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111"/>
    <a:srgbClr val="FF4B4B"/>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2418" y="10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C1D7860-7682-47A7-9387-036054CAB527}" type="datetimeFigureOut">
              <a:rPr lang="ru-RU" smtClean="0"/>
              <a:t>18.01.2023</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A3EC963-4F7F-426C-B0B8-33CE1229D087}"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793424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C1D7860-7682-47A7-9387-036054CAB527}" type="datetimeFigureOut">
              <a:rPr lang="ru-RU" smtClean="0"/>
              <a:t>18.01.2023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3EC963-4F7F-426C-B0B8-33CE1229D087}" type="slidenum">
              <a:rPr lang="ru-RU" smtClean="0"/>
              <a:t>‹#›</a:t>
            </a:fld>
            <a:endParaRPr lang="ru-RU"/>
          </a:p>
        </p:txBody>
      </p:sp>
    </p:spTree>
    <p:extLst>
      <p:ext uri="{BB962C8B-B14F-4D97-AF65-F5344CB8AC3E}">
        <p14:creationId xmlns:p14="http://schemas.microsoft.com/office/powerpoint/2010/main" val="4126604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C1D7860-7682-47A7-9387-036054CAB527}" type="datetimeFigureOut">
              <a:rPr lang="ru-RU" smtClean="0"/>
              <a:t>18.01.2023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3EC963-4F7F-426C-B0B8-33CE1229D087}" type="slidenum">
              <a:rPr lang="ru-RU" smtClean="0"/>
              <a:t>‹#›</a:t>
            </a:fld>
            <a:endParaRPr lang="ru-RU"/>
          </a:p>
        </p:txBody>
      </p:sp>
    </p:spTree>
    <p:extLst>
      <p:ext uri="{BB962C8B-B14F-4D97-AF65-F5344CB8AC3E}">
        <p14:creationId xmlns:p14="http://schemas.microsoft.com/office/powerpoint/2010/main" val="162349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C1D7860-7682-47A7-9387-036054CAB527}" type="datetimeFigureOut">
              <a:rPr lang="ru-RU" smtClean="0"/>
              <a:t>18.01.2023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AA3EC963-4F7F-426C-B0B8-33CE1229D087}" type="slidenum">
              <a:rPr lang="ru-RU" smtClean="0"/>
              <a:t>‹#›</a:t>
            </a:fld>
            <a:endParaRPr lang="ru-RU"/>
          </a:p>
        </p:txBody>
      </p:sp>
    </p:spTree>
    <p:extLst>
      <p:ext uri="{BB962C8B-B14F-4D97-AF65-F5344CB8AC3E}">
        <p14:creationId xmlns:p14="http://schemas.microsoft.com/office/powerpoint/2010/main" val="234065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C1D7860-7682-47A7-9387-036054CAB527}" type="datetimeFigureOut">
              <a:rPr lang="ru-RU" smtClean="0"/>
              <a:t>18.01.2023</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A3EC963-4F7F-426C-B0B8-33CE1229D087}"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221137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C1D7860-7682-47A7-9387-036054CAB527}" type="datetimeFigureOut">
              <a:rPr lang="ru-RU" smtClean="0"/>
              <a:t>18.01.2023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AA3EC963-4F7F-426C-B0B8-33CE1229D087}" type="slidenum">
              <a:rPr lang="ru-RU" smtClean="0"/>
              <a:t>‹#›</a:t>
            </a:fld>
            <a:endParaRPr lang="ru-RU"/>
          </a:p>
        </p:txBody>
      </p:sp>
    </p:spTree>
    <p:extLst>
      <p:ext uri="{BB962C8B-B14F-4D97-AF65-F5344CB8AC3E}">
        <p14:creationId xmlns:p14="http://schemas.microsoft.com/office/powerpoint/2010/main" val="3526409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C1D7860-7682-47A7-9387-036054CAB527}" type="datetimeFigureOut">
              <a:rPr lang="ru-RU" smtClean="0"/>
              <a:t>18.01.2023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AA3EC963-4F7F-426C-B0B8-33CE1229D087}" type="slidenum">
              <a:rPr lang="ru-RU" smtClean="0"/>
              <a:t>‹#›</a:t>
            </a:fld>
            <a:endParaRPr lang="ru-RU"/>
          </a:p>
        </p:txBody>
      </p:sp>
    </p:spTree>
    <p:extLst>
      <p:ext uri="{BB962C8B-B14F-4D97-AF65-F5344CB8AC3E}">
        <p14:creationId xmlns:p14="http://schemas.microsoft.com/office/powerpoint/2010/main" val="179856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C1D7860-7682-47A7-9387-036054CAB527}" type="datetimeFigureOut">
              <a:rPr lang="ru-RU" smtClean="0"/>
              <a:t>18.01.2023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AA3EC963-4F7F-426C-B0B8-33CE1229D087}" type="slidenum">
              <a:rPr lang="ru-RU" smtClean="0"/>
              <a:t>‹#›</a:t>
            </a:fld>
            <a:endParaRPr lang="ru-RU"/>
          </a:p>
        </p:txBody>
      </p:sp>
    </p:spTree>
    <p:extLst>
      <p:ext uri="{BB962C8B-B14F-4D97-AF65-F5344CB8AC3E}">
        <p14:creationId xmlns:p14="http://schemas.microsoft.com/office/powerpoint/2010/main" val="335036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D7860-7682-47A7-9387-036054CAB527}" type="datetimeFigureOut">
              <a:rPr lang="ru-RU" smtClean="0"/>
              <a:t>18.01.2023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AA3EC963-4F7F-426C-B0B8-33CE1229D087}" type="slidenum">
              <a:rPr lang="ru-RU" smtClean="0"/>
              <a:t>‹#›</a:t>
            </a:fld>
            <a:endParaRPr lang="ru-RU"/>
          </a:p>
        </p:txBody>
      </p:sp>
    </p:spTree>
    <p:extLst>
      <p:ext uri="{BB962C8B-B14F-4D97-AF65-F5344CB8AC3E}">
        <p14:creationId xmlns:p14="http://schemas.microsoft.com/office/powerpoint/2010/main" val="221814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C1D7860-7682-47A7-9387-036054CAB527}" type="datetimeFigureOut">
              <a:rPr lang="ru-RU" smtClean="0"/>
              <a:t>18.01.2023</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A3EC963-4F7F-426C-B0B8-33CE1229D087}"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702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C1D7860-7682-47A7-9387-036054CAB527}" type="datetimeFigureOut">
              <a:rPr lang="ru-RU" smtClean="0"/>
              <a:t>18.01.2023</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A3EC963-4F7F-426C-B0B8-33CE1229D087}"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55239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C1D7860-7682-47A7-9387-036054CAB527}" type="datetimeFigureOut">
              <a:rPr lang="ru-RU" smtClean="0"/>
              <a:t>18.01.2023</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A3EC963-4F7F-426C-B0B8-33CE1229D087}"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1280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93A701-3826-4207-AD05-AC389DD55FEB}"/>
              </a:ext>
            </a:extLst>
          </p:cNvPr>
          <p:cNvSpPr>
            <a:spLocks noGrp="1"/>
          </p:cNvSpPr>
          <p:nvPr>
            <p:ph type="ctrTitle"/>
          </p:nvPr>
        </p:nvSpPr>
        <p:spPr>
          <a:xfrm>
            <a:off x="1527048" y="1788454"/>
            <a:ext cx="8968765" cy="2098226"/>
          </a:xfrm>
        </p:spPr>
        <p:txBody>
          <a:bodyPr/>
          <a:lstStyle/>
          <a:p>
            <a:r>
              <a:rPr lang="ru-RU" sz="4800" dirty="0"/>
              <a:t>что такое По, классификация требований, уровни требований </a:t>
            </a:r>
          </a:p>
        </p:txBody>
      </p:sp>
      <p:sp>
        <p:nvSpPr>
          <p:cNvPr id="3" name="Подзаголовок 2">
            <a:extLst>
              <a:ext uri="{FF2B5EF4-FFF2-40B4-BE49-F238E27FC236}">
                <a16:creationId xmlns:a16="http://schemas.microsoft.com/office/drawing/2014/main" id="{EEBBF171-6664-4B3F-BB46-3A79DE0DE734}"/>
              </a:ext>
            </a:extLst>
          </p:cNvPr>
          <p:cNvSpPr>
            <a:spLocks noGrp="1"/>
          </p:cNvSpPr>
          <p:nvPr>
            <p:ph type="subTitle" idx="1"/>
          </p:nvPr>
        </p:nvSpPr>
        <p:spPr/>
        <p:txBody>
          <a:bodyPr/>
          <a:lstStyle/>
          <a:p>
            <a:pPr algn="r"/>
            <a:r>
              <a:rPr lang="ru-RU" dirty="0"/>
              <a:t>Митин Кирилл 20П-3</a:t>
            </a:r>
          </a:p>
        </p:txBody>
      </p:sp>
    </p:spTree>
    <p:extLst>
      <p:ext uri="{BB962C8B-B14F-4D97-AF65-F5344CB8AC3E}">
        <p14:creationId xmlns:p14="http://schemas.microsoft.com/office/powerpoint/2010/main" val="6020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70FD42-833A-49C5-BDFE-18DA64ED7B23}"/>
              </a:ext>
            </a:extLst>
          </p:cNvPr>
          <p:cNvSpPr txBox="1"/>
          <p:nvPr/>
        </p:nvSpPr>
        <p:spPr>
          <a:xfrm rot="19113914">
            <a:off x="3524119" y="1717893"/>
            <a:ext cx="533371" cy="1569660"/>
          </a:xfrm>
          <a:prstGeom prst="rect">
            <a:avLst/>
          </a:prstGeom>
          <a:noFill/>
        </p:spPr>
        <p:txBody>
          <a:bodyPr wrap="square" rtlCol="0">
            <a:spAutoFit/>
          </a:bodyPr>
          <a:lstStyle/>
          <a:p>
            <a:r>
              <a:rPr lang="ru-RU" sz="9600" dirty="0"/>
              <a:t>к</a:t>
            </a:r>
          </a:p>
        </p:txBody>
      </p:sp>
      <p:sp>
        <p:nvSpPr>
          <p:cNvPr id="3" name="TextBox 2">
            <a:extLst>
              <a:ext uri="{FF2B5EF4-FFF2-40B4-BE49-F238E27FC236}">
                <a16:creationId xmlns:a16="http://schemas.microsoft.com/office/drawing/2014/main" id="{32758954-5BAD-4BF3-AE95-E201D92394A5}"/>
              </a:ext>
            </a:extLst>
          </p:cNvPr>
          <p:cNvSpPr txBox="1"/>
          <p:nvPr/>
        </p:nvSpPr>
        <p:spPr>
          <a:xfrm rot="20550095">
            <a:off x="4585307" y="889193"/>
            <a:ext cx="533371" cy="1569660"/>
          </a:xfrm>
          <a:prstGeom prst="rect">
            <a:avLst/>
          </a:prstGeom>
          <a:noFill/>
        </p:spPr>
        <p:txBody>
          <a:bodyPr wrap="square" rtlCol="0">
            <a:spAutoFit/>
          </a:bodyPr>
          <a:lstStyle/>
          <a:p>
            <a:r>
              <a:rPr lang="ru-RU" sz="9600" dirty="0"/>
              <a:t>о</a:t>
            </a:r>
          </a:p>
        </p:txBody>
      </p:sp>
      <p:sp>
        <p:nvSpPr>
          <p:cNvPr id="4" name="TextBox 3">
            <a:extLst>
              <a:ext uri="{FF2B5EF4-FFF2-40B4-BE49-F238E27FC236}">
                <a16:creationId xmlns:a16="http://schemas.microsoft.com/office/drawing/2014/main" id="{64B17094-9945-43CE-977F-DF28A6832CE0}"/>
              </a:ext>
            </a:extLst>
          </p:cNvPr>
          <p:cNvSpPr txBox="1"/>
          <p:nvPr/>
        </p:nvSpPr>
        <p:spPr>
          <a:xfrm rot="1245858">
            <a:off x="7000908" y="767300"/>
            <a:ext cx="638355" cy="1569660"/>
          </a:xfrm>
          <a:prstGeom prst="rect">
            <a:avLst/>
          </a:prstGeom>
          <a:noFill/>
        </p:spPr>
        <p:txBody>
          <a:bodyPr wrap="square" rtlCol="0">
            <a:spAutoFit/>
          </a:bodyPr>
          <a:lstStyle/>
          <a:p>
            <a:r>
              <a:rPr lang="ru-RU" sz="9600" dirty="0"/>
              <a:t>е</a:t>
            </a:r>
          </a:p>
        </p:txBody>
      </p:sp>
      <p:sp>
        <p:nvSpPr>
          <p:cNvPr id="5" name="TextBox 4">
            <a:extLst>
              <a:ext uri="{FF2B5EF4-FFF2-40B4-BE49-F238E27FC236}">
                <a16:creationId xmlns:a16="http://schemas.microsoft.com/office/drawing/2014/main" id="{75E54349-D00E-4184-8E11-3060300A786E}"/>
              </a:ext>
            </a:extLst>
          </p:cNvPr>
          <p:cNvSpPr txBox="1"/>
          <p:nvPr/>
        </p:nvSpPr>
        <p:spPr>
          <a:xfrm>
            <a:off x="5721121" y="578621"/>
            <a:ext cx="533371" cy="1569660"/>
          </a:xfrm>
          <a:prstGeom prst="rect">
            <a:avLst/>
          </a:prstGeom>
          <a:noFill/>
        </p:spPr>
        <p:txBody>
          <a:bodyPr wrap="square" rtlCol="0">
            <a:spAutoFit/>
          </a:bodyPr>
          <a:lstStyle/>
          <a:p>
            <a:r>
              <a:rPr lang="ru-RU" sz="9600" dirty="0"/>
              <a:t>н</a:t>
            </a:r>
          </a:p>
        </p:txBody>
      </p:sp>
      <p:sp>
        <p:nvSpPr>
          <p:cNvPr id="6" name="TextBox 5">
            <a:extLst>
              <a:ext uri="{FF2B5EF4-FFF2-40B4-BE49-F238E27FC236}">
                <a16:creationId xmlns:a16="http://schemas.microsoft.com/office/drawing/2014/main" id="{7ECB8C82-43AF-4A08-BF04-191E12F94EA1}"/>
              </a:ext>
            </a:extLst>
          </p:cNvPr>
          <p:cNvSpPr txBox="1"/>
          <p:nvPr/>
        </p:nvSpPr>
        <p:spPr>
          <a:xfrm rot="2934346">
            <a:off x="8066501" y="1523710"/>
            <a:ext cx="638355" cy="1569660"/>
          </a:xfrm>
          <a:prstGeom prst="rect">
            <a:avLst/>
          </a:prstGeom>
          <a:noFill/>
        </p:spPr>
        <p:txBody>
          <a:bodyPr wrap="square" rtlCol="0">
            <a:spAutoFit/>
          </a:bodyPr>
          <a:lstStyle/>
          <a:p>
            <a:r>
              <a:rPr lang="ru-RU" sz="9600" dirty="0"/>
              <a:t>ц</a:t>
            </a:r>
          </a:p>
        </p:txBody>
      </p:sp>
    </p:spTree>
    <p:extLst>
      <p:ext uri="{BB962C8B-B14F-4D97-AF65-F5344CB8AC3E}">
        <p14:creationId xmlns:p14="http://schemas.microsoft.com/office/powerpoint/2010/main" val="169942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18FC05-3230-460E-93D3-B33A046F6D75}"/>
              </a:ext>
            </a:extLst>
          </p:cNvPr>
          <p:cNvSpPr txBox="1"/>
          <p:nvPr/>
        </p:nvSpPr>
        <p:spPr>
          <a:xfrm>
            <a:off x="905256" y="192024"/>
            <a:ext cx="10381488" cy="1846659"/>
          </a:xfrm>
          <a:prstGeom prst="rect">
            <a:avLst/>
          </a:prstGeom>
          <a:noFill/>
        </p:spPr>
        <p:txBody>
          <a:bodyPr wrap="square" rtlCol="0">
            <a:spAutoFit/>
          </a:bodyPr>
          <a:lstStyle/>
          <a:p>
            <a:r>
              <a:rPr lang="ru-RU" sz="2400" dirty="0"/>
              <a:t>Для удобства работы с требованиями их обычно классифицируют по уровням и по видам. Для каждого уровня и для каждого вида требований существуют свои методы анализа и разработки.</a:t>
            </a:r>
          </a:p>
          <a:p>
            <a:r>
              <a:rPr lang="ru-RU" sz="2400" dirty="0"/>
              <a:t>Давайте для начала разберёмся с делением требований по уровням.</a:t>
            </a:r>
          </a:p>
          <a:p>
            <a:endParaRPr lang="ru-RU" dirty="0"/>
          </a:p>
        </p:txBody>
      </p:sp>
      <p:sp>
        <p:nvSpPr>
          <p:cNvPr id="3" name="Равнобедренный треугольник 2">
            <a:extLst>
              <a:ext uri="{FF2B5EF4-FFF2-40B4-BE49-F238E27FC236}">
                <a16:creationId xmlns:a16="http://schemas.microsoft.com/office/drawing/2014/main" id="{C3A0E726-7ABC-4C6D-B935-7080C820E157}"/>
              </a:ext>
            </a:extLst>
          </p:cNvPr>
          <p:cNvSpPr/>
          <p:nvPr/>
        </p:nvSpPr>
        <p:spPr>
          <a:xfrm>
            <a:off x="7569037" y="2487168"/>
            <a:ext cx="4126139" cy="355701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Равнобедренный треугольник 4">
            <a:extLst>
              <a:ext uri="{FF2B5EF4-FFF2-40B4-BE49-F238E27FC236}">
                <a16:creationId xmlns:a16="http://schemas.microsoft.com/office/drawing/2014/main" id="{D6A9AAC8-E7A1-4CE2-A5A3-E30621008F79}"/>
              </a:ext>
            </a:extLst>
          </p:cNvPr>
          <p:cNvSpPr/>
          <p:nvPr/>
        </p:nvSpPr>
        <p:spPr>
          <a:xfrm>
            <a:off x="8189343" y="2482913"/>
            <a:ext cx="2881223" cy="2485902"/>
          </a:xfrm>
          <a:prstGeom prst="triangle">
            <a:avLst/>
          </a:prstGeom>
          <a:solidFill>
            <a:srgbClr val="FF5050"/>
          </a:solidFill>
          <a:ln>
            <a:solidFill>
              <a:srgbClr val="FF11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функции</a:t>
            </a:r>
          </a:p>
        </p:txBody>
      </p:sp>
      <p:sp>
        <p:nvSpPr>
          <p:cNvPr id="4" name="Равнобедренный треугольник 3">
            <a:extLst>
              <a:ext uri="{FF2B5EF4-FFF2-40B4-BE49-F238E27FC236}">
                <a16:creationId xmlns:a16="http://schemas.microsoft.com/office/drawing/2014/main" id="{0C19878F-F8BB-46F9-A17C-68296345BAE6}"/>
              </a:ext>
            </a:extLst>
          </p:cNvPr>
          <p:cNvSpPr/>
          <p:nvPr/>
        </p:nvSpPr>
        <p:spPr>
          <a:xfrm>
            <a:off x="8884880" y="2487168"/>
            <a:ext cx="1489821" cy="1291202"/>
          </a:xfrm>
          <a:prstGeom prst="triangle">
            <a:avLst/>
          </a:prstGeom>
          <a:solidFill>
            <a:srgbClr val="92D050"/>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a:extLst>
              <a:ext uri="{FF2B5EF4-FFF2-40B4-BE49-F238E27FC236}">
                <a16:creationId xmlns:a16="http://schemas.microsoft.com/office/drawing/2014/main" id="{06F6FEE9-677F-44B2-B73D-9E86E099D9BA}"/>
              </a:ext>
            </a:extLst>
          </p:cNvPr>
          <p:cNvSpPr txBox="1"/>
          <p:nvPr/>
        </p:nvSpPr>
        <p:spPr>
          <a:xfrm>
            <a:off x="9042848" y="3365897"/>
            <a:ext cx="1273215" cy="307777"/>
          </a:xfrm>
          <a:prstGeom prst="rect">
            <a:avLst/>
          </a:prstGeom>
          <a:noFill/>
        </p:spPr>
        <p:txBody>
          <a:bodyPr wrap="square" rtlCol="0">
            <a:spAutoFit/>
          </a:bodyPr>
          <a:lstStyle/>
          <a:p>
            <a:r>
              <a:rPr lang="ru-RU" sz="1400" dirty="0"/>
              <a:t>Потребности</a:t>
            </a:r>
          </a:p>
        </p:txBody>
      </p:sp>
      <p:cxnSp>
        <p:nvCxnSpPr>
          <p:cNvPr id="8" name="Прямая соединительная линия 7">
            <a:extLst>
              <a:ext uri="{FF2B5EF4-FFF2-40B4-BE49-F238E27FC236}">
                <a16:creationId xmlns:a16="http://schemas.microsoft.com/office/drawing/2014/main" id="{84E096B1-B13F-44BD-88D0-C81A947C6415}"/>
              </a:ext>
            </a:extLst>
          </p:cNvPr>
          <p:cNvCxnSpPr>
            <a:stCxn id="4" idx="2"/>
          </p:cNvCxnSpPr>
          <p:nvPr/>
        </p:nvCxnSpPr>
        <p:spPr>
          <a:xfrm flipH="1">
            <a:off x="6584661" y="3778370"/>
            <a:ext cx="2300219" cy="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4162E8C7-CE3D-4D7A-B10F-ECA36711B5E6}"/>
              </a:ext>
            </a:extLst>
          </p:cNvPr>
          <p:cNvSpPr txBox="1"/>
          <p:nvPr/>
        </p:nvSpPr>
        <p:spPr>
          <a:xfrm>
            <a:off x="8189343" y="5338147"/>
            <a:ext cx="2980227" cy="369332"/>
          </a:xfrm>
          <a:prstGeom prst="rect">
            <a:avLst/>
          </a:prstGeom>
          <a:noFill/>
        </p:spPr>
        <p:txBody>
          <a:bodyPr wrap="square" rtlCol="0">
            <a:spAutoFit/>
          </a:bodyPr>
          <a:lstStyle/>
          <a:p>
            <a:r>
              <a:rPr lang="ru-RU" dirty="0"/>
              <a:t>Программные требования</a:t>
            </a:r>
          </a:p>
        </p:txBody>
      </p:sp>
      <p:sp>
        <p:nvSpPr>
          <p:cNvPr id="10" name="TextBox 9">
            <a:extLst>
              <a:ext uri="{FF2B5EF4-FFF2-40B4-BE49-F238E27FC236}">
                <a16:creationId xmlns:a16="http://schemas.microsoft.com/office/drawing/2014/main" id="{9CA3221C-E9EC-4312-953C-DA40814F51B7}"/>
              </a:ext>
            </a:extLst>
          </p:cNvPr>
          <p:cNvSpPr txBox="1"/>
          <p:nvPr/>
        </p:nvSpPr>
        <p:spPr>
          <a:xfrm>
            <a:off x="6813402" y="3339124"/>
            <a:ext cx="2131577" cy="369332"/>
          </a:xfrm>
          <a:prstGeom prst="rect">
            <a:avLst/>
          </a:prstGeom>
          <a:noFill/>
        </p:spPr>
        <p:txBody>
          <a:bodyPr wrap="square" rtlCol="0">
            <a:spAutoFit/>
          </a:bodyPr>
          <a:lstStyle/>
          <a:p>
            <a:r>
              <a:rPr lang="ru-RU" dirty="0"/>
              <a:t>Область проблемы</a:t>
            </a:r>
          </a:p>
        </p:txBody>
      </p:sp>
      <p:sp>
        <p:nvSpPr>
          <p:cNvPr id="11" name="TextBox 10">
            <a:extLst>
              <a:ext uri="{FF2B5EF4-FFF2-40B4-BE49-F238E27FC236}">
                <a16:creationId xmlns:a16="http://schemas.microsoft.com/office/drawing/2014/main" id="{429F7CC4-C74F-453E-BC39-4D39D2B8B382}"/>
              </a:ext>
            </a:extLst>
          </p:cNvPr>
          <p:cNvSpPr txBox="1"/>
          <p:nvPr/>
        </p:nvSpPr>
        <p:spPr>
          <a:xfrm>
            <a:off x="6584661" y="4004276"/>
            <a:ext cx="1974161" cy="369322"/>
          </a:xfrm>
          <a:prstGeom prst="rect">
            <a:avLst/>
          </a:prstGeom>
          <a:noFill/>
        </p:spPr>
        <p:txBody>
          <a:bodyPr wrap="square" rtlCol="0">
            <a:spAutoFit/>
          </a:bodyPr>
          <a:lstStyle/>
          <a:p>
            <a:r>
              <a:rPr lang="ru-RU" dirty="0"/>
              <a:t>Область решения</a:t>
            </a:r>
          </a:p>
        </p:txBody>
      </p:sp>
      <p:sp>
        <p:nvSpPr>
          <p:cNvPr id="14" name="Rectangle 2">
            <a:extLst>
              <a:ext uri="{FF2B5EF4-FFF2-40B4-BE49-F238E27FC236}">
                <a16:creationId xmlns:a16="http://schemas.microsoft.com/office/drawing/2014/main" id="{7B891200-D7AC-4163-B8BA-F54936E36E40}"/>
              </a:ext>
            </a:extLst>
          </p:cNvPr>
          <p:cNvSpPr>
            <a:spLocks noChangeArrowheads="1"/>
          </p:cNvSpPr>
          <p:nvPr/>
        </p:nvSpPr>
        <p:spPr bwMode="auto">
          <a:xfrm flipH="1">
            <a:off x="1179088" y="2880326"/>
            <a:ext cx="53825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a:ln>
                  <a:noFill/>
                </a:ln>
                <a:solidFill>
                  <a:schemeClr val="tx1"/>
                </a:solidFill>
                <a:effectLst/>
                <a:latin typeface="Franklin Gothic Book (Основной текст)"/>
              </a:rPr>
              <a:t>На этой картинке представлена пирамидка из книги </a:t>
            </a:r>
            <a:r>
              <a:rPr kumimoji="0" lang="ru-RU" altLang="ru-RU" sz="2000" b="0" i="0" u="none" strike="noStrike" cap="none" normalizeH="0" baseline="0" dirty="0" err="1">
                <a:ln>
                  <a:noFill/>
                </a:ln>
                <a:solidFill>
                  <a:schemeClr val="tx1"/>
                </a:solidFill>
                <a:effectLst/>
                <a:latin typeface="Franklin Gothic Book (Основной текст)"/>
              </a:rPr>
              <a:t>Леффингуэлла</a:t>
            </a:r>
            <a:r>
              <a:rPr kumimoji="0" lang="ru-RU" altLang="ru-RU" sz="2000" b="0" i="0" u="none" strike="noStrike" cap="none" normalizeH="0" baseline="0" dirty="0">
                <a:ln>
                  <a:noFill/>
                </a:ln>
                <a:solidFill>
                  <a:schemeClr val="tx1"/>
                </a:solidFill>
                <a:effectLst/>
                <a:latin typeface="Franklin Gothic Book (Основной текст)"/>
              </a:rPr>
              <a:t> и </a:t>
            </a:r>
            <a:r>
              <a:rPr kumimoji="0" lang="ru-RU" altLang="ru-RU" sz="2000" b="0" i="0" u="none" strike="noStrike" cap="none" normalizeH="0" baseline="0" dirty="0" err="1">
                <a:ln>
                  <a:noFill/>
                </a:ln>
                <a:solidFill>
                  <a:schemeClr val="tx1"/>
                </a:solidFill>
                <a:effectLst/>
                <a:latin typeface="Franklin Gothic Book (Основной текст)"/>
              </a:rPr>
              <a:t>Уидрига</a:t>
            </a:r>
            <a:r>
              <a:rPr kumimoji="0" lang="ru-RU" altLang="ru-RU" sz="2000" b="0" i="0" u="none" strike="noStrike" cap="none" normalizeH="0" baseline="0" dirty="0">
                <a:ln>
                  <a:noFill/>
                </a:ln>
                <a:solidFill>
                  <a:schemeClr val="tx1"/>
                </a:solidFill>
                <a:effectLst/>
                <a:latin typeface="Franklin Gothic Book (Основной текст)"/>
              </a:rPr>
              <a:t> «Принципы работы с требованиями к программному обеспечению», которая уже упоминалась в предыдущей главе. Она описывает три уровня требований.</a:t>
            </a:r>
          </a:p>
        </p:txBody>
      </p:sp>
    </p:spTree>
    <p:extLst>
      <p:ext uri="{BB962C8B-B14F-4D97-AF65-F5344CB8AC3E}">
        <p14:creationId xmlns:p14="http://schemas.microsoft.com/office/powerpoint/2010/main" val="2865022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D2E2B2-366A-44F6-B570-6BBC2C7F9188}"/>
              </a:ext>
            </a:extLst>
          </p:cNvPr>
          <p:cNvSpPr txBox="1"/>
          <p:nvPr/>
        </p:nvSpPr>
        <p:spPr>
          <a:xfrm>
            <a:off x="870996" y="169948"/>
            <a:ext cx="11321004"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Franklin Gothic Book (Основной текст)"/>
              </a:rPr>
              <a:t>Любой продукт создается для решения каких-то проблем или создания каких-то новых возможностей. В книге предлагается, прежде всего, отделить область проблемы, для решения которой предназначен продукт, от области решения — то есть от того, как он решает эту проблему.</a:t>
            </a:r>
          </a:p>
        </p:txBody>
      </p:sp>
      <p:pic>
        <p:nvPicPr>
          <p:cNvPr id="5" name="Рисунок 4">
            <a:extLst>
              <a:ext uri="{FF2B5EF4-FFF2-40B4-BE49-F238E27FC236}">
                <a16:creationId xmlns:a16="http://schemas.microsoft.com/office/drawing/2014/main" id="{BC6CF6C1-8E1A-48B1-9762-AE02BB895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7123" y="1422693"/>
            <a:ext cx="4219575" cy="3695700"/>
          </a:xfrm>
          <a:prstGeom prst="rect">
            <a:avLst/>
          </a:prstGeom>
        </p:spPr>
      </p:pic>
      <p:sp>
        <p:nvSpPr>
          <p:cNvPr id="7" name="TextBox 6">
            <a:extLst>
              <a:ext uri="{FF2B5EF4-FFF2-40B4-BE49-F238E27FC236}">
                <a16:creationId xmlns:a16="http://schemas.microsoft.com/office/drawing/2014/main" id="{D3925ACD-176E-4EC6-BBFA-ECEB0F477E72}"/>
              </a:ext>
            </a:extLst>
          </p:cNvPr>
          <p:cNvSpPr txBox="1"/>
          <p:nvPr/>
        </p:nvSpPr>
        <p:spPr>
          <a:xfrm>
            <a:off x="1133053" y="2370445"/>
            <a:ext cx="6094070" cy="3416320"/>
          </a:xfrm>
          <a:prstGeom prst="rect">
            <a:avLst/>
          </a:prstGeom>
          <a:noFill/>
        </p:spPr>
        <p:txBody>
          <a:bodyPr wrap="square">
            <a:spAutoFit/>
          </a:bodyPr>
          <a:lstStyle/>
          <a:p>
            <a:r>
              <a:rPr lang="ru-RU" sz="2400" dirty="0"/>
              <a:t>В области решаемой проблемы лежит первый уровень требований: потребности людей, для которых создаётся продукт. Это как непосредственные пользователи продукта, так и другие люди, в интересах которых он будет использоваться (например, владелец компании, приобретающей программу для использования своими сотрудниками).</a:t>
            </a:r>
          </a:p>
        </p:txBody>
      </p:sp>
    </p:spTree>
    <p:extLst>
      <p:ext uri="{BB962C8B-B14F-4D97-AF65-F5344CB8AC3E}">
        <p14:creationId xmlns:p14="http://schemas.microsoft.com/office/powerpoint/2010/main" val="120487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E54CB-627F-46CD-B51C-9FC6B783359D}"/>
              </a:ext>
            </a:extLst>
          </p:cNvPr>
          <p:cNvSpPr txBox="1"/>
          <p:nvPr/>
        </p:nvSpPr>
        <p:spPr>
          <a:xfrm>
            <a:off x="856526" y="149577"/>
            <a:ext cx="11239017" cy="3046988"/>
          </a:xfrm>
          <a:prstGeom prst="rect">
            <a:avLst/>
          </a:prstGeom>
          <a:noFill/>
        </p:spPr>
        <p:txBody>
          <a:bodyPr wrap="square">
            <a:spAutoFit/>
          </a:bodyPr>
          <a:lstStyle/>
          <a:p>
            <a:r>
              <a:rPr lang="ru-RU" sz="2400" dirty="0"/>
              <a:t>После того, как мы выявили и описали потребности этих людей, мы можем определить, какие функции нужно реализовать в продукте, чтобы эти потребности удовлетворить. Перечень функций, которые должен выполнять продукт, представляет второй уровень требований. Этот уровень уже относится к области решения.</a:t>
            </a:r>
          </a:p>
          <a:p>
            <a:r>
              <a:rPr lang="ru-RU" sz="2400" dirty="0"/>
              <a:t>Наконец, определившись с перечнем функций, мы можем более детально описать, как они должны быть реализованы в продукте. Это третий уровень требований, которые в книге называются программными требованиями.</a:t>
            </a:r>
          </a:p>
        </p:txBody>
      </p:sp>
    </p:spTree>
    <p:extLst>
      <p:ext uri="{BB962C8B-B14F-4D97-AF65-F5344CB8AC3E}">
        <p14:creationId xmlns:p14="http://schemas.microsoft.com/office/powerpoint/2010/main" val="345356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4F6472-33AF-4B08-9BEA-45ED6404452C}"/>
              </a:ext>
            </a:extLst>
          </p:cNvPr>
          <p:cNvSpPr txBox="1"/>
          <p:nvPr/>
        </p:nvSpPr>
        <p:spPr>
          <a:xfrm>
            <a:off x="894145" y="226631"/>
            <a:ext cx="6094070" cy="954107"/>
          </a:xfrm>
          <a:prstGeom prst="rect">
            <a:avLst/>
          </a:prstGeom>
          <a:noFill/>
        </p:spPr>
        <p:txBody>
          <a:bodyPr wrap="square">
            <a:spAutoFit/>
          </a:bodyPr>
          <a:lstStyle/>
          <a:p>
            <a:r>
              <a:rPr lang="ru-RU" altLang="ru-RU" sz="2800" dirty="0"/>
              <a:t>Основные термины программной инженерии (</a:t>
            </a:r>
            <a:r>
              <a:rPr lang="en-US" altLang="ru-RU" sz="2800" dirty="0"/>
              <a:t>software engineering</a:t>
            </a:r>
            <a:r>
              <a:rPr lang="ru-RU" altLang="ru-RU" sz="2800" dirty="0"/>
              <a:t>):</a:t>
            </a:r>
            <a:endParaRPr lang="ru-RU" sz="2800" dirty="0"/>
          </a:p>
        </p:txBody>
      </p:sp>
      <p:sp>
        <p:nvSpPr>
          <p:cNvPr id="5" name="TextBox 4">
            <a:extLst>
              <a:ext uri="{FF2B5EF4-FFF2-40B4-BE49-F238E27FC236}">
                <a16:creationId xmlns:a16="http://schemas.microsoft.com/office/drawing/2014/main" id="{A1BB5A7D-4E72-40DC-A79A-B7A7DFC814EE}"/>
              </a:ext>
            </a:extLst>
          </p:cNvPr>
          <p:cNvSpPr txBox="1"/>
          <p:nvPr/>
        </p:nvSpPr>
        <p:spPr>
          <a:xfrm>
            <a:off x="894145" y="1508541"/>
            <a:ext cx="10900240" cy="4524315"/>
          </a:xfrm>
          <a:prstGeom prst="rect">
            <a:avLst/>
          </a:prstGeom>
          <a:noFill/>
        </p:spPr>
        <p:txBody>
          <a:bodyPr wrap="square">
            <a:spAutoFit/>
          </a:bodyPr>
          <a:lstStyle/>
          <a:p>
            <a:pPr eaLnBrk="1" hangingPunct="1">
              <a:lnSpc>
                <a:spcPct val="80000"/>
              </a:lnSpc>
              <a:defRPr/>
            </a:pPr>
            <a:r>
              <a:rPr lang="ru-RU" altLang="ru-RU" sz="2400" dirty="0">
                <a:solidFill>
                  <a:srgbClr val="C00000"/>
                </a:solidFill>
              </a:rPr>
              <a:t>ПРОГРАММА</a:t>
            </a:r>
            <a:r>
              <a:rPr lang="ru-RU" altLang="ru-RU" sz="2400" dirty="0"/>
              <a:t> -</a:t>
            </a:r>
            <a:r>
              <a:rPr lang="ru-RU" altLang="ru-RU" sz="2400" b="1" dirty="0"/>
              <a:t> </a:t>
            </a:r>
            <a:r>
              <a:rPr lang="ru-RU" altLang="ru-RU" sz="2400" dirty="0"/>
              <a:t>описание на языке программирования алгоритма решения задачи обработки информации.</a:t>
            </a:r>
          </a:p>
          <a:p>
            <a:pPr eaLnBrk="1" hangingPunct="1">
              <a:lnSpc>
                <a:spcPct val="80000"/>
              </a:lnSpc>
              <a:defRPr/>
            </a:pPr>
            <a:r>
              <a:rPr lang="ru-RU" altLang="ru-RU" sz="2400" dirty="0">
                <a:solidFill>
                  <a:srgbClr val="C00000"/>
                </a:solidFill>
              </a:rPr>
              <a:t>ПРОГРАММИРОВАНИЕ</a:t>
            </a:r>
            <a:r>
              <a:rPr lang="ru-RU" altLang="ru-RU" sz="2400" dirty="0"/>
              <a:t> - процесс создания программ.</a:t>
            </a:r>
          </a:p>
          <a:p>
            <a:pPr eaLnBrk="1" hangingPunct="1">
              <a:lnSpc>
                <a:spcPct val="80000"/>
              </a:lnSpc>
              <a:defRPr/>
            </a:pPr>
            <a:r>
              <a:rPr lang="ru-RU" altLang="ru-RU" sz="2400" dirty="0">
                <a:solidFill>
                  <a:srgbClr val="C00000"/>
                </a:solidFill>
              </a:rPr>
              <a:t>АЛГОРИТМ</a:t>
            </a:r>
            <a:r>
              <a:rPr lang="ru-RU" altLang="ru-RU" sz="2400" dirty="0"/>
              <a:t> – совокупность действий для решения задачи, точно предписывающая, как и в какой последовательности получить результат, однозначно определяемый исходными данными.</a:t>
            </a:r>
          </a:p>
          <a:p>
            <a:pPr eaLnBrk="1" hangingPunct="1">
              <a:lnSpc>
                <a:spcPct val="80000"/>
              </a:lnSpc>
              <a:defRPr/>
            </a:pPr>
            <a:r>
              <a:rPr lang="ru-RU" altLang="ru-RU" sz="2400" dirty="0">
                <a:solidFill>
                  <a:srgbClr val="C00000"/>
                </a:solidFill>
              </a:rPr>
              <a:t>ПРОГРАММНОЕ</a:t>
            </a:r>
            <a:r>
              <a:rPr lang="ru-RU" altLang="ru-RU" sz="2400" dirty="0">
                <a:solidFill>
                  <a:srgbClr val="99CCFF"/>
                </a:solidFill>
              </a:rPr>
              <a:t> </a:t>
            </a:r>
            <a:r>
              <a:rPr lang="ru-RU" altLang="ru-RU" sz="2400" dirty="0">
                <a:solidFill>
                  <a:srgbClr val="C00000"/>
                </a:solidFill>
              </a:rPr>
              <a:t>ОБЕСПЕЧЕНИЕ</a:t>
            </a:r>
            <a:r>
              <a:rPr lang="ru-RU" altLang="ru-RU" sz="2400" dirty="0">
                <a:solidFill>
                  <a:srgbClr val="99CCFF"/>
                </a:solidFill>
              </a:rPr>
              <a:t> </a:t>
            </a:r>
            <a:r>
              <a:rPr lang="ru-RU" altLang="ru-RU" sz="2400" dirty="0">
                <a:solidFill>
                  <a:srgbClr val="C00000"/>
                </a:solidFill>
              </a:rPr>
              <a:t>(ПРОГРАММНЫЙ</a:t>
            </a:r>
            <a:r>
              <a:rPr lang="ru-RU" altLang="ru-RU" sz="2400" dirty="0">
                <a:solidFill>
                  <a:srgbClr val="99CCFF"/>
                </a:solidFill>
              </a:rPr>
              <a:t> </a:t>
            </a:r>
            <a:r>
              <a:rPr lang="ru-RU" altLang="ru-RU" sz="2400" dirty="0">
                <a:solidFill>
                  <a:srgbClr val="C00000"/>
                </a:solidFill>
              </a:rPr>
              <a:t>КОМПЛЕКС)</a:t>
            </a:r>
            <a:r>
              <a:rPr lang="ru-RU" altLang="ru-RU" sz="2400" dirty="0"/>
              <a:t> - комплекс взаимодействующих программ, описаний и инструкций, обеспечивающих автоматическое функционирование ЭВМ.</a:t>
            </a:r>
          </a:p>
          <a:p>
            <a:pPr eaLnBrk="1" hangingPunct="1">
              <a:lnSpc>
                <a:spcPct val="80000"/>
              </a:lnSpc>
              <a:defRPr/>
            </a:pPr>
            <a:r>
              <a:rPr lang="ru-RU" altLang="ru-RU" sz="2400" dirty="0">
                <a:solidFill>
                  <a:srgbClr val="C00000"/>
                </a:solidFill>
              </a:rPr>
              <a:t>ПРОГРАММНЫЙ</a:t>
            </a:r>
            <a:r>
              <a:rPr lang="ru-RU" altLang="ru-RU" sz="2400" dirty="0">
                <a:solidFill>
                  <a:srgbClr val="99CCFF"/>
                </a:solidFill>
              </a:rPr>
              <a:t> </a:t>
            </a:r>
            <a:r>
              <a:rPr lang="ru-RU" altLang="ru-RU" sz="2400" dirty="0">
                <a:solidFill>
                  <a:srgbClr val="C00000"/>
                </a:solidFill>
              </a:rPr>
              <a:t>ПРОДУКТ</a:t>
            </a:r>
            <a:r>
              <a:rPr lang="ru-RU" altLang="ru-RU" sz="2400" dirty="0"/>
              <a:t> - протестированное и сопровождаемое документацией программное обеспечение, которое могут использовать не только авторы.</a:t>
            </a:r>
          </a:p>
          <a:p>
            <a:pPr eaLnBrk="1" hangingPunct="1">
              <a:lnSpc>
                <a:spcPct val="80000"/>
              </a:lnSpc>
              <a:defRPr/>
            </a:pPr>
            <a:r>
              <a:rPr lang="ru-RU" altLang="ru-RU" sz="2400" dirty="0">
                <a:solidFill>
                  <a:srgbClr val="C00000"/>
                </a:solidFill>
              </a:rPr>
              <a:t>ПРОЕКТ</a:t>
            </a:r>
            <a:r>
              <a:rPr lang="ru-RU" altLang="ru-RU" sz="2400" dirty="0"/>
              <a:t> - объединение действий разработчиков, ориентированное на создание программного продукта. Действия ориентированы именно на продукт, а не на отдельный процесс (проектирование, тестирование и т. п.)</a:t>
            </a:r>
          </a:p>
        </p:txBody>
      </p:sp>
    </p:spTree>
    <p:extLst>
      <p:ext uri="{BB962C8B-B14F-4D97-AF65-F5344CB8AC3E}">
        <p14:creationId xmlns:p14="http://schemas.microsoft.com/office/powerpoint/2010/main" val="3005072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FE4A82-8F60-456A-8D40-8792476001C4}"/>
              </a:ext>
            </a:extLst>
          </p:cNvPr>
          <p:cNvSpPr txBox="1"/>
          <p:nvPr/>
        </p:nvSpPr>
        <p:spPr>
          <a:xfrm>
            <a:off x="845388" y="1237479"/>
            <a:ext cx="11093569" cy="4081117"/>
          </a:xfrm>
          <a:prstGeom prst="rect">
            <a:avLst/>
          </a:prstGeom>
          <a:noFill/>
        </p:spPr>
        <p:txBody>
          <a:bodyPr wrap="square">
            <a:spAutoFit/>
          </a:bodyPr>
          <a:lstStyle/>
          <a:p>
            <a:pPr eaLnBrk="1" hangingPunct="1">
              <a:lnSpc>
                <a:spcPct val="90000"/>
              </a:lnSpc>
              <a:defRPr/>
            </a:pPr>
            <a:r>
              <a:rPr lang="ru-RU" altLang="ru-RU" sz="2400" dirty="0">
                <a:solidFill>
                  <a:srgbClr val="C00000"/>
                </a:solidFill>
              </a:rPr>
              <a:t>ПРОЦЕСС</a:t>
            </a:r>
            <a:r>
              <a:rPr lang="ru-RU" altLang="ru-RU" sz="2400" dirty="0"/>
              <a:t> - набор взаимосвязанных действий, которые преобразуют исходные данные в выходные результаты для достижения определенных целей. </a:t>
            </a:r>
          </a:p>
          <a:p>
            <a:pPr eaLnBrk="1" hangingPunct="1">
              <a:lnSpc>
                <a:spcPct val="90000"/>
              </a:lnSpc>
              <a:defRPr/>
            </a:pPr>
            <a:r>
              <a:rPr lang="ru-RU" altLang="ru-RU" sz="2400" dirty="0">
                <a:solidFill>
                  <a:srgbClr val="C00000"/>
                </a:solidFill>
              </a:rPr>
              <a:t>ЖИЗНЕННЫЙ</a:t>
            </a:r>
            <a:r>
              <a:rPr lang="ru-RU" altLang="ru-RU" sz="2400" dirty="0">
                <a:solidFill>
                  <a:srgbClr val="99CCFF"/>
                </a:solidFill>
              </a:rPr>
              <a:t> </a:t>
            </a:r>
            <a:r>
              <a:rPr lang="ru-RU" altLang="ru-RU" sz="2400" dirty="0">
                <a:solidFill>
                  <a:srgbClr val="C00000"/>
                </a:solidFill>
              </a:rPr>
              <a:t>ЦИКЛ</a:t>
            </a:r>
            <a:r>
              <a:rPr lang="ru-RU" altLang="ru-RU" sz="2400" dirty="0"/>
              <a:t> – период времени между возникновением потребности в разработке программного средства и окончанием его применения.</a:t>
            </a:r>
          </a:p>
          <a:p>
            <a:pPr eaLnBrk="1" hangingPunct="1">
              <a:lnSpc>
                <a:spcPct val="90000"/>
              </a:lnSpc>
              <a:defRPr/>
            </a:pPr>
            <a:r>
              <a:rPr lang="ru-RU" altLang="ru-RU" sz="2400" dirty="0">
                <a:solidFill>
                  <a:srgbClr val="C00000"/>
                </a:solidFill>
              </a:rPr>
              <a:t>ИНСТРУМЕНТАЛЬНЫЕ</a:t>
            </a:r>
            <a:r>
              <a:rPr lang="ru-RU" altLang="ru-RU" sz="2400" dirty="0">
                <a:solidFill>
                  <a:srgbClr val="99CCFF"/>
                </a:solidFill>
              </a:rPr>
              <a:t> </a:t>
            </a:r>
            <a:r>
              <a:rPr lang="ru-RU" altLang="ru-RU" sz="2400" dirty="0">
                <a:solidFill>
                  <a:srgbClr val="C00000"/>
                </a:solidFill>
              </a:rPr>
              <a:t>СРЕДСТВА</a:t>
            </a:r>
            <a:r>
              <a:rPr lang="ru-RU" altLang="ru-RU" sz="2400" dirty="0"/>
              <a:t> - средства автоматизации технологических процессов.</a:t>
            </a:r>
          </a:p>
          <a:p>
            <a:pPr eaLnBrk="1" hangingPunct="1">
              <a:lnSpc>
                <a:spcPct val="90000"/>
              </a:lnSpc>
              <a:defRPr/>
            </a:pPr>
            <a:r>
              <a:rPr lang="ru-RU" altLang="ru-RU" sz="2400" dirty="0">
                <a:solidFill>
                  <a:srgbClr val="C00000"/>
                </a:solidFill>
              </a:rPr>
              <a:t>ТЕХНОЛОГИЯ</a:t>
            </a:r>
            <a:r>
              <a:rPr lang="ru-RU" altLang="ru-RU" sz="2400" dirty="0">
                <a:solidFill>
                  <a:srgbClr val="99CCFF"/>
                </a:solidFill>
              </a:rPr>
              <a:t> </a:t>
            </a:r>
            <a:r>
              <a:rPr lang="ru-RU" altLang="ru-RU" sz="2400" dirty="0">
                <a:solidFill>
                  <a:srgbClr val="C00000"/>
                </a:solidFill>
              </a:rPr>
              <a:t>РАЗРАБОТКИ</a:t>
            </a:r>
            <a:r>
              <a:rPr lang="ru-RU" altLang="ru-RU" sz="2400" dirty="0"/>
              <a:t> - образующая систему совокупность технологических процессов и инструментальных средств, ведущих к созданию или развитию программного средства.</a:t>
            </a:r>
          </a:p>
          <a:p>
            <a:pPr eaLnBrk="1" hangingPunct="1">
              <a:lnSpc>
                <a:spcPct val="90000"/>
              </a:lnSpc>
              <a:defRPr/>
            </a:pPr>
            <a:r>
              <a:rPr lang="ru-RU" altLang="ru-RU" sz="2400" dirty="0">
                <a:solidFill>
                  <a:srgbClr val="C00000"/>
                </a:solidFill>
              </a:rPr>
              <a:t>ПРОГРАММНАЯ</a:t>
            </a:r>
            <a:r>
              <a:rPr lang="ru-RU" altLang="ru-RU" sz="2400" dirty="0">
                <a:solidFill>
                  <a:srgbClr val="99CCFF"/>
                </a:solidFill>
              </a:rPr>
              <a:t> </a:t>
            </a:r>
            <a:r>
              <a:rPr lang="ru-RU" altLang="ru-RU" sz="2400" dirty="0">
                <a:solidFill>
                  <a:srgbClr val="C00000"/>
                </a:solidFill>
              </a:rPr>
              <a:t>ИНЖЕНЕРИЯ</a:t>
            </a:r>
            <a:r>
              <a:rPr lang="ru-RU" altLang="ru-RU" sz="2400" dirty="0"/>
              <a:t> — инженерная дисциплина, которая связана со всеми аспектами производства ПО от начальных стадий создания спецификации до поддержки системы после сдачи в эксплуатацию.</a:t>
            </a:r>
          </a:p>
        </p:txBody>
      </p:sp>
    </p:spTree>
    <p:extLst>
      <p:ext uri="{BB962C8B-B14F-4D97-AF65-F5344CB8AC3E}">
        <p14:creationId xmlns:p14="http://schemas.microsoft.com/office/powerpoint/2010/main" val="109334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0847F0C-0C5D-4A91-8F58-1BED6B24F546}"/>
              </a:ext>
            </a:extLst>
          </p:cNvPr>
          <p:cNvSpPr txBox="1">
            <a:spLocks noChangeArrowheads="1"/>
          </p:cNvSpPr>
          <p:nvPr/>
        </p:nvSpPr>
        <p:spPr>
          <a:xfrm>
            <a:off x="1066800" y="304800"/>
            <a:ext cx="7543800" cy="1431925"/>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defRPr/>
            </a:pPr>
            <a:r>
              <a:rPr lang="ru-RU" altLang="ru-RU" sz="3200"/>
              <a:t>Стандартизация и обеспечение качества разработки ПП</a:t>
            </a:r>
            <a:r>
              <a:rPr lang="ru-RU" altLang="ru-RU" sz="4000"/>
              <a:t> </a:t>
            </a:r>
            <a:endParaRPr lang="ru-RU" altLang="ru-RU" sz="4000" dirty="0"/>
          </a:p>
        </p:txBody>
      </p:sp>
      <p:sp>
        <p:nvSpPr>
          <p:cNvPr id="3" name="Rectangle 3">
            <a:extLst>
              <a:ext uri="{FF2B5EF4-FFF2-40B4-BE49-F238E27FC236}">
                <a16:creationId xmlns:a16="http://schemas.microsoft.com/office/drawing/2014/main" id="{37517F04-AA78-4135-A754-91F0BB886A7B}"/>
              </a:ext>
            </a:extLst>
          </p:cNvPr>
          <p:cNvSpPr txBox="1">
            <a:spLocks noChangeArrowheads="1"/>
          </p:cNvSpPr>
          <p:nvPr/>
        </p:nvSpPr>
        <p:spPr>
          <a:xfrm>
            <a:off x="1066800" y="1981200"/>
            <a:ext cx="7543800" cy="4114800"/>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defRPr/>
            </a:pPr>
            <a:r>
              <a:rPr lang="ru-RU" altLang="ru-RU" sz="2800"/>
              <a:t>К настоящему времени разработано много </a:t>
            </a:r>
            <a:r>
              <a:rPr lang="ru-RU" altLang="ru-RU" sz="2800" b="1" i="1"/>
              <a:t>государственных, ведомственных, отраслевых и международных стандартов, </a:t>
            </a:r>
            <a:r>
              <a:rPr lang="ru-RU" altLang="ru-RU" sz="2800"/>
              <a:t>регламентирующих разработку программного обеспечения</a:t>
            </a:r>
          </a:p>
          <a:p>
            <a:pPr>
              <a:defRPr/>
            </a:pPr>
            <a:r>
              <a:rPr lang="ru-RU" altLang="ru-RU" sz="2800"/>
              <a:t>Стандарты отличаются друг от друга и содержат различные методы оценки качества. </a:t>
            </a:r>
            <a:endParaRPr lang="ru-RU" altLang="ru-RU" sz="2800" dirty="0"/>
          </a:p>
        </p:txBody>
      </p:sp>
    </p:spTree>
    <p:extLst>
      <p:ext uri="{BB962C8B-B14F-4D97-AF65-F5344CB8AC3E}">
        <p14:creationId xmlns:p14="http://schemas.microsoft.com/office/powerpoint/2010/main" val="33703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2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2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1"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4E5177-37C9-499C-BB3F-08A16303747E}"/>
              </a:ext>
            </a:extLst>
          </p:cNvPr>
          <p:cNvSpPr txBox="1">
            <a:spLocks noChangeArrowheads="1"/>
          </p:cNvSpPr>
          <p:nvPr/>
        </p:nvSpPr>
        <p:spPr>
          <a:xfrm>
            <a:off x="1894936" y="511834"/>
            <a:ext cx="7543800" cy="963613"/>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defRPr/>
            </a:pPr>
            <a:r>
              <a:rPr lang="ru-RU" altLang="ru-RU" sz="3200"/>
              <a:t>Основные стандарты программной инженерии</a:t>
            </a:r>
          </a:p>
        </p:txBody>
      </p:sp>
      <p:sp>
        <p:nvSpPr>
          <p:cNvPr id="3" name="Rectangle 3">
            <a:extLst>
              <a:ext uri="{FF2B5EF4-FFF2-40B4-BE49-F238E27FC236}">
                <a16:creationId xmlns:a16="http://schemas.microsoft.com/office/drawing/2014/main" id="{E059634F-F9F6-487D-9E44-A2DCDD2F58C1}"/>
              </a:ext>
            </a:extLst>
          </p:cNvPr>
          <p:cNvSpPr txBox="1">
            <a:spLocks noChangeArrowheads="1"/>
          </p:cNvSpPr>
          <p:nvPr/>
        </p:nvSpPr>
        <p:spPr>
          <a:xfrm>
            <a:off x="1007524" y="1764372"/>
            <a:ext cx="8964612" cy="4538662"/>
          </a:xfrm>
          <a:prstGeom prst="rect">
            <a:avLst/>
          </a:prstGeom>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nSpc>
                <a:spcPct val="80000"/>
              </a:lnSpc>
              <a:defRPr/>
            </a:pPr>
            <a:r>
              <a:rPr lang="ru-RU" altLang="ru-RU" sz="2800" b="1"/>
              <a:t>ISO 12207:1995</a:t>
            </a:r>
            <a:r>
              <a:rPr lang="ru-RU" altLang="ru-RU" sz="2800"/>
              <a:t> Процессы жизненного цикла программных средств </a:t>
            </a:r>
          </a:p>
          <a:p>
            <a:pPr>
              <a:lnSpc>
                <a:spcPct val="80000"/>
              </a:lnSpc>
              <a:defRPr/>
            </a:pPr>
            <a:r>
              <a:rPr lang="ru-RU" altLang="ru-RU" sz="2800" b="1"/>
              <a:t>ГОСТ 19.102-77</a:t>
            </a:r>
            <a:r>
              <a:rPr lang="ru-RU" altLang="ru-RU" sz="2800"/>
              <a:t> Единая система программной документации. Стадии разработки </a:t>
            </a:r>
          </a:p>
          <a:p>
            <a:pPr>
              <a:lnSpc>
                <a:spcPct val="80000"/>
              </a:lnSpc>
              <a:defRPr/>
            </a:pPr>
            <a:r>
              <a:rPr lang="ru-RU" altLang="ru-RU" sz="2800" b="1"/>
              <a:t>ГОСТ 28195-89</a:t>
            </a:r>
            <a:r>
              <a:rPr lang="ru-RU" altLang="ru-RU" sz="2800"/>
              <a:t> Оценка качества программных средств. Общие положения </a:t>
            </a:r>
          </a:p>
          <a:p>
            <a:pPr>
              <a:lnSpc>
                <a:spcPct val="80000"/>
              </a:lnSpc>
              <a:defRPr/>
            </a:pPr>
            <a:r>
              <a:rPr lang="ru-RU" altLang="ru-RU" sz="2800" b="1"/>
              <a:t>ISO 15504:1-9:1998</a:t>
            </a:r>
            <a:r>
              <a:rPr lang="ru-RU" altLang="ru-RU" sz="2800"/>
              <a:t> Оценка (аттестация) процессов жизненного цикла программных средств </a:t>
            </a:r>
          </a:p>
          <a:p>
            <a:pPr>
              <a:lnSpc>
                <a:spcPct val="80000"/>
              </a:lnSpc>
              <a:defRPr/>
            </a:pPr>
            <a:r>
              <a:rPr lang="en-US" altLang="ru-RU" sz="2800" b="1"/>
              <a:t>ISO</a:t>
            </a:r>
            <a:r>
              <a:rPr lang="ru-RU" altLang="ru-RU" sz="2800" b="1"/>
              <a:t> 9000</a:t>
            </a:r>
            <a:r>
              <a:rPr lang="ru-RU" altLang="ru-RU" sz="2800"/>
              <a:t> Системы менеджмента качества </a:t>
            </a:r>
            <a:endParaRPr lang="en-US" altLang="ru-RU" sz="2800"/>
          </a:p>
          <a:p>
            <a:pPr>
              <a:lnSpc>
                <a:spcPct val="80000"/>
              </a:lnSpc>
              <a:defRPr/>
            </a:pPr>
            <a:r>
              <a:rPr lang="ru-RU" altLang="ru-RU" sz="2800" b="1"/>
              <a:t>CMM:</a:t>
            </a:r>
            <a:r>
              <a:rPr lang="ru-RU" altLang="ru-RU" sz="2800"/>
              <a:t> Модель зрелости процессов.</a:t>
            </a:r>
          </a:p>
        </p:txBody>
      </p:sp>
    </p:spTree>
    <p:extLst>
      <p:ext uri="{BB962C8B-B14F-4D97-AF65-F5344CB8AC3E}">
        <p14:creationId xmlns:p14="http://schemas.microsoft.com/office/powerpoint/2010/main" val="377446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2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2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1" dur="20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2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7" dur="2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8" dur="20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2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34" dur="2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5" dur="2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2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41" dur="2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42" dur="2000"/>
                                        <p:tgtEl>
                                          <p:spTgt spid="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2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8" dur="2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9"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E028B8-A502-4C5B-8250-E7465C8FB0E6}"/>
              </a:ext>
            </a:extLst>
          </p:cNvPr>
          <p:cNvSpPr txBox="1">
            <a:spLocks noChangeArrowheads="1"/>
          </p:cNvSpPr>
          <p:nvPr/>
        </p:nvSpPr>
        <p:spPr>
          <a:xfrm>
            <a:off x="1468978" y="448184"/>
            <a:ext cx="8229600" cy="47625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ru-RU" altLang="ru-RU" sz="3500"/>
              <a:t>Внутрифирменные (внутрикорпоративные) стандарты</a:t>
            </a:r>
          </a:p>
        </p:txBody>
      </p:sp>
      <p:sp>
        <p:nvSpPr>
          <p:cNvPr id="3" name="Rectangle 3">
            <a:extLst>
              <a:ext uri="{FF2B5EF4-FFF2-40B4-BE49-F238E27FC236}">
                <a16:creationId xmlns:a16="http://schemas.microsoft.com/office/drawing/2014/main" id="{BD10C2E3-FF88-4C4B-B7B9-B80BFFAF06E4}"/>
              </a:ext>
            </a:extLst>
          </p:cNvPr>
          <p:cNvSpPr txBox="1">
            <a:spLocks noChangeArrowheads="1"/>
          </p:cNvSpPr>
          <p:nvPr/>
        </p:nvSpPr>
        <p:spPr>
          <a:xfrm>
            <a:off x="1017918" y="1596216"/>
            <a:ext cx="8964613" cy="4997450"/>
          </a:xfrm>
          <a:prstGeom prst="rect">
            <a:avLst/>
          </a:prstGeom>
          <a:noFill/>
        </p:spPr>
        <p:txBody>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buFont typeface="Wingdings" panose="05000000000000000000" pitchFamily="2" charset="2"/>
              <a:buNone/>
            </a:pPr>
            <a:r>
              <a:rPr lang="ru-RU" altLang="ru-RU" sz="2800" dirty="0"/>
              <a:t>- регламентируют порядок оформления документации, приказов и технической литературы внутри компании, пользовательский интерфейс разрабатываемых приложений (например, запрет на использование некоторых элементов интерфейса), стиль программирования, спецификацию модулей, имена используемых переменных, таблиц баз данных (БД). Имеют узкую сферу полномочий (одна или несколько фирм), но играют большую роль, т.к. они абсолютно конкретны.</a:t>
            </a:r>
          </a:p>
        </p:txBody>
      </p:sp>
    </p:spTree>
    <p:extLst>
      <p:ext uri="{BB962C8B-B14F-4D97-AF65-F5344CB8AC3E}">
        <p14:creationId xmlns:p14="http://schemas.microsoft.com/office/powerpoint/2010/main" val="2159811849"/>
      </p:ext>
    </p:extLst>
  </p:cSld>
  <p:clrMapOvr>
    <a:masterClrMapping/>
  </p:clrMapOvr>
</p:sld>
</file>

<file path=ppt/theme/theme1.xml><?xml version="1.0" encoding="utf-8"?>
<a:theme xmlns:a="http://schemas.openxmlformats.org/drawingml/2006/main" name="Уголки">
  <a:themeElements>
    <a:clrScheme name="Уголки">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Уголки">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Уголк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TM10001105[[fn=Уголки]]</Template>
  <TotalTime>42</TotalTime>
  <Words>636</Words>
  <Application>Microsoft Office PowerPoint</Application>
  <PresentationFormat>Широкоэкранный</PresentationFormat>
  <Paragraphs>43</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Franklin Gothic Book</vt:lpstr>
      <vt:lpstr>Franklin Gothic Book (Основной текст)</vt:lpstr>
      <vt:lpstr>Wingdings</vt:lpstr>
      <vt:lpstr>Уголки</vt:lpstr>
      <vt:lpstr>что такое По, классификация требований, уровни требований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что такое По, классификация требований, уровни требований </dc:title>
  <dc:creator>mitya.jpg@gmail.com</dc:creator>
  <cp:lastModifiedBy>mitya.jpg@gmail.com</cp:lastModifiedBy>
  <cp:revision>1</cp:revision>
  <dcterms:created xsi:type="dcterms:W3CDTF">2023-01-18T03:42:37Z</dcterms:created>
  <dcterms:modified xsi:type="dcterms:W3CDTF">2023-01-18T04:25:34Z</dcterms:modified>
</cp:coreProperties>
</file>