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66" r:id="rId12"/>
    <p:sldId id="267" r:id="rId13"/>
    <p:sldId id="276" r:id="rId14"/>
    <p:sldId id="274" r:id="rId15"/>
    <p:sldId id="275" r:id="rId16"/>
    <p:sldId id="268" r:id="rId17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73" d="100"/>
          <a:sy n="73" d="100"/>
        </p:scale>
        <p:origin x="15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3699"/>
            <a:ext cx="494030" cy="3076575"/>
          </a:xfrm>
          <a:custGeom>
            <a:avLst/>
            <a:gdLst/>
            <a:ahLst/>
            <a:cxnLst/>
            <a:rect l="l" t="t" r="r" b="b"/>
            <a:pathLst>
              <a:path w="494030" h="3076575">
                <a:moveTo>
                  <a:pt x="493770" y="3075975"/>
                </a:moveTo>
                <a:lnTo>
                  <a:pt x="0" y="3075975"/>
                </a:lnTo>
                <a:lnTo>
                  <a:pt x="0" y="0"/>
                </a:lnTo>
                <a:lnTo>
                  <a:pt x="493770" y="3075975"/>
                </a:lnTo>
                <a:close/>
              </a:path>
            </a:pathLst>
          </a:custGeom>
          <a:solidFill>
            <a:srgbClr val="5FCAEE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51538" y="0"/>
            <a:ext cx="4429125" cy="7559675"/>
          </a:xfrm>
          <a:custGeom>
            <a:avLst/>
            <a:gdLst/>
            <a:ahLst/>
            <a:cxnLst/>
            <a:rect l="l" t="t" r="r" b="b"/>
            <a:pathLst>
              <a:path w="4429125" h="7559675">
                <a:moveTo>
                  <a:pt x="4429087" y="4602797"/>
                </a:moveTo>
                <a:lnTo>
                  <a:pt x="3093707" y="5493524"/>
                </a:lnTo>
                <a:lnTo>
                  <a:pt x="2117750" y="0"/>
                </a:lnTo>
                <a:lnTo>
                  <a:pt x="2108238" y="0"/>
                </a:lnTo>
                <a:lnTo>
                  <a:pt x="2108238" y="838"/>
                </a:lnTo>
                <a:lnTo>
                  <a:pt x="3085058" y="5499290"/>
                </a:lnTo>
                <a:lnTo>
                  <a:pt x="2082" y="7555712"/>
                </a:lnTo>
                <a:lnTo>
                  <a:pt x="889" y="7556855"/>
                </a:lnTo>
                <a:lnTo>
                  <a:pt x="152" y="7558341"/>
                </a:lnTo>
                <a:lnTo>
                  <a:pt x="0" y="7559675"/>
                </a:lnTo>
                <a:lnTo>
                  <a:pt x="13296" y="7559675"/>
                </a:lnTo>
                <a:lnTo>
                  <a:pt x="3086887" y="5509526"/>
                </a:lnTo>
                <a:lnTo>
                  <a:pt x="3451110" y="7559675"/>
                </a:lnTo>
                <a:lnTo>
                  <a:pt x="3460635" y="7559675"/>
                </a:lnTo>
                <a:lnTo>
                  <a:pt x="3460635" y="7558837"/>
                </a:lnTo>
                <a:lnTo>
                  <a:pt x="3095523" y="5503761"/>
                </a:lnTo>
                <a:lnTo>
                  <a:pt x="4429087" y="4614253"/>
                </a:lnTo>
                <a:lnTo>
                  <a:pt x="4429087" y="4602797"/>
                </a:lnTo>
                <a:close/>
              </a:path>
            </a:pathLst>
          </a:custGeom>
          <a:solidFill>
            <a:srgbClr val="5FCAEE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97831" y="0"/>
            <a:ext cx="2482850" cy="7559675"/>
          </a:xfrm>
          <a:custGeom>
            <a:avLst/>
            <a:gdLst/>
            <a:ahLst/>
            <a:cxnLst/>
            <a:rect l="l" t="t" r="r" b="b"/>
            <a:pathLst>
              <a:path w="2482850" h="7559675">
                <a:moveTo>
                  <a:pt x="2482793" y="7559675"/>
                </a:moveTo>
                <a:lnTo>
                  <a:pt x="0" y="7559675"/>
                </a:lnTo>
                <a:lnTo>
                  <a:pt x="2230749" y="0"/>
                </a:lnTo>
                <a:lnTo>
                  <a:pt x="2482793" y="9002"/>
                </a:lnTo>
                <a:lnTo>
                  <a:pt x="2482793" y="7559675"/>
                </a:lnTo>
                <a:close/>
              </a:path>
            </a:pathLst>
          </a:custGeom>
          <a:solidFill>
            <a:srgbClr val="5FCAEE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943930" y="0"/>
            <a:ext cx="2136775" cy="7559675"/>
          </a:xfrm>
          <a:custGeom>
            <a:avLst/>
            <a:gdLst/>
            <a:ahLst/>
            <a:cxnLst/>
            <a:rect l="l" t="t" r="r" b="b"/>
            <a:pathLst>
              <a:path w="2136775" h="7559675">
                <a:moveTo>
                  <a:pt x="2136694" y="7559675"/>
                </a:moveTo>
                <a:lnTo>
                  <a:pt x="1323869" y="7559675"/>
                </a:lnTo>
                <a:lnTo>
                  <a:pt x="0" y="0"/>
                </a:lnTo>
                <a:lnTo>
                  <a:pt x="2136694" y="0"/>
                </a:lnTo>
                <a:lnTo>
                  <a:pt x="2136694" y="7559675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18375" y="4322038"/>
            <a:ext cx="2762250" cy="3237865"/>
          </a:xfrm>
          <a:custGeom>
            <a:avLst/>
            <a:gdLst/>
            <a:ahLst/>
            <a:cxnLst/>
            <a:rect l="l" t="t" r="r" b="b"/>
            <a:pathLst>
              <a:path w="2762250" h="3237865">
                <a:moveTo>
                  <a:pt x="2762250" y="3237636"/>
                </a:moveTo>
                <a:lnTo>
                  <a:pt x="0" y="3237636"/>
                </a:lnTo>
                <a:lnTo>
                  <a:pt x="2762250" y="0"/>
                </a:lnTo>
                <a:lnTo>
                  <a:pt x="2762250" y="3237636"/>
                </a:lnTo>
                <a:close/>
              </a:path>
            </a:pathLst>
          </a:custGeom>
          <a:solidFill>
            <a:srgbClr val="16AFE3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30525" y="0"/>
            <a:ext cx="2350135" cy="7559675"/>
          </a:xfrm>
          <a:custGeom>
            <a:avLst/>
            <a:gdLst/>
            <a:ahLst/>
            <a:cxnLst/>
            <a:rect l="l" t="t" r="r" b="b"/>
            <a:pathLst>
              <a:path w="2350134" h="7559675">
                <a:moveTo>
                  <a:pt x="2044194" y="7559675"/>
                </a:moveTo>
                <a:lnTo>
                  <a:pt x="0" y="0"/>
                </a:lnTo>
                <a:lnTo>
                  <a:pt x="2350099" y="0"/>
                </a:lnTo>
                <a:lnTo>
                  <a:pt x="2350099" y="7550622"/>
                </a:lnTo>
                <a:lnTo>
                  <a:pt x="2044194" y="7559675"/>
                </a:lnTo>
                <a:close/>
              </a:path>
            </a:pathLst>
          </a:custGeom>
          <a:solidFill>
            <a:srgbClr val="16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145587" y="0"/>
            <a:ext cx="935355" cy="7559675"/>
          </a:xfrm>
          <a:custGeom>
            <a:avLst/>
            <a:gdLst/>
            <a:ahLst/>
            <a:cxnLst/>
            <a:rect l="l" t="t" r="r" b="b"/>
            <a:pathLst>
              <a:path w="935354" h="7559675">
                <a:moveTo>
                  <a:pt x="935037" y="7559675"/>
                </a:moveTo>
                <a:lnTo>
                  <a:pt x="0" y="7559675"/>
                </a:lnTo>
                <a:lnTo>
                  <a:pt x="744767" y="0"/>
                </a:lnTo>
                <a:lnTo>
                  <a:pt x="935037" y="0"/>
                </a:lnTo>
                <a:lnTo>
                  <a:pt x="935037" y="7559675"/>
                </a:lnTo>
                <a:close/>
              </a:path>
            </a:pathLst>
          </a:custGeom>
          <a:solidFill>
            <a:srgbClr val="2D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24639" y="0"/>
            <a:ext cx="1156335" cy="7559675"/>
          </a:xfrm>
          <a:custGeom>
            <a:avLst/>
            <a:gdLst/>
            <a:ahLst/>
            <a:cxnLst/>
            <a:rect l="l" t="t" r="r" b="b"/>
            <a:pathLst>
              <a:path w="1156334" h="7559675">
                <a:moveTo>
                  <a:pt x="1155985" y="7559675"/>
                </a:moveTo>
                <a:lnTo>
                  <a:pt x="1033671" y="7559675"/>
                </a:lnTo>
                <a:lnTo>
                  <a:pt x="0" y="0"/>
                </a:lnTo>
                <a:lnTo>
                  <a:pt x="1155985" y="0"/>
                </a:lnTo>
                <a:lnTo>
                  <a:pt x="1155985" y="7559675"/>
                </a:lnTo>
                <a:close/>
              </a:path>
            </a:pathLst>
          </a:custGeom>
          <a:solidFill>
            <a:srgbClr val="216192">
              <a:alpha val="8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894762" y="5421415"/>
            <a:ext cx="1186180" cy="2138680"/>
          </a:xfrm>
          <a:custGeom>
            <a:avLst/>
            <a:gdLst/>
            <a:ahLst/>
            <a:cxnLst/>
            <a:rect l="l" t="t" r="r" b="b"/>
            <a:pathLst>
              <a:path w="1186179" h="2138679">
                <a:moveTo>
                  <a:pt x="0" y="2138259"/>
                </a:moveTo>
                <a:lnTo>
                  <a:pt x="1185862" y="0"/>
                </a:lnTo>
                <a:lnTo>
                  <a:pt x="1185862" y="2132742"/>
                </a:lnTo>
                <a:lnTo>
                  <a:pt x="0" y="2138259"/>
                </a:lnTo>
                <a:close/>
              </a:path>
            </a:pathLst>
          </a:custGeom>
          <a:solidFill>
            <a:srgbClr val="16AFE3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1079" y="3371215"/>
            <a:ext cx="29616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940" y="1875307"/>
            <a:ext cx="9619919" cy="396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322626" y="3325888"/>
            <a:ext cx="5394960" cy="799465"/>
            <a:chOff x="2322626" y="3325888"/>
            <a:chExt cx="5394960" cy="799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701" y="3325888"/>
              <a:ext cx="5383745" cy="4275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2626" y="3779278"/>
              <a:ext cx="5387835" cy="34565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3426" y="4232668"/>
            <a:ext cx="5350840" cy="3456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94331" y="4686058"/>
            <a:ext cx="5379935" cy="34565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739146" y="6036335"/>
            <a:ext cx="2633345" cy="717550"/>
            <a:chOff x="3739146" y="6036335"/>
            <a:chExt cx="2633345" cy="7175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1124" y="6036335"/>
              <a:ext cx="2161603" cy="3792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9146" y="6443925"/>
              <a:ext cx="493051" cy="2355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5101" y="6422669"/>
              <a:ext cx="2077262" cy="331012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708416"/>
            <a:ext cx="10080625" cy="12011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61" y="761"/>
            <a:ext cx="10079355" cy="7558405"/>
            <a:chOff x="761" y="761"/>
            <a:chExt cx="10079355" cy="755840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699" y="251459"/>
              <a:ext cx="8496300" cy="12969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1" y="761"/>
              <a:ext cx="10079355" cy="7558405"/>
            </a:xfrm>
            <a:custGeom>
              <a:avLst/>
              <a:gdLst/>
              <a:ahLst/>
              <a:cxnLst/>
              <a:rect l="l" t="t" r="r" b="b"/>
              <a:pathLst>
                <a:path w="10079355" h="7558405">
                  <a:moveTo>
                    <a:pt x="0" y="0"/>
                  </a:moveTo>
                  <a:lnTo>
                    <a:pt x="10079101" y="0"/>
                  </a:lnTo>
                  <a:lnTo>
                    <a:pt x="10079101" y="7558151"/>
                  </a:lnTo>
                  <a:lnTo>
                    <a:pt x="0" y="755815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 flipH="1">
            <a:off x="1536700" y="2165778"/>
            <a:ext cx="655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1" y="761"/>
            <a:ext cx="10079355" cy="7558405"/>
            <a:chOff x="761" y="761"/>
            <a:chExt cx="10079355" cy="75584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631" y="1466087"/>
              <a:ext cx="5344668" cy="57698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0079355" cy="7558405"/>
            </a:xfrm>
            <a:custGeom>
              <a:avLst/>
              <a:gdLst/>
              <a:ahLst/>
              <a:cxnLst/>
              <a:rect l="l" t="t" r="r" b="b"/>
              <a:pathLst>
                <a:path w="10079355" h="7558405">
                  <a:moveTo>
                    <a:pt x="0" y="0"/>
                  </a:moveTo>
                  <a:lnTo>
                    <a:pt x="10079101" y="0"/>
                  </a:lnTo>
                  <a:lnTo>
                    <a:pt x="10079101" y="7558151"/>
                  </a:lnTo>
                  <a:lnTo>
                    <a:pt x="0" y="755815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4700" y="550663"/>
            <a:ext cx="339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Flow 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2467343" y="1397622"/>
            <a:ext cx="3876040" cy="1775460"/>
            <a:chOff x="2467343" y="1397622"/>
            <a:chExt cx="3876040" cy="17754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177" y="2371509"/>
              <a:ext cx="1847748" cy="5956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7343" y="1397622"/>
              <a:ext cx="3654199" cy="177543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008676" y="2512860"/>
            <a:ext cx="65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latin typeface="Trebuchet MS" panose="020B0603020202020204"/>
                <a:cs typeface="Trebuchet MS" panose="020B0603020202020204"/>
              </a:rPr>
              <a:t>Login</a:t>
            </a:r>
            <a:endParaRPr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5177" y="3304045"/>
            <a:ext cx="4966323" cy="8803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467859" y="1535366"/>
            <a:ext cx="148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20" dirty="0">
                <a:latin typeface="Trebuchet MS" panose="020B0603020202020204"/>
                <a:cs typeface="Trebuchet MS" panose="020B0603020202020204"/>
              </a:rPr>
              <a:t>Registration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8646" y="3441788"/>
            <a:ext cx="1262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 panose="020B0603020202020204"/>
                <a:cs typeface="Trebuchet MS" panose="020B0603020202020204"/>
              </a:rPr>
              <a:t>View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Movies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1164" y="4291177"/>
            <a:ext cx="1847751" cy="59562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68646" y="4428921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5" dirty="0">
                <a:latin typeface="Trebuchet MS" panose="020B0603020202020204"/>
                <a:cs typeface="Trebuchet MS" panose="020B0603020202020204"/>
              </a:rPr>
              <a:t>Logout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3475" y="3455670"/>
            <a:ext cx="17551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Rat</a:t>
            </a:r>
            <a:r>
              <a:rPr lang="en-IN" sz="1800" spc="-5" dirty="0" err="1">
                <a:latin typeface="Trebuchet MS" panose="020B0603020202020204"/>
                <a:cs typeface="Trebuchet MS" panose="020B0603020202020204"/>
              </a:rPr>
              <a:t>ing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 and Get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 r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eco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mm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nd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ti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9752" y="215100"/>
            <a:ext cx="53580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/>
              <a:t>9.</a:t>
            </a:r>
            <a:r>
              <a:rPr b="1" spc="-5" dirty="0"/>
              <a:t>Use</a:t>
            </a:r>
            <a:r>
              <a:rPr b="1" spc="-25" dirty="0"/>
              <a:t> </a:t>
            </a:r>
            <a:r>
              <a:rPr b="1" spc="-5" dirty="0"/>
              <a:t>Case</a:t>
            </a:r>
            <a:r>
              <a:rPr b="1" spc="-25" dirty="0"/>
              <a:t> </a:t>
            </a:r>
            <a:r>
              <a:rPr b="1" spc="-5" dirty="0"/>
              <a:t>Diagram: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2467343" y="2618130"/>
            <a:ext cx="2037714" cy="1971675"/>
            <a:chOff x="2467343" y="2618130"/>
            <a:chExt cx="2037714" cy="1971675"/>
          </a:xfrm>
        </p:grpSpPr>
        <p:sp>
          <p:nvSpPr>
            <p:cNvPr id="17" name="object 17"/>
            <p:cNvSpPr/>
            <p:nvPr/>
          </p:nvSpPr>
          <p:spPr>
            <a:xfrm>
              <a:off x="2467356" y="2618130"/>
              <a:ext cx="2037714" cy="1016635"/>
            </a:xfrm>
            <a:custGeom>
              <a:avLst/>
              <a:gdLst/>
              <a:ahLst/>
              <a:cxnLst/>
              <a:rect l="l" t="t" r="r" b="b"/>
              <a:pathLst>
                <a:path w="2037714" h="1016635">
                  <a:moveTo>
                    <a:pt x="2037270" y="18021"/>
                  </a:moveTo>
                  <a:lnTo>
                    <a:pt x="1953996" y="0"/>
                  </a:lnTo>
                  <a:lnTo>
                    <a:pt x="1961857" y="30759"/>
                  </a:lnTo>
                  <a:lnTo>
                    <a:pt x="4762" y="531634"/>
                  </a:lnTo>
                  <a:lnTo>
                    <a:pt x="2933" y="532422"/>
                  </a:lnTo>
                  <a:lnTo>
                    <a:pt x="1447" y="533730"/>
                  </a:lnTo>
                  <a:lnTo>
                    <a:pt x="431" y="535444"/>
                  </a:lnTo>
                  <a:lnTo>
                    <a:pt x="0" y="537387"/>
                  </a:lnTo>
                  <a:lnTo>
                    <a:pt x="190" y="539356"/>
                  </a:lnTo>
                  <a:lnTo>
                    <a:pt x="977" y="541185"/>
                  </a:lnTo>
                  <a:lnTo>
                    <a:pt x="2286" y="542671"/>
                  </a:lnTo>
                  <a:lnTo>
                    <a:pt x="3136" y="543179"/>
                  </a:lnTo>
                  <a:lnTo>
                    <a:pt x="2120" y="543826"/>
                  </a:lnTo>
                  <a:lnTo>
                    <a:pt x="863" y="545363"/>
                  </a:lnTo>
                  <a:lnTo>
                    <a:pt x="139" y="547217"/>
                  </a:lnTo>
                  <a:lnTo>
                    <a:pt x="12" y="549198"/>
                  </a:lnTo>
                  <a:lnTo>
                    <a:pt x="520" y="551116"/>
                  </a:lnTo>
                  <a:lnTo>
                    <a:pt x="1587" y="552792"/>
                  </a:lnTo>
                  <a:lnTo>
                    <a:pt x="3124" y="554062"/>
                  </a:lnTo>
                  <a:lnTo>
                    <a:pt x="4965" y="554786"/>
                  </a:lnTo>
                  <a:lnTo>
                    <a:pt x="1961476" y="985367"/>
                  </a:lnTo>
                  <a:lnTo>
                    <a:pt x="1954657" y="1016368"/>
                  </a:lnTo>
                  <a:lnTo>
                    <a:pt x="2037270" y="995540"/>
                  </a:lnTo>
                  <a:lnTo>
                    <a:pt x="2029752" y="989457"/>
                  </a:lnTo>
                  <a:lnTo>
                    <a:pt x="1971040" y="941946"/>
                  </a:lnTo>
                  <a:lnTo>
                    <a:pt x="1964207" y="972959"/>
                  </a:lnTo>
                  <a:lnTo>
                    <a:pt x="11087" y="543128"/>
                  </a:lnTo>
                  <a:lnTo>
                    <a:pt x="1965007" y="43065"/>
                  </a:lnTo>
                  <a:lnTo>
                    <a:pt x="1972894" y="73825"/>
                  </a:lnTo>
                  <a:lnTo>
                    <a:pt x="2028024" y="26035"/>
                  </a:lnTo>
                  <a:lnTo>
                    <a:pt x="2037270" y="18021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7343" y="3160356"/>
              <a:ext cx="1883410" cy="1429385"/>
            </a:xfrm>
            <a:custGeom>
              <a:avLst/>
              <a:gdLst/>
              <a:ahLst/>
              <a:cxnLst/>
              <a:rect l="l" t="t" r="r" b="b"/>
              <a:pathLst>
                <a:path w="1883410" h="1429385">
                  <a:moveTo>
                    <a:pt x="1818714" y="1388136"/>
                  </a:moveTo>
                  <a:lnTo>
                    <a:pt x="2514" y="11417"/>
                  </a:lnTo>
                  <a:lnTo>
                    <a:pt x="1143" y="9982"/>
                  </a:lnTo>
                  <a:lnTo>
                    <a:pt x="266" y="8191"/>
                  </a:lnTo>
                  <a:lnTo>
                    <a:pt x="0" y="6223"/>
                  </a:lnTo>
                  <a:lnTo>
                    <a:pt x="355" y="4267"/>
                  </a:lnTo>
                  <a:lnTo>
                    <a:pt x="1295" y="2514"/>
                  </a:lnTo>
                  <a:lnTo>
                    <a:pt x="2717" y="1143"/>
                  </a:lnTo>
                  <a:lnTo>
                    <a:pt x="4508" y="279"/>
                  </a:lnTo>
                  <a:lnTo>
                    <a:pt x="6476" y="0"/>
                  </a:lnTo>
                  <a:lnTo>
                    <a:pt x="8432" y="355"/>
                  </a:lnTo>
                  <a:lnTo>
                    <a:pt x="10185" y="1295"/>
                  </a:lnTo>
                  <a:lnTo>
                    <a:pt x="1826386" y="1378015"/>
                  </a:lnTo>
                  <a:lnTo>
                    <a:pt x="1818714" y="1388136"/>
                  </a:lnTo>
                  <a:close/>
                </a:path>
                <a:path w="1883410" h="1429385">
                  <a:moveTo>
                    <a:pt x="1868726" y="1399641"/>
                  </a:moveTo>
                  <a:lnTo>
                    <a:pt x="1833892" y="1399641"/>
                  </a:lnTo>
                  <a:lnTo>
                    <a:pt x="1841563" y="1389519"/>
                  </a:lnTo>
                  <a:lnTo>
                    <a:pt x="1826386" y="1378015"/>
                  </a:lnTo>
                  <a:lnTo>
                    <a:pt x="1845564" y="1352715"/>
                  </a:lnTo>
                  <a:lnTo>
                    <a:pt x="1868726" y="1399641"/>
                  </a:lnTo>
                  <a:close/>
                </a:path>
                <a:path w="1883410" h="1429385">
                  <a:moveTo>
                    <a:pt x="1833892" y="1399641"/>
                  </a:moveTo>
                  <a:lnTo>
                    <a:pt x="1818714" y="1388136"/>
                  </a:lnTo>
                  <a:lnTo>
                    <a:pt x="1826386" y="1378015"/>
                  </a:lnTo>
                  <a:lnTo>
                    <a:pt x="1841563" y="1389519"/>
                  </a:lnTo>
                  <a:lnTo>
                    <a:pt x="1833892" y="1399641"/>
                  </a:lnTo>
                  <a:close/>
                </a:path>
                <a:path w="1883410" h="1429385">
                  <a:moveTo>
                    <a:pt x="1883270" y="1429105"/>
                  </a:moveTo>
                  <a:lnTo>
                    <a:pt x="1799539" y="1413433"/>
                  </a:lnTo>
                  <a:lnTo>
                    <a:pt x="1818714" y="1388136"/>
                  </a:lnTo>
                  <a:lnTo>
                    <a:pt x="1833892" y="1399641"/>
                  </a:lnTo>
                  <a:lnTo>
                    <a:pt x="1868726" y="1399641"/>
                  </a:lnTo>
                  <a:lnTo>
                    <a:pt x="1883270" y="1429105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44930" y="4439131"/>
            <a:ext cx="539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5" dirty="0">
                <a:latin typeface="Trebuchet MS" panose="020B0603020202020204"/>
                <a:cs typeface="Trebuchet MS" panose="020B0603020202020204"/>
              </a:rPr>
              <a:t>User 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User shape - Free people icons">
            <a:extLst>
              <a:ext uri="{FF2B5EF4-FFF2-40B4-BE49-F238E27FC236}">
                <a16:creationId xmlns:a16="http://schemas.microsoft.com/office/drawing/2014/main" id="{F9DA2639-F1B7-4C38-8A59-D1A34F254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86" y="2448860"/>
            <a:ext cx="1775434" cy="177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657225"/>
            <a:ext cx="5496853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b="1" spc="15" dirty="0"/>
              <a:t>10. </a:t>
            </a:r>
            <a:r>
              <a:rPr b="1" spc="15" dirty="0"/>
              <a:t>T</a:t>
            </a:r>
            <a:r>
              <a:rPr lang="en-IN" b="1" spc="15" dirty="0" err="1"/>
              <a:t>echnology</a:t>
            </a:r>
            <a:r>
              <a:rPr lang="en-IN" b="1" spc="15" dirty="0"/>
              <a:t> Stack </a:t>
            </a:r>
            <a:r>
              <a:rPr spc="-25" dirty="0"/>
              <a:t>: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3918" y="1934692"/>
            <a:ext cx="5496852" cy="30893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90"/>
              </a:spcBef>
              <a:tabLst>
                <a:tab pos="298450" algn="l"/>
              </a:tabLst>
            </a:pPr>
            <a:r>
              <a:rPr lang="en-IN" sz="2000" b="1" spc="-10" dirty="0">
                <a:latin typeface="Times New Roman" panose="02020603050405020304"/>
                <a:cs typeface="Times New Roman" panose="02020603050405020304"/>
              </a:rPr>
              <a:t>Web Technologies</a:t>
            </a:r>
            <a:endParaRPr sz="2000" b="1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lang="en-IN" sz="2000" spc="-10" dirty="0">
                <a:latin typeface="Times New Roman" panose="02020603050405020304"/>
                <a:cs typeface="Times New Roman" panose="02020603050405020304"/>
              </a:rPr>
              <a:t>HTML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CSS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lang="en-IN" sz="2000" spc="-15" dirty="0" err="1">
                <a:latin typeface="Times New Roman" panose="02020603050405020304"/>
                <a:cs typeface="Times New Roman" panose="02020603050405020304"/>
              </a:rPr>
              <a:t>Javascript</a:t>
            </a:r>
            <a:r>
              <a:rPr lang="en-IN" sz="2000" spc="-15" dirty="0">
                <a:latin typeface="Times New Roman" panose="02020603050405020304"/>
                <a:cs typeface="Times New Roman" panose="02020603050405020304"/>
              </a:rPr>
              <a:t> </a:t>
            </a: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lang="en-IN" sz="2000" spc="-15" dirty="0">
                <a:latin typeface="Times New Roman" panose="02020603050405020304"/>
                <a:cs typeface="Times New Roman" panose="02020603050405020304"/>
              </a:rPr>
              <a:t>Django</a:t>
            </a: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lang="en-IN" sz="2000" spc="-15" dirty="0">
                <a:latin typeface="Times New Roman" panose="02020603050405020304"/>
                <a:cs typeface="Times New Roman" panose="02020603050405020304"/>
              </a:rPr>
              <a:t>Bootstrap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385"/>
              </a:lnSpc>
              <a:tabLst>
                <a:tab pos="298450" algn="l"/>
              </a:tabLst>
            </a:pPr>
            <a:r>
              <a:rPr lang="en-IN" sz="2000" b="1" dirty="0">
                <a:latin typeface="Times New Roman" panose="02020603050405020304"/>
                <a:cs typeface="Times New Roman" panose="02020603050405020304"/>
              </a:rPr>
              <a:t>Machine Learning in libraries used in python:-</a:t>
            </a:r>
            <a:endParaRPr sz="2000" b="1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Mongo-DB</a:t>
            </a:r>
            <a:endParaRPr lang="en-IN" sz="2000" spc="-1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lang="en-IN" sz="2000" spc="-10" dirty="0" err="1">
                <a:latin typeface="Times New Roman" panose="02020603050405020304"/>
                <a:cs typeface="Times New Roman" panose="02020603050405020304"/>
              </a:rPr>
              <a:t>Numpy</a:t>
            </a:r>
            <a:r>
              <a:rPr lang="en-IN" sz="2000" spc="-10" dirty="0">
                <a:latin typeface="Times New Roman" panose="02020603050405020304"/>
                <a:cs typeface="Times New Roman" panose="02020603050405020304"/>
              </a:rPr>
              <a:t>, Pandas, </a:t>
            </a:r>
            <a:r>
              <a:rPr lang="en-IN" sz="2000" spc="-10" dirty="0" err="1">
                <a:latin typeface="Times New Roman" panose="02020603050405020304"/>
                <a:cs typeface="Times New Roman" panose="02020603050405020304"/>
              </a:rPr>
              <a:t>Scipy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ts val="239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ML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(Visual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Studio)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4531" t="10638" r="4267" b="5775"/>
          <a:stretch>
            <a:fillRect/>
          </a:stretch>
        </p:blipFill>
        <p:spPr>
          <a:xfrm>
            <a:off x="622300" y="962025"/>
            <a:ext cx="8625205" cy="54698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3BF651-9FA4-4785-927D-8B32FAE69153}"/>
              </a:ext>
            </a:extLst>
          </p:cNvPr>
          <p:cNvSpPr/>
          <p:nvPr/>
        </p:nvSpPr>
        <p:spPr>
          <a:xfrm>
            <a:off x="585076" y="572001"/>
            <a:ext cx="100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pc="15" dirty="0"/>
              <a:t>Login.py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18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742853" name="docshapegroup4"/>
          <p:cNvGrpSpPr/>
          <p:nvPr/>
        </p:nvGrpSpPr>
        <p:grpSpPr>
          <a:xfrm>
            <a:off x="698500" y="1343025"/>
            <a:ext cx="7851775" cy="6048813"/>
            <a:chOff x="1219" y="315"/>
            <a:chExt cx="9000" cy="9958"/>
          </a:xfrm>
        </p:grpSpPr>
        <p:pic>
          <p:nvPicPr>
            <p:cNvPr id="1073742854" name="docshape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" y="315"/>
              <a:ext cx="8902" cy="483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855" name="docshape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" y="5156"/>
              <a:ext cx="9000" cy="511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390F325-760D-4CCE-8A9C-66E9F75853BE}"/>
              </a:ext>
            </a:extLst>
          </p:cNvPr>
          <p:cNvSpPr/>
          <p:nvPr/>
        </p:nvSpPr>
        <p:spPr>
          <a:xfrm>
            <a:off x="698500" y="941275"/>
            <a:ext cx="985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pc="15" dirty="0"/>
              <a:t>Main.py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9900" y="1266825"/>
            <a:ext cx="9161145" cy="53809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38F90A-43BB-4303-A65A-44B6714E624D}"/>
              </a:ext>
            </a:extLst>
          </p:cNvPr>
          <p:cNvSpPr/>
          <p:nvPr/>
        </p:nvSpPr>
        <p:spPr>
          <a:xfrm>
            <a:off x="469900" y="352425"/>
            <a:ext cx="985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pc="15" dirty="0"/>
              <a:t>Main.py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95" dirty="0"/>
              <a:t> </a:t>
            </a:r>
            <a:r>
              <a:rPr spc="-50" dirty="0"/>
              <a:t>You...!!</a:t>
            </a: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995" y="355917"/>
            <a:ext cx="1778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 panose="02020603050405020304"/>
                <a:cs typeface="Times New Roman" panose="02020603050405020304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075" y="800735"/>
            <a:ext cx="2686685" cy="548005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5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Objectives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Scope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Literature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Survey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Used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Outcomes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Diagram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Case/DFD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Stack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50" y="773137"/>
            <a:ext cx="2933377" cy="3551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8487" y="1737359"/>
            <a:ext cx="8940165" cy="422102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5080" indent="-342900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 recommendation system,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or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 recommender system, is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 ML-based approach to filtering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predicting the users’ film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preferences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past choices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behavior.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Identified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</a:t>
            </a:r>
          </a:p>
          <a:p>
            <a:pPr marL="354330" marR="421005">
              <a:lnSpc>
                <a:spcPts val="2680"/>
              </a:lnSpc>
              <a:spcBef>
                <a:spcPts val="1485"/>
              </a:spcBef>
              <a:tabLst>
                <a:tab pos="797750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becomes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determeine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liked	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 they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watch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never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liked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it because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never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left any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ratings.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</a:t>
            </a:r>
          </a:p>
          <a:p>
            <a:pPr marL="354330" marR="302895">
              <a:lnSpc>
                <a:spcPts val="2680"/>
              </a:lnSpc>
              <a:spcBef>
                <a:spcPts val="1485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recommandation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suggest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matches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similarities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previous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watched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036" y="773143"/>
            <a:ext cx="2529867" cy="4472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757" y="1737359"/>
            <a:ext cx="8981440" cy="475194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265" marR="5080" indent="-457200">
              <a:lnSpc>
                <a:spcPts val="2680"/>
              </a:lnSpc>
              <a:spcBef>
                <a:spcPts val="3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recommend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ratings.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265" marR="528955" indent="-457200">
              <a:lnSpc>
                <a:spcPts val="2680"/>
              </a:lnSpc>
              <a:spcBef>
                <a:spcPts val="14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system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way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IN" sz="2400" spc="-5" dirty="0">
                <a:latin typeface="Times New Roman" panose="02020603050405020304"/>
                <a:cs typeface="Times New Roman" panose="02020603050405020304"/>
              </a:rPr>
              <a:t> it has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lang="en-IN" sz="24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interface.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265" marR="721360" indent="-457200">
              <a:lnSpc>
                <a:spcPts val="2680"/>
              </a:lnSpc>
              <a:spcBef>
                <a:spcPts val="14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mechanism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assist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classifying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similar interests.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265" marR="495300" indent="-457200">
              <a:lnSpc>
                <a:spcPts val="2680"/>
              </a:lnSpc>
              <a:spcBef>
                <a:spcPts val="14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platform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includes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reviews,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rating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make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comaprisions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265" marR="765810" indent="-457200">
              <a:lnSpc>
                <a:spcPts val="2680"/>
              </a:lnSpc>
              <a:spcBef>
                <a:spcPts val="14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let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account.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265" marR="260985" indent="-457200">
              <a:lnSpc>
                <a:spcPts val="2680"/>
              </a:lnSpc>
              <a:spcBef>
                <a:spcPts val="14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Providing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streaming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websites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totally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free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free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subscription.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081" y="773120"/>
            <a:ext cx="1624959" cy="446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757" y="1737359"/>
            <a:ext cx="8801100" cy="38080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265" marR="5080" indent="-457200">
              <a:lnSpc>
                <a:spcPts val="2680"/>
              </a:lnSpc>
              <a:spcBef>
                <a:spcPts val="3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primary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goal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recommendation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predict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those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corresponding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likely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watch.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marR="64135" indent="-457200">
              <a:lnSpc>
                <a:spcPts val="2680"/>
              </a:lnSpc>
              <a:spcBef>
                <a:spcPts val="1400"/>
              </a:spcBef>
              <a:buFont typeface="Times New Roman" panose="02020603050405020304"/>
              <a:buAutoNum type="arabicPeriod"/>
              <a:tabLst>
                <a:tab pos="539750" algn="l"/>
                <a:tab pos="540385" algn="l"/>
              </a:tabLst>
            </a:pPr>
            <a:r>
              <a:rPr dirty="0"/>
              <a:t>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ML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algorithms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these recommendation systems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data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about this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from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system’s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database.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 is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predict 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future behavior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concerned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the past.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marR="585470" indent="-457200">
              <a:lnSpc>
                <a:spcPts val="2680"/>
              </a:lnSpc>
              <a:spcBef>
                <a:spcPts val="13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 our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 is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recommend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appropriate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according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ratings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provided they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are 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cluster.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460" y="363568"/>
            <a:ext cx="3993700" cy="4514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500" y="957580"/>
          <a:ext cx="8684259" cy="6457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5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Sr.no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Title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Author(s)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55"/>
                        </a:lnSpc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Year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Algorithm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Limitations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Result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09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An</a:t>
                      </a:r>
                      <a:r>
                        <a:rPr sz="12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improved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collborative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Movie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Zang</a:t>
                      </a:r>
                      <a:r>
                        <a:rPr sz="1200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Wang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et.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al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2014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Content-Based Filtering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study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did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mention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any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evaluation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metrics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Hybrid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approach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reduces</a:t>
                      </a:r>
                      <a:r>
                        <a:rPr sz="12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computation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experiments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validate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complexity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by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date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using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effectiveness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accuracy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reduction</a:t>
                      </a:r>
                      <a:r>
                        <a:rPr sz="12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technique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Computational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their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Fuzzy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weighting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Intelligence,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fast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,effective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improves</a:t>
                      </a:r>
                      <a:r>
                        <a:rPr sz="12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performance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2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CRC.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409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Content-Based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Movie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Shaili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Sen1,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953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Prof.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Pradeep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2021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Genre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based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filtering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study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did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evaluate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system's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scalability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distribution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method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adopted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Tripathi.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efficiency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handling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large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implement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this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number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customers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focused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on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 genrebased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cake option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 number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filtering.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this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case,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customers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cakes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dataset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that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was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increases,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used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project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system's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Movie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Lens.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Python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performance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accuracy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research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may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decrease,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which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can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used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affect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user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experience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74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system's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adoption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rate.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66409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70"/>
                        </a:lnSpc>
                      </a:pPr>
                      <a:r>
                        <a:rPr sz="1200" spc="-9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ARS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uzzv</a:t>
                      </a:r>
                      <a:r>
                        <a:rPr sz="12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nt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based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Recommender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Ming</a:t>
                      </a:r>
                      <a:r>
                        <a:rPr sz="1200" spc="2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,Bo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Wang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20111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Genre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based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filtering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Customers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may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forget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update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their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preferences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It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data-driven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3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5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5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may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be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aware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new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5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that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delivers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1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cake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options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that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match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their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recommendations</a:t>
                      </a:r>
                      <a:r>
                        <a:rPr sz="12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occasions.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customers,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such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system's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books,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films,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etc.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Most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accuracy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may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be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limited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by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movie</a:t>
                      </a:r>
                      <a:r>
                        <a:rPr sz="12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reliability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customers'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systems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normally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base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self-reported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data.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user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preferences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509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similar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films.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85740" y="2429004"/>
            <a:ext cx="6852973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Cosine similarity is a measure of similarity between two non-zero vectors in a multi-dimensional space. In the context of recommendation systems, cosine similarity is often used to measure the similarity between the item profiles and user profiles in a content-based filtering system.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the context of content-based filtering, cosine similarity is used to compare the similarity between two item profiles or between an item profile and a user profile. The item profiles and user profiles are represented as vectors, where each feature or characteristic of an item or user corresponds to a component in the vector. The cosine similarity between two vectors is then calculated using the formula above.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5740" y="1803796"/>
            <a:ext cx="7420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5" dirty="0"/>
              <a:t>Cosine Similarity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885740" y="882645"/>
            <a:ext cx="41909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3600" b="1" dirty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. Algorithm Used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311826"/>
            <a:ext cx="40424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0" dirty="0">
                <a:latin typeface="Times New Roman" panose="02020603050405020304"/>
                <a:cs typeface="Times New Roman" panose="02020603050405020304"/>
              </a:rPr>
              <a:t>6. </a:t>
            </a:r>
            <a:r>
              <a:rPr b="1" spc="-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en-IN" b="1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b="1" spc="-10" dirty="0" err="1">
                <a:latin typeface="Times New Roman" panose="02020603050405020304"/>
                <a:cs typeface="Times New Roman" panose="02020603050405020304"/>
              </a:rPr>
              <a:t>oposed</a:t>
            </a:r>
            <a:r>
              <a:rPr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-5" dirty="0">
                <a:latin typeface="Times New Roman" panose="02020603050405020304"/>
                <a:cs typeface="Times New Roman" panose="02020603050405020304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537" y="1743710"/>
            <a:ext cx="9097010" cy="3554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Statement: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 dirty="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 algn="just">
              <a:lnSpc>
                <a:spcPct val="10000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Online streaming services have become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increasingly popular over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past few years,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providing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vast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selection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movies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TV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shows.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However, with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many options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available,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overwhelming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content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that suits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preferences.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"/>
            </a:pP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"/>
            </a:pPr>
            <a:endParaRPr sz="1950" dirty="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 algn="just">
              <a:lnSpc>
                <a:spcPct val="10000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goal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is to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design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user-friendly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streaming website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utilizes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recommendation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algorithms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help users discover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new and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relevant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content, while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also providing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with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seamless viewing experience.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351" y="1131506"/>
            <a:ext cx="4163149" cy="469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800" b="1" spc="-15" dirty="0">
                <a:latin typeface="Times New Roman" panose="02020603050405020304"/>
                <a:cs typeface="Times New Roman" panose="02020603050405020304"/>
              </a:rPr>
              <a:t>7. 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Outcomes</a:t>
            </a:r>
            <a:r>
              <a:rPr sz="2950" spc="-5" dirty="0"/>
              <a:t>:</a:t>
            </a:r>
            <a:endParaRPr sz="29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940" y="1875307"/>
            <a:ext cx="7846695" cy="396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themselves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sz="20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0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engagement,</a:t>
            </a:r>
            <a:r>
              <a:rPr sz="20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retention</a:t>
            </a:r>
            <a:r>
              <a:rPr sz="20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experience.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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user can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watch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the movies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and content media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as per interest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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297815" marR="678180" indent="-285750">
              <a:lnSpc>
                <a:spcPts val="239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Media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contains the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varieties of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movies, devotional,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cartoons, series,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inspirational video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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97815" marR="5080" indent="-285750">
              <a:lnSpc>
                <a:spcPts val="239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user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have recommendation updates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as per their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interest according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their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watch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history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preferences.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can also submit their grievance and feedbacks.*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-28575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907</Words>
  <Application>Microsoft Office PowerPoint</Application>
  <PresentationFormat>Custom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Cosine Similarity</vt:lpstr>
      <vt:lpstr>6. Proposed System</vt:lpstr>
      <vt:lpstr>7. Project Outcomes:</vt:lpstr>
      <vt:lpstr>PowerPoint Presentation</vt:lpstr>
      <vt:lpstr>9.Use Case Diagram:</vt:lpstr>
      <vt:lpstr>10. Technology Stack :</vt:lpstr>
      <vt:lpstr>PowerPoint Presentation</vt:lpstr>
      <vt:lpstr>PowerPoint Presentation</vt:lpstr>
      <vt:lpstr>PowerPoint Presentation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suyashjadhav399@gmail.com</cp:lastModifiedBy>
  <cp:revision>19</cp:revision>
  <dcterms:created xsi:type="dcterms:W3CDTF">2023-04-20T09:34:00Z</dcterms:created>
  <dcterms:modified xsi:type="dcterms:W3CDTF">2023-05-02T08:24:30Z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2023-04-20T05:30:00Z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2023-04-20T05:30:00Z</vt:filetime>
  </property>
  <property fmtid="{D5CDD505-2E9C-101B-9397-08002B2CF9AE}" pid="5" name="ICV">
    <vt:lpwstr>05EDF48683D743FC873DF3D94AF65FAC</vt:lpwstr>
  </property>
  <property fmtid="{D5CDD505-2E9C-101B-9397-08002B2CF9AE}" pid="6" name="KSOProductBuildVer">
    <vt:lpwstr>1033-11.2.0.11537</vt:lpwstr>
  </property>
</Properties>
</file>