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88" r:id="rId3"/>
    <p:sldId id="289" r:id="rId4"/>
    <p:sldId id="290" r:id="rId5"/>
    <p:sldId id="291" r:id="rId6"/>
    <p:sldId id="305" r:id="rId7"/>
    <p:sldId id="306" r:id="rId8"/>
    <p:sldId id="307" r:id="rId9"/>
    <p:sldId id="308" r:id="rId10"/>
    <p:sldId id="311" r:id="rId11"/>
    <p:sldId id="309" r:id="rId12"/>
    <p:sldId id="310" r:id="rId13"/>
    <p:sldId id="312" r:id="rId14"/>
    <p:sldId id="314" r:id="rId15"/>
    <p:sldId id="31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24" autoAdjust="0"/>
  </p:normalViewPr>
  <p:slideViewPr>
    <p:cSldViewPr snapToGrid="0" showGuides="1">
      <p:cViewPr varScale="1">
        <p:scale>
          <a:sx n="65" d="100"/>
          <a:sy n="65" d="100"/>
        </p:scale>
        <p:origin x="916" y="68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3C59-0DA2-4B43-82F0-9CA547B4220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0D359-0F86-4A10-B2C8-F0DAE44D5E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4FF8-8EAF-420B-A3BD-9D763CEF55A9}" type="datetime1">
              <a:rPr lang="en-US" smtClean="0"/>
              <a:t>11/8/2023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7B3-FEDA-45EC-A8E7-F1B873408986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A52-C04F-4CFD-B683-8838CEDAD01C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80F9-080B-42A9-A76D-629E930E9A76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CAAA-0AE6-45F4-A0C8-AD5D6D3E098B}" type="datetime1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DB1-DB1C-45BA-BD29-12823CC3EE88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F65-6C2F-42DA-918F-4DFE6964E297}" type="datetime1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BEBA-C0B6-48C0-B93A-F6F8397E3739}" type="datetime1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BDA3-BD10-4D28-80CE-EFDBD5B0D770}" type="datetime1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192-7460-4025-BAEB-119B010EA21E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D14D-92DE-464A-9DBF-1BAA362ED1F0}" type="datetime1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68A2B3-2FB7-4E33-A973-41F458DD9F68}" type="datetime1">
              <a:rPr lang="en-US" smtClean="0"/>
              <a:t>11/8/2023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A1FD4B-F23F-4F4C-A13E-6EE822754F5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/>
          <p:nvPr/>
        </p:nvSpPr>
        <p:spPr>
          <a:xfrm>
            <a:off x="1860331" y="1529255"/>
            <a:ext cx="8702566" cy="4806236"/>
          </a:xfrm>
          <a:prstGeom prst="rect">
            <a:avLst/>
          </a:prstGeom>
        </p:spPr>
        <p:txBody>
          <a:bodyPr tIns="0">
            <a:normAutofit fontScale="97500" lnSpcReduction="10000"/>
          </a:bodyPr>
          <a:lstStyle>
            <a:lvl1pPr marL="27305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anose="020B0604030504040204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 panose="05020102010507070707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Data Handling and Visualization Lab-Project Submission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  <a:r>
              <a:rPr lang="en-US" dirty="0">
                <a:solidFill>
                  <a:srgbClr val="002060"/>
                </a:solidFill>
                <a:latin typeface="Calibri" panose="020F0502020204030204"/>
              </a:rPr>
              <a:t>Presentation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(6 November 2023)</a:t>
            </a:r>
          </a:p>
          <a:p>
            <a:pPr lvl="0" algn="ctr">
              <a:buClr>
                <a:srgbClr val="3891A7"/>
              </a:buClr>
              <a:defRPr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/>
              </a:rPr>
              <a:t>On </a:t>
            </a:r>
          </a:p>
          <a:p>
            <a:pPr lvl="0" algn="ctr">
              <a:buClr>
                <a:srgbClr val="3891A7"/>
              </a:buClr>
              <a:defRPr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/>
              </a:rPr>
              <a:t>“STOCK PRICE ANALYSIS”</a:t>
            </a:r>
          </a:p>
          <a:p>
            <a:pPr lvl="0" algn="ctr">
              <a:buClr>
                <a:srgbClr val="3891A7"/>
              </a:buClr>
              <a:defRPr/>
            </a:pPr>
            <a:endParaRPr lang="en-US" sz="2400" b="1" dirty="0">
              <a:solidFill>
                <a:srgbClr val="002060"/>
              </a:solidFill>
              <a:latin typeface="Calibri" panose="020F0502020204030204"/>
            </a:endParaRPr>
          </a:p>
          <a:p>
            <a:pPr lvl="0" algn="ctr">
              <a:buClr>
                <a:srgbClr val="3891A7"/>
              </a:buClr>
              <a:defRPr/>
            </a:pPr>
            <a:endParaRPr lang="en-US" sz="2400" b="1" dirty="0">
              <a:solidFill>
                <a:srgbClr val="002060"/>
              </a:solidFill>
              <a:latin typeface="Calibri" panose="020F0502020204030204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r>
              <a:rPr lang="en-IN" sz="2400" spc="-1" dirty="0">
                <a:solidFill>
                  <a:srgbClr val="002060"/>
                </a:solidFill>
                <a:latin typeface="Calibri" panose="020F0502020204030204"/>
              </a:rPr>
              <a:t>b</a:t>
            </a:r>
            <a:r>
              <a:rPr kumimoji="0" lang="en-IN" sz="2400" b="0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</a:t>
            </a: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IN" sz="1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IN" sz="2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MR. </a:t>
            </a:r>
            <a:r>
              <a:rPr lang="en-US" sz="2000" b="1" spc="-1" dirty="0">
                <a:solidFill>
                  <a:srgbClr val="002060"/>
                </a:solidFill>
                <a:latin typeface="Calibri" panose="020F0502020204030204"/>
              </a:rPr>
              <a:t>SYAM KUMAR GARA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(BT22CS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IN" sz="2000" b="1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IN" sz="2000" b="1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3891A7"/>
              </a:buClr>
              <a:defRPr/>
            </a:pPr>
            <a:r>
              <a:rPr lang="en-IN" sz="2000" spc="-1" dirty="0">
                <a:solidFill>
                  <a:srgbClr val="002060"/>
                </a:solidFill>
              </a:rPr>
              <a:t>Department of CSE,</a:t>
            </a:r>
            <a:r>
              <a:rPr lang="en-US" sz="2000" spc="-1" dirty="0">
                <a:solidFill>
                  <a:srgbClr val="002060"/>
                </a:solidFill>
              </a:rPr>
              <a:t> IIITN</a:t>
            </a:r>
            <a:endParaRPr lang="en-IN" sz="2000" spc="-1" dirty="0">
              <a:solidFill>
                <a:srgbClr val="002060"/>
              </a:solidFill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IN" sz="2000" b="1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IN" sz="2000" b="1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US" sz="1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7305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6832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A1FD4B-F23F-4F4C-A13E-6EE822754F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311" y="607539"/>
            <a:ext cx="730028" cy="730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1748" y="835572"/>
            <a:ext cx="77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 Institute of Information Technology, Nagpur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1553497"/>
            <a:ext cx="12172335" cy="875071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UNIVARIATE ANALYSIS</a:t>
            </a:r>
            <a:b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03" y="1810263"/>
            <a:ext cx="10472928" cy="49112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Box Plot of Closing Prices</a:t>
            </a: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EDBB8-8204-9158-C8EC-D5F62AB7E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9" y="2371459"/>
            <a:ext cx="9620744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5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1553497"/>
            <a:ext cx="12172335" cy="875071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BIVARIATE ANALYSIS : </a:t>
            </a:r>
            <a:b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03" y="1810263"/>
            <a:ext cx="10472928" cy="49112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Correlation Heatmap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8C7BA-976E-8B2A-7204-CF6012B1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24" y="2428568"/>
            <a:ext cx="8318090" cy="44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5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1553497"/>
            <a:ext cx="12172335" cy="875071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BIVARIATE ANALYSIS : </a:t>
            </a:r>
            <a:b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03" y="1810263"/>
            <a:ext cx="10472928" cy="49112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 Scatter plot for opening, high and low prices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A0980-3D88-696E-60C8-1D70C708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52" y="2428567"/>
            <a:ext cx="6774426" cy="42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943106"/>
            <a:ext cx="12172335" cy="909484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OVERVIEW ::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2153265"/>
            <a:ext cx="10967818" cy="456821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56FB3-D2D7-4E1A-099B-485BF46F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1952815"/>
            <a:ext cx="10702347" cy="46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136524"/>
            <a:ext cx="12172335" cy="909484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99"/>
                </a:solidFill>
              </a:rPr>
              <a:t>POWER BI ::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" y="2153265"/>
            <a:ext cx="10967818" cy="456821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8988D-8A1F-6636-9D25-048216DD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870"/>
            <a:ext cx="11277600" cy="53140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0654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4" y="707149"/>
            <a:ext cx="12172335" cy="909484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+mn-lt"/>
              </a:rPr>
              <a:t>CONLCUSION ::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4" y="1970703"/>
            <a:ext cx="10967818" cy="4066304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Insights derived from the stock price data.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Potential investment strategies or recommendations.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Practical applications and real-world implications.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dirty="0"/>
              <a:t>Reiterate the relevance and impact of my project.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58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/>
          <p:nvPr/>
        </p:nvSpPr>
        <p:spPr>
          <a:xfrm>
            <a:off x="3261032" y="676487"/>
            <a:ext cx="7715304" cy="5500726"/>
          </a:xfrm>
          <a:prstGeom prst="rect">
            <a:avLst/>
          </a:prstGeom>
        </p:spPr>
        <p:txBody>
          <a:bodyPr tIns="0">
            <a:normAutofit/>
          </a:bodyPr>
          <a:lstStyle>
            <a:lvl1pPr marL="27305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anose="020B0604030504040204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 panose="05020102010507070707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 panose="05020102010507070707"/>
              <a:buNone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A1FD4B-F23F-4F4C-A13E-6EE822754F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8229" y="2803357"/>
            <a:ext cx="537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Calibri" panose="020F0502020204030204"/>
              </a:rPr>
              <a:t>Thank You</a:t>
            </a:r>
            <a:endParaRPr lang="en-IN" sz="5400" b="1" dirty="0">
              <a:solidFill>
                <a:srgbClr val="00206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1219917"/>
            <a:ext cx="10972800" cy="747314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en-US" sz="5400" b="1" dirty="0">
                <a:latin typeface="+mn-lt"/>
              </a:rPr>
              <a:t>Problem Statement 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 analyze Explain the significance of stock price analysis, as it is crucial for investment decisions and gain insights from 10 months of stock price data.</a:t>
            </a:r>
          </a:p>
          <a:p>
            <a:endParaRPr lang="en-US" dirty="0"/>
          </a:p>
          <a:p>
            <a:r>
              <a:rPr lang="en-US" dirty="0"/>
              <a:t>Highlight the scope of the dataset: Stock prices of different brands, including key columns - date, close, open, high, low, volume, brand name, country, and industry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charset="0"/>
              <a:buChar char="Ø"/>
            </a:pPr>
            <a:r>
              <a:rPr lang="en-US" b="1" dirty="0">
                <a:latin typeface="+mn-lt"/>
              </a:rPr>
              <a:t>Application 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Discuss the practical application of the analysis:</a:t>
            </a:r>
          </a:p>
          <a:p>
            <a:pPr marL="0" indent="0">
              <a:buNone/>
            </a:pPr>
            <a:r>
              <a:rPr lang="en-US" dirty="0"/>
              <a:t>    1.     For investors: Making informed investment decisions.</a:t>
            </a:r>
          </a:p>
          <a:p>
            <a:pPr marL="0" indent="0">
              <a:buNone/>
            </a:pPr>
            <a:r>
              <a:rPr lang="en-US" dirty="0"/>
              <a:t>    2.    For traders: Identifying trends and trading opportunities.</a:t>
            </a:r>
          </a:p>
          <a:p>
            <a:pPr marL="0" indent="0">
              <a:buNone/>
            </a:pPr>
            <a:r>
              <a:rPr lang="en-US" dirty="0"/>
              <a:t>    3.   For financial analysts: Evaluating the performance of different                               brands.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Mention the target audience and stakeholders who can benefit from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8" y="914564"/>
            <a:ext cx="10972800" cy="671195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charset="0"/>
              <a:buChar char="Ø"/>
            </a:pPr>
            <a:r>
              <a:rPr lang="en-US" sz="4400" b="1" dirty="0">
                <a:latin typeface="+mn-lt"/>
              </a:rPr>
              <a:t>Data Description ::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49" y="2067539"/>
            <a:ext cx="10972800" cy="3261545"/>
          </a:xfrm>
        </p:spPr>
        <p:txBody>
          <a:bodyPr>
            <a:normAutofit/>
          </a:bodyPr>
          <a:lstStyle/>
          <a:p>
            <a:r>
              <a:rPr lang="en-US" sz="3600" dirty="0"/>
              <a:t>Describe the dataset:</a:t>
            </a:r>
          </a:p>
          <a:p>
            <a:pPr marL="0" indent="0" algn="just">
              <a:buNone/>
            </a:pPr>
            <a:r>
              <a:rPr lang="en-US" sz="3600" dirty="0"/>
              <a:t>         Timeframe: 10 months.</a:t>
            </a:r>
          </a:p>
          <a:p>
            <a:pPr marL="0" indent="0" algn="ctr">
              <a:buNone/>
            </a:pPr>
            <a:r>
              <a:rPr lang="en-US" sz="3600" dirty="0"/>
              <a:t>     Columns  : date, close, open, high, low, volume,   brand name, country , industry tag .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8220"/>
            <a:ext cx="10972800" cy="5859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charset="0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Georgia" panose="02040502050405020303" pitchFamily="18" charset="0"/>
              </a:rPr>
              <a:t>Source of Data ::</a:t>
            </a:r>
          </a:p>
          <a:p>
            <a:r>
              <a:rPr lang="en-US" sz="2800" dirty="0"/>
              <a:t>Our stock price data is collected from [</a:t>
            </a:r>
            <a:r>
              <a:rPr lang="en-US" sz="2800" dirty="0">
                <a:solidFill>
                  <a:schemeClr val="tx2"/>
                </a:solidFill>
              </a:rPr>
              <a:t>https://www.kaggle.com/datasets/nelgiriyewithana/world-stock-prices-daily-updating</a:t>
            </a:r>
            <a:r>
              <a:rPr lang="en-US" sz="2800" dirty="0"/>
              <a:t>]. This source is a reputable provider of financial market data known for its accuracy and reliability.</a:t>
            </a:r>
          </a:p>
          <a:p>
            <a:endParaRPr lang="en-US" sz="2800" dirty="0"/>
          </a:p>
          <a:p>
            <a:r>
              <a:rPr lang="en-US" sz="2800" dirty="0"/>
              <a:t>The data source ensures that the data is updated regularly and includes information from various stock exchanges worldwide, offering a comprehensive perspective on global stock markets.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658" y="781665"/>
            <a:ext cx="6775212" cy="9094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PREPROCESSING: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2015613"/>
            <a:ext cx="10472928" cy="390340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600" dirty="0"/>
              <a:t>Handling Missing Data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sz="36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600" dirty="0"/>
              <a:t>Data Transformation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sz="36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600" dirty="0"/>
              <a:t>Dropping Unnecessary Columns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1084110"/>
            <a:ext cx="12172335" cy="90948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Exploratory Data Analysis and Visualization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35" y="2576052"/>
            <a:ext cx="10472928" cy="2615382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UNIVARIATE ANALYSIS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000000"/>
                </a:solidFill>
                <a:latin typeface="Georgia" panose="02040502050405020303" pitchFamily="18" charset="0"/>
              </a:rPr>
              <a:t>BIVARIATE ANALYSIS</a:t>
            </a:r>
            <a:endParaRPr lang="en-I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1553497"/>
            <a:ext cx="12172335" cy="875071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UNIVARIATE ANALYSIS</a:t>
            </a:r>
            <a:b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35" y="1946787"/>
            <a:ext cx="10472928" cy="49112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Month-wise average closing price</a:t>
            </a: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921C-5482-A358-17D9-D21F8457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55" y="2503224"/>
            <a:ext cx="8909508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190-E916-E593-E3EA-710556C4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1" y="1553497"/>
            <a:ext cx="12172335" cy="875071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  <a:t>UNIVARIATE ANALYSIS</a:t>
            </a:r>
            <a:b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DDAC-4796-B931-3D63-3453AB56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03" y="1810263"/>
            <a:ext cx="10472928" cy="491121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Brand with 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Highest influence Each Year</a:t>
            </a:r>
            <a:endParaRPr lang="en-IN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dirty="0">
              <a:solidFill>
                <a:srgbClr val="000000"/>
              </a:solidFill>
              <a:latin typeface="Helvetica Neue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/>
              <a:t>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5EFF-F058-B7CB-4623-F1153CA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FD4B-F23F-4F4C-A13E-6EE822754F5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9D994-FB1C-0628-3A2F-C2F8F1D76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0" y="2428568"/>
            <a:ext cx="9804904" cy="41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9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742</TotalTime>
  <Words>404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Constantia</vt:lpstr>
      <vt:lpstr>Georgia</vt:lpstr>
      <vt:lpstr>Helvetica Neue</vt:lpstr>
      <vt:lpstr>Söhne</vt:lpstr>
      <vt:lpstr>Times New Roman</vt:lpstr>
      <vt:lpstr>Wingdings</vt:lpstr>
      <vt:lpstr>Wingdings 2</vt:lpstr>
      <vt:lpstr>Flow</vt:lpstr>
      <vt:lpstr>PowerPoint Presentation</vt:lpstr>
      <vt:lpstr>Problem Statement ::</vt:lpstr>
      <vt:lpstr>Application ::</vt:lpstr>
      <vt:lpstr>Data Description ::</vt:lpstr>
      <vt:lpstr>PowerPoint Presentation</vt:lpstr>
      <vt:lpstr>DATA PREPROCESSING: </vt:lpstr>
      <vt:lpstr>Exploratory Data Analysis and Visualization </vt:lpstr>
      <vt:lpstr>UNIVARIATE ANALYSIS </vt:lpstr>
      <vt:lpstr>UNIVARIATE ANALYSIS </vt:lpstr>
      <vt:lpstr>UNIVARIATE ANALYSIS </vt:lpstr>
      <vt:lpstr>BIVARIATE ANALYSIS :  </vt:lpstr>
      <vt:lpstr>BIVARIATE ANALYSIS :  </vt:lpstr>
      <vt:lpstr>OVERVIEW ::</vt:lpstr>
      <vt:lpstr>POWER BI ::</vt:lpstr>
      <vt:lpstr>CONLCUSION ::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Syam Kumar Gara</cp:lastModifiedBy>
  <cp:revision>243</cp:revision>
  <dcterms:created xsi:type="dcterms:W3CDTF">2022-01-08T03:29:00Z</dcterms:created>
  <dcterms:modified xsi:type="dcterms:W3CDTF">2023-11-08T09:08:30Z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2023-01-11T16:58:20Z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ae90b0f6-b0b0-478e-9756-a5ffcbf70035</vt:lpwstr>
  </property>
  <property fmtid="{D5CDD505-2E9C-101B-9397-08002B2CF9AE}" pid="7" name="MSIP_Label_defa4170-0d19-0005-0004-bc88714345d2_ActionId">
    <vt:lpwstr>bda4ef27-5cac-4f25-a468-ec55ab2aeb90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3788AB84C14D44D0B8C866DB56A274FE_12</vt:lpwstr>
  </property>
  <property fmtid="{D5CDD505-2E9C-101B-9397-08002B2CF9AE}" pid="10" name="KSOProductBuildVer">
    <vt:lpwstr>1033-12.2.0.13266</vt:lpwstr>
  </property>
</Properties>
</file>