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8T04:59:56.9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0,'360'13,"5"0,-325-11,54 9,30 2,10-14,-61-1,0 4,101 14,-99-7,0-4,129-6,-69-2,-84 3,-29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8T04:59:58.4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0,'1233'0,"-1211"0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8T05:12:42.1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1 100,'32'-2,"1"-2,-1-1,50-14,31-5,69 6,204 5,-118 8,-231 3,279-6,-233 10,144 22,-62 6,-104-20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08296" y="1000764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ISLP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3.2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speaker: </a:t>
            </a:r>
            <a:r>
              <a:rPr lang="ko-KR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류창훈</a:t>
            </a:r>
            <a:endParaRPr lang="en-US" altLang="ko-KR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E8153-6D95-0365-967E-450F2D9FDADF}"/>
              </a:ext>
            </a:extLst>
          </p:cNvPr>
          <p:cNvSpPr txBox="1"/>
          <p:nvPr/>
        </p:nvSpPr>
        <p:spPr>
          <a:xfrm>
            <a:off x="858982" y="701964"/>
            <a:ext cx="7130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단순 선형회귀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다중 선형회귀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3DBDA-8BFF-B090-0A25-42CC730E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2" y="1121906"/>
            <a:ext cx="1638529" cy="7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B5F18A-37BA-E533-FD85-A51CF8C99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2" y="2820568"/>
            <a:ext cx="4585677" cy="597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AD0467-F94D-37E9-08C4-9142F321FE21}"/>
              </a:ext>
            </a:extLst>
          </p:cNvPr>
          <p:cNvSpPr txBox="1"/>
          <p:nvPr/>
        </p:nvSpPr>
        <p:spPr>
          <a:xfrm>
            <a:off x="951345" y="4449713"/>
            <a:ext cx="655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변수를 한꺼번에 고려할 수 </a:t>
            </a:r>
            <a:r>
              <a:rPr lang="ko-KR" altLang="en-US" dirty="0" err="1"/>
              <a:t>있는가의</a:t>
            </a:r>
            <a:r>
              <a:rPr lang="ko-KR" altLang="en-US" dirty="0"/>
              <a:t> 차이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폰트, 텍스트, 타이포그래피, 화이트이(가) 표시된 사진&#10;&#10;자동 생성된 설명">
            <a:extLst>
              <a:ext uri="{FF2B5EF4-FFF2-40B4-BE49-F238E27FC236}">
                <a16:creationId xmlns:a16="http://schemas.microsoft.com/office/drawing/2014/main" id="{41F8D8AE-FDB7-DDBE-52E0-5E543754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5" y="927252"/>
            <a:ext cx="4212945" cy="706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589F7-0FC1-1711-F207-0C0749894468}"/>
              </a:ext>
            </a:extLst>
          </p:cNvPr>
          <p:cNvSpPr txBox="1"/>
          <p:nvPr/>
        </p:nvSpPr>
        <p:spPr>
          <a:xfrm>
            <a:off x="4899610" y="1615222"/>
            <a:ext cx="15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</a:t>
            </a:r>
            <a:r>
              <a:rPr lang="ko-KR" altLang="en-US" b="1" dirty="0" err="1"/>
              <a:t>예측값</a:t>
            </a:r>
            <a:endParaRPr lang="ko-KR" altLang="en-US" b="1" dirty="0"/>
          </a:p>
        </p:txBody>
      </p:sp>
      <p:pic>
        <p:nvPicPr>
          <p:cNvPr id="4" name="그림 3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9B86DDD8-CFBE-68CF-813F-33BB22010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65" y="2778010"/>
            <a:ext cx="5326019" cy="1458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8BC3E-90C0-35BF-23DB-6503B161AB68}"/>
              </a:ext>
            </a:extLst>
          </p:cNvPr>
          <p:cNvSpPr txBox="1"/>
          <p:nvPr/>
        </p:nvSpPr>
        <p:spPr>
          <a:xfrm>
            <a:off x="1394690" y="4781114"/>
            <a:ext cx="61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RSS</a:t>
            </a:r>
            <a:r>
              <a:rPr lang="ko-KR" altLang="en-US" b="1" dirty="0"/>
              <a:t> 식도 변수 여러 개인 것에 맞춰서 파라미터 값 추가</a:t>
            </a:r>
          </a:p>
        </p:txBody>
      </p:sp>
      <p:pic>
        <p:nvPicPr>
          <p:cNvPr id="7" name="그림 6" descr="라인, 스크린샷이(가) 표시된 사진&#10;&#10;자동 생성된 설명">
            <a:extLst>
              <a:ext uri="{FF2B5EF4-FFF2-40B4-BE49-F238E27FC236}">
                <a16:creationId xmlns:a16="http://schemas.microsoft.com/office/drawing/2014/main" id="{12E1BB19-3D20-4E07-9645-DA7038FAA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170" y="1352078"/>
            <a:ext cx="2728063" cy="27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5598CA2-3474-F8BE-FADA-B243F158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85" y="1004598"/>
            <a:ext cx="444817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D5A1CC-0D78-F010-4E78-5969A0258373}"/>
              </a:ext>
            </a:extLst>
          </p:cNvPr>
          <p:cNvSpPr txBox="1"/>
          <p:nvPr/>
        </p:nvSpPr>
        <p:spPr>
          <a:xfrm>
            <a:off x="831273" y="2697018"/>
            <a:ext cx="683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Sales = 2.939 + 0.046 * TV + 0.198 * radio – 0.001 *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newpaper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271EA-D9EF-19BD-432B-07D0A1F3C56D}"/>
              </a:ext>
            </a:extLst>
          </p:cNvPr>
          <p:cNvSpPr txBox="1"/>
          <p:nvPr/>
        </p:nvSpPr>
        <p:spPr>
          <a:xfrm>
            <a:off x="646546" y="4364242"/>
            <a:ext cx="91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다른 변수들과 비교 시</a:t>
            </a:r>
            <a:r>
              <a:rPr lang="en-US" altLang="ko-KR" b="1" dirty="0"/>
              <a:t>, newspaper</a:t>
            </a:r>
            <a:r>
              <a:rPr lang="ko-KR" altLang="en-US" b="1" dirty="0"/>
              <a:t>가 매출에 큰 영향을 끼치는 것 처럼 보이지는 않음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039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12155-C7BC-D565-8AA7-EB1CBF5358E3}"/>
              </a:ext>
            </a:extLst>
          </p:cNvPr>
          <p:cNvSpPr txBox="1"/>
          <p:nvPr/>
        </p:nvSpPr>
        <p:spPr>
          <a:xfrm>
            <a:off x="822036" y="508000"/>
            <a:ext cx="880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Predictors</a:t>
            </a:r>
            <a:r>
              <a:rPr lang="ko-KR" altLang="en-US" b="1" dirty="0"/>
              <a:t>가 </a:t>
            </a:r>
            <a:r>
              <a:rPr lang="en-US" altLang="ko-KR" b="1" dirty="0"/>
              <a:t>Response</a:t>
            </a:r>
            <a:r>
              <a:rPr lang="ko-KR" altLang="en-US" b="1" dirty="0"/>
              <a:t>에 어떠한 영향을 끼치는가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C494C5-111F-231A-5AD8-D5C6E090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1522200"/>
            <a:ext cx="2592501" cy="456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337642-F1FF-9BA0-293A-6504972B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982" y="1522201"/>
            <a:ext cx="3172035" cy="456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65CD2-1BD9-3774-15BC-CDFC5E936307}"/>
              </a:ext>
            </a:extLst>
          </p:cNvPr>
          <p:cNvSpPr txBox="1"/>
          <p:nvPr/>
        </p:nvSpPr>
        <p:spPr>
          <a:xfrm>
            <a:off x="822036" y="3126203"/>
            <a:ext cx="534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변수들에 </a:t>
            </a:r>
            <a:r>
              <a:rPr lang="en-US" altLang="ko-KR" dirty="0"/>
              <a:t>0</a:t>
            </a:r>
            <a:r>
              <a:rPr lang="ko-KR" altLang="en-US" dirty="0"/>
              <a:t>이 있는지 없는지 보는 방법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 descr="폰트, 텍스트, 라인, 화이트이(가) 표시된 사진&#10;&#10;자동 생성된 설명">
            <a:extLst>
              <a:ext uri="{FF2B5EF4-FFF2-40B4-BE49-F238E27FC236}">
                <a16:creationId xmlns:a16="http://schemas.microsoft.com/office/drawing/2014/main" id="{2A395F60-E652-9B9A-9D97-8322EDF6D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418" y="3731797"/>
            <a:ext cx="3112655" cy="9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5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4BE8C-7920-5BFC-1236-05DAAAF5BD6B}"/>
              </a:ext>
            </a:extLst>
          </p:cNvPr>
          <p:cNvSpPr txBox="1"/>
          <p:nvPr/>
        </p:nvSpPr>
        <p:spPr>
          <a:xfrm>
            <a:off x="618836" y="535770"/>
            <a:ext cx="43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중요 변수 결정</a:t>
            </a:r>
          </a:p>
        </p:txBody>
      </p:sp>
      <p:pic>
        <p:nvPicPr>
          <p:cNvPr id="3" name="그림 2" descr="폰트, 텍스트, 라인, 화이트이(가) 표시된 사진&#10;&#10;자동 생성된 설명">
            <a:extLst>
              <a:ext uri="{FF2B5EF4-FFF2-40B4-BE49-F238E27FC236}">
                <a16:creationId xmlns:a16="http://schemas.microsoft.com/office/drawing/2014/main" id="{0A13E8E6-C85F-8B7D-2764-E06DE9F3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58" y="1440872"/>
            <a:ext cx="2265650" cy="6834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A480D9-EAB8-7729-5290-6A86DFDA7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843" y="1554231"/>
            <a:ext cx="2592501" cy="456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87B1E-9141-8906-FC09-EFA4BD188BD1}"/>
              </a:ext>
            </a:extLst>
          </p:cNvPr>
          <p:cNvSpPr txBox="1"/>
          <p:nvPr/>
        </p:nvSpPr>
        <p:spPr>
          <a:xfrm>
            <a:off x="3396238" y="1597952"/>
            <a:ext cx="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1F541B1-3166-28F9-E0CE-F79E555EF2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529"/>
          <a:stretch/>
        </p:blipFill>
        <p:spPr>
          <a:xfrm>
            <a:off x="934170" y="2459333"/>
            <a:ext cx="4486275" cy="1118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D65356-56CB-C393-6CBE-A1F3D98825E0}"/>
              </a:ext>
            </a:extLst>
          </p:cNvPr>
          <p:cNvSpPr txBox="1"/>
          <p:nvPr/>
        </p:nvSpPr>
        <p:spPr>
          <a:xfrm>
            <a:off x="1302327" y="4211782"/>
            <a:ext cx="57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t-statistic, p-value </a:t>
            </a:r>
            <a:r>
              <a:rPr lang="ko-KR" altLang="en-US" dirty="0"/>
              <a:t>값 </a:t>
            </a:r>
            <a:r>
              <a:rPr lang="ko-KR" altLang="en-US" dirty="0" err="1"/>
              <a:t>봐보기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B90614-1BC7-606E-08C5-FEFDFA392F69}"/>
                  </a:ext>
                </a:extLst>
              </p14:cNvPr>
              <p14:cNvContentPartPr/>
              <p14:nvPr/>
            </p14:nvContentPartPr>
            <p14:xfrm>
              <a:off x="3731305" y="2623149"/>
              <a:ext cx="720000" cy="29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B90614-1BC7-606E-08C5-FEFDFA392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5305" y="2551149"/>
                <a:ext cx="7916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099C1E-683A-94A3-C327-17A154456B2B}"/>
                  </a:ext>
                </a:extLst>
              </p14:cNvPr>
              <p14:cNvContentPartPr/>
              <p14:nvPr/>
            </p14:nvContentPartPr>
            <p14:xfrm>
              <a:off x="4747585" y="2678589"/>
              <a:ext cx="4518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099C1E-683A-94A3-C327-17A154456B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1585" y="2606589"/>
                <a:ext cx="52344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C0CFDA9-8E86-66A7-B297-2D8CE16E0216}"/>
              </a:ext>
            </a:extLst>
          </p:cNvPr>
          <p:cNvSpPr txBox="1"/>
          <p:nvPr/>
        </p:nvSpPr>
        <p:spPr>
          <a:xfrm>
            <a:off x="7047344" y="3274965"/>
            <a:ext cx="4036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Forward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Backward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Mixed selection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56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32AAA-2F12-B052-4EAA-EB2263B3AE0E}"/>
              </a:ext>
            </a:extLst>
          </p:cNvPr>
          <p:cNvSpPr txBox="1"/>
          <p:nvPr/>
        </p:nvSpPr>
        <p:spPr>
          <a:xfrm>
            <a:off x="655782" y="701537"/>
            <a:ext cx="47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 적합도 판정</a:t>
            </a:r>
          </a:p>
        </p:txBody>
      </p:sp>
      <p:pic>
        <p:nvPicPr>
          <p:cNvPr id="3" name="그림 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B5C30B47-F756-E55C-7BB9-0CA20F59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34" y="2206389"/>
            <a:ext cx="2925198" cy="762600"/>
          </a:xfrm>
          <a:prstGeom prst="rect">
            <a:avLst/>
          </a:prstGeom>
        </p:spPr>
      </p:pic>
      <p:pic>
        <p:nvPicPr>
          <p:cNvPr id="4" name="그림 3" descr="폰트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54F46A68-EEB3-A33D-A479-B86E8CE62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776" y="2058954"/>
            <a:ext cx="5075856" cy="1057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3430D-635F-DFF1-7932-195218732964}"/>
              </a:ext>
            </a:extLst>
          </p:cNvPr>
          <p:cNvSpPr txBox="1"/>
          <p:nvPr/>
        </p:nvSpPr>
        <p:spPr>
          <a:xfrm>
            <a:off x="655782" y="3281284"/>
            <a:ext cx="394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R^2</a:t>
            </a:r>
            <a:r>
              <a:rPr lang="en-US" altLang="ko-KR" dirty="0"/>
              <a:t>:</a:t>
            </a:r>
            <a:r>
              <a:rPr lang="ko-KR" altLang="en-US" dirty="0"/>
              <a:t> 모델이 </a:t>
            </a:r>
            <a:r>
              <a:rPr lang="en-US" altLang="ko-KR" dirty="0"/>
              <a:t>response</a:t>
            </a:r>
            <a:r>
              <a:rPr lang="ko-KR" altLang="en-US" dirty="0"/>
              <a:t>를 얼마나 잘 설명하는지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에 가까우면 모델이 데이터에 적합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CB4D1-3B64-B492-4B96-0626AB2F1D7D}"/>
              </a:ext>
            </a:extLst>
          </p:cNvPr>
          <p:cNvSpPr txBox="1"/>
          <p:nvPr/>
        </p:nvSpPr>
        <p:spPr>
          <a:xfrm>
            <a:off x="6497216" y="3429000"/>
            <a:ext cx="3946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RSE</a:t>
            </a:r>
            <a:r>
              <a:rPr lang="en-US" altLang="ko-KR" dirty="0"/>
              <a:t>: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값 작을수록 정확도 높음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8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B7913-BF67-603F-846F-3FDCA56DC10A}"/>
              </a:ext>
            </a:extLst>
          </p:cNvPr>
          <p:cNvSpPr txBox="1"/>
          <p:nvPr/>
        </p:nvSpPr>
        <p:spPr>
          <a:xfrm>
            <a:off x="830425" y="624724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예측이 얼마나 정확한가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E1789-6223-716A-8EAA-CFA8FD81C745}"/>
              </a:ext>
            </a:extLst>
          </p:cNvPr>
          <p:cNvSpPr txBox="1"/>
          <p:nvPr/>
        </p:nvSpPr>
        <p:spPr>
          <a:xfrm>
            <a:off x="1343608" y="1688841"/>
            <a:ext cx="63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confidence</a:t>
            </a:r>
            <a:r>
              <a:rPr lang="ko-KR" altLang="en-US" dirty="0"/>
              <a:t> </a:t>
            </a:r>
            <a:r>
              <a:rPr lang="en-US" altLang="ko-KR" dirty="0"/>
              <a:t>interval, prediction interval </a:t>
            </a:r>
            <a:r>
              <a:rPr lang="ko-KR" altLang="en-US" dirty="0"/>
              <a:t>확인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EC845A-149C-971D-CB1D-9B2BF9E2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2" y="2752958"/>
            <a:ext cx="5178489" cy="2381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A4310-C842-9B86-958B-E74AEEB2467B}"/>
              </a:ext>
            </a:extLst>
          </p:cNvPr>
          <p:cNvSpPr txBox="1"/>
          <p:nvPr/>
        </p:nvSpPr>
        <p:spPr>
          <a:xfrm>
            <a:off x="7226134" y="1596509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신뢰구간</a:t>
            </a:r>
            <a:r>
              <a:rPr lang="en-US" altLang="ko-KR" dirty="0"/>
              <a:t>: </a:t>
            </a:r>
            <a:r>
              <a:rPr lang="ko-KR" altLang="en-US" dirty="0"/>
              <a:t>평균 응답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 구간</a:t>
            </a:r>
            <a:r>
              <a:rPr lang="en-US" altLang="ko-KR" dirty="0"/>
              <a:t>: </a:t>
            </a:r>
            <a:r>
              <a:rPr lang="ko-KR" altLang="en-US" dirty="0"/>
              <a:t>개별 응답 값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7905B38-6C2C-27A6-5D8E-4888B3E840F5}"/>
                  </a:ext>
                </a:extLst>
              </p14:cNvPr>
              <p14:cNvContentPartPr/>
              <p14:nvPr/>
            </p14:nvContentPartPr>
            <p14:xfrm>
              <a:off x="2743156" y="3882916"/>
              <a:ext cx="726480" cy="36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7905B38-6C2C-27A6-5D8E-4888B3E840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516" y="3810916"/>
                <a:ext cx="798120" cy="1796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69E5BB4-EB00-D91D-402E-878B7A782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020" y="2946552"/>
            <a:ext cx="3036558" cy="29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149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43</cp:revision>
  <dcterms:created xsi:type="dcterms:W3CDTF">2023-11-12T10:46:43Z</dcterms:created>
  <dcterms:modified xsi:type="dcterms:W3CDTF">2024-09-24T06:38:01Z</dcterms:modified>
</cp:coreProperties>
</file>