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81" r:id="rId4"/>
    <p:sldId id="282" r:id="rId5"/>
    <p:sldId id="283" r:id="rId6"/>
    <p:sldId id="284" r:id="rId7"/>
    <p:sldId id="285" r:id="rId8"/>
    <p:sldId id="27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57322-EA4D-A26D-8B16-3B47858B0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443C55-E38B-01A4-0D3A-9E39ED042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5CB3E-29F6-9EE7-76AF-2749A205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FD1B4-FD1E-A115-5E76-5F0E4787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8422F-7496-0F1B-BF16-ECCF45B4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23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6E55F-817D-5E79-8AC9-D7C47E80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C70494-D8B4-D389-A9FB-1BC709F64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8EC66-B0B4-C69D-EEDB-B2670CF3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5CD0A-0806-2380-9BD2-E2A92B24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B71CC-AF95-BF63-2F10-41D624F9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7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754F1D-E3AC-090C-0E19-3CE921B67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CBF589-7F15-90D3-E3AB-E1511F6C7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1B195-8BB0-4ED3-DAB5-CF27266A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A449C-95A2-6197-0CBC-F95F91D0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29F17-984B-9A46-D68F-C9D9281A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4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72DF6-A411-D24A-66C7-7C39AB7C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D556E-93B4-01D3-B073-AE60DC975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BA2CD-A52F-B0BF-B87C-137066D1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34E30-C116-C496-2037-D7E49FC6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1903F-62F3-0639-F9EC-0DF31B6C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9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6F848-7900-654B-AFCF-AD61DF47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CBE6EF-4500-D50F-AE44-447B01DC0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E3754-2E4D-6D50-C3F6-1ED4E8DC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B689F-A6D7-ED36-17EC-690299F5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2C488-FA23-CAF3-4A6E-48038EF2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1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28EC6-A05A-D8D5-EF80-24FB564A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C8C94-C02C-EA6F-26E9-EACC17C53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F431F2-50C2-2163-3E50-E42086591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DFBC14-9BC9-71DA-446C-00C4BE49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B2187-D226-3B46-08C3-C2314C22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48A0C-10B6-CA66-0AD3-2EAF460C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1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C83C3-C797-37A6-9EA3-3B17FD7A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5C8300-EB97-8D27-5119-87234DC20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1FB3C-8369-A73A-66B6-A2A99014A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9F7192-875E-C2DE-E4A3-6AB8FAB1E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F9AEF3-9639-9CA0-1A78-D2AE01049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A8C29D-A440-D2BE-02A8-B13DD5BC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0D0E17-7ABD-B419-1EEB-6221F6C9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E58E9E-D80A-81FD-CF75-7D8D5518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2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9282-8D47-2B4F-FC9C-F7A667F8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6694A4-710B-D933-EE26-98665F15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CAC4C2-22F1-F756-78A6-5108ABB2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37C94E-3E76-28A7-574C-8186300A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737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7015EA-DFE4-D253-9ACF-07F87A51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807B8F-00FD-88F3-628D-645DA2EE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78315B-4461-BFA5-44AF-45024592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81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C7DA0-4247-8F7A-E8C0-638D6BFB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9E9D8-7A30-E647-A1B5-E90609D1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446A93-9217-F982-C46A-37416EF2C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B31C5-4428-85B5-5337-D30F74CD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2E6F98-75F5-F14C-6D1E-426E21CE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8CF8D-087B-815D-78B0-6E18A5C6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01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16562-D822-3C86-7897-F39F66C7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6C81D1-B981-3ECD-4816-7C2521B78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46B52E-7A27-917E-F60A-5DB019AF2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8DEE07-D127-BC8F-85D2-D44A7105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78D6-778D-46F7-BC24-1F282A1D8EC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59A18-0BC6-A669-2440-6F7F2C09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B044D-B46B-64F3-405E-7CCB7F3D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9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228B77-5EF2-DE30-D323-80E7FB36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661C38-0EDB-215C-B947-516D0E912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1BFE1-C104-D295-9A89-156D6E73F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78D6-778D-46F7-BC24-1F282A1D8EC7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E5A2D-3E9C-EE8E-CA70-49A9EC994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A3418-AEC9-4938-D660-4DD3D54E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C1D47-30DD-430B-9C35-179EF8B8F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6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253F0286-708D-88F6-6BCC-D562C882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" r="5688"/>
          <a:stretch/>
        </p:blipFill>
        <p:spPr>
          <a:xfrm>
            <a:off x="5208296" y="1000764"/>
            <a:ext cx="5328329" cy="4489762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24E66-06FC-7A4B-F3B0-A7D5AFD9071C}"/>
              </a:ext>
            </a:extLst>
          </p:cNvPr>
          <p:cNvSpPr txBox="1"/>
          <p:nvPr/>
        </p:nvSpPr>
        <p:spPr>
          <a:xfrm>
            <a:off x="534473" y="2950387"/>
            <a:ext cx="3052293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ISLP</a:t>
            </a:r>
            <a:endParaRPr lang="en-US" altLang="ko-KR" sz="40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3.4</a:t>
            </a: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speaker: </a:t>
            </a:r>
            <a:r>
              <a:rPr lang="ko-KR" alt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류창훈</a:t>
            </a:r>
            <a:endParaRPr lang="en-US" altLang="ko-KR" sz="2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16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7976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48A1DC6-0CD1-69B5-C4CB-D5DF8878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91318-7F8F-E126-58C1-6BB691A9F6FD}"/>
              </a:ext>
            </a:extLst>
          </p:cNvPr>
          <p:cNvSpPr txBox="1"/>
          <p:nvPr/>
        </p:nvSpPr>
        <p:spPr>
          <a:xfrm>
            <a:off x="1009498" y="680314"/>
            <a:ext cx="8792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변수의 관계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ko-KR" altLang="en-US" sz="2400" b="1" dirty="0"/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E5D7BB4-9515-A7C6-810B-09E1811D2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74" y="1280478"/>
            <a:ext cx="5277485" cy="1771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5157D0-8B6F-C07E-B647-A7529C1879A5}"/>
              </a:ext>
            </a:extLst>
          </p:cNvPr>
          <p:cNvSpPr txBox="1"/>
          <p:nvPr/>
        </p:nvSpPr>
        <p:spPr>
          <a:xfrm>
            <a:off x="1009498" y="3486880"/>
            <a:ext cx="5503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여기서 </a:t>
            </a:r>
            <a:r>
              <a:rPr lang="en-US" altLang="ko-KR" dirty="0"/>
              <a:t>p </a:t>
            </a:r>
            <a:r>
              <a:rPr lang="ko-KR" altLang="en-US" dirty="0"/>
              <a:t>값 </a:t>
            </a:r>
            <a:r>
              <a:rPr lang="ko-KR" altLang="en-US" dirty="0" err="1"/>
              <a:t>낮은게</a:t>
            </a:r>
            <a:r>
              <a:rPr lang="ko-KR" altLang="en-US" dirty="0"/>
              <a:t> 보임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</a:t>
            </a:r>
            <a:r>
              <a:rPr lang="ko-KR" altLang="en-US" dirty="0"/>
              <a:t> 값 낮으면 낮을 수록 그 변수가 더 깊은 의미</a:t>
            </a:r>
          </a:p>
        </p:txBody>
      </p:sp>
    </p:spTree>
    <p:extLst>
      <p:ext uri="{BB962C8B-B14F-4D97-AF65-F5344CB8AC3E}">
        <p14:creationId xmlns:p14="http://schemas.microsoft.com/office/powerpoint/2010/main" val="97682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48A1DC6-0CD1-69B5-C4CB-D5DF8878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91318-7F8F-E126-58C1-6BB691A9F6FD}"/>
              </a:ext>
            </a:extLst>
          </p:cNvPr>
          <p:cNvSpPr txBox="1"/>
          <p:nvPr/>
        </p:nvSpPr>
        <p:spPr>
          <a:xfrm>
            <a:off x="1009498" y="680314"/>
            <a:ext cx="8792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그 관계는 얼마나 </a:t>
            </a:r>
            <a:r>
              <a:rPr lang="ko-KR" altLang="en-US" sz="2400" b="1" dirty="0" err="1"/>
              <a:t>강한가</a:t>
            </a:r>
            <a:r>
              <a:rPr lang="en-US" altLang="ko-KR" sz="2400" b="1" dirty="0"/>
              <a:t>?</a:t>
            </a:r>
          </a:p>
          <a:p>
            <a:endParaRPr lang="en-US" altLang="ko-KR" sz="2400" b="1" dirty="0"/>
          </a:p>
          <a:p>
            <a:endParaRPr lang="ko-KR" altLang="en-US" sz="2400" b="1" dirty="0"/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E5D7BB4-9515-A7C6-810B-09E1811D2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54" y="1496291"/>
            <a:ext cx="5277485" cy="1771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5157D0-8B6F-C07E-B647-A7529C1879A5}"/>
              </a:ext>
            </a:extLst>
          </p:cNvPr>
          <p:cNvSpPr txBox="1"/>
          <p:nvPr/>
        </p:nvSpPr>
        <p:spPr>
          <a:xfrm>
            <a:off x="1100938" y="3890567"/>
            <a:ext cx="55030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RSE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R^2</a:t>
            </a:r>
            <a:r>
              <a:rPr lang="ko-KR" altLang="en-US" dirty="0"/>
              <a:t>값 보면 판단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 </a:t>
            </a:r>
            <a:r>
              <a:rPr lang="en-US" altLang="ko-KR" dirty="0"/>
              <a:t>3.6 </a:t>
            </a:r>
            <a:r>
              <a:rPr lang="ko-KR" altLang="en-US" dirty="0"/>
              <a:t>보면 </a:t>
            </a:r>
            <a:r>
              <a:rPr lang="en-US" altLang="ko-KR" dirty="0" err="1"/>
              <a:t>RSE</a:t>
            </a:r>
            <a:r>
              <a:rPr lang="ko-KR" altLang="en-US" dirty="0"/>
              <a:t>는 상대적으로 작고</a:t>
            </a:r>
            <a:r>
              <a:rPr lang="en-US" altLang="ko-KR" dirty="0"/>
              <a:t>, </a:t>
            </a:r>
            <a:r>
              <a:rPr lang="en-US" altLang="ko-KR" dirty="0" err="1"/>
              <a:t>R^2</a:t>
            </a:r>
            <a:r>
              <a:rPr lang="ko-KR" altLang="en-US" dirty="0"/>
              <a:t>값은 높음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그러므로 강한 관계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2" name="그림 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7460C1E0-9FC5-1B83-F849-CF17F9921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908" y="1495864"/>
            <a:ext cx="5052371" cy="17045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29B906-00B0-F56F-340C-02C4022A86F6}"/>
              </a:ext>
            </a:extLst>
          </p:cNvPr>
          <p:cNvSpPr txBox="1"/>
          <p:nvPr/>
        </p:nvSpPr>
        <p:spPr>
          <a:xfrm>
            <a:off x="7049636" y="4032785"/>
            <a:ext cx="469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보통은 </a:t>
            </a:r>
            <a:r>
              <a:rPr lang="en-US" altLang="ko-KR" dirty="0" err="1"/>
              <a:t>R^2</a:t>
            </a:r>
            <a:r>
              <a:rPr lang="ko-KR" altLang="en-US" dirty="0"/>
              <a:t>값 </a:t>
            </a:r>
            <a:r>
              <a:rPr lang="en-US" altLang="ko-KR" dirty="0"/>
              <a:t>0.7 </a:t>
            </a:r>
            <a:r>
              <a:rPr lang="ko-KR" altLang="en-US" dirty="0"/>
              <a:t>이상이면 더 적합함 의미</a:t>
            </a:r>
          </a:p>
        </p:txBody>
      </p:sp>
    </p:spTree>
    <p:extLst>
      <p:ext uri="{BB962C8B-B14F-4D97-AF65-F5344CB8AC3E}">
        <p14:creationId xmlns:p14="http://schemas.microsoft.com/office/powerpoint/2010/main" val="277507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48A1DC6-0CD1-69B5-C4CB-D5DF8878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91318-7F8F-E126-58C1-6BB691A9F6FD}"/>
              </a:ext>
            </a:extLst>
          </p:cNvPr>
          <p:cNvSpPr txBox="1"/>
          <p:nvPr/>
        </p:nvSpPr>
        <p:spPr>
          <a:xfrm>
            <a:off x="1009498" y="680314"/>
            <a:ext cx="8792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변수 하나하나 </a:t>
            </a:r>
            <a:r>
              <a:rPr lang="ko-KR" altLang="en-US" sz="2400" b="1" dirty="0" err="1"/>
              <a:t>마다의</a:t>
            </a:r>
            <a:r>
              <a:rPr lang="ko-KR" altLang="en-US" sz="2400" b="1" dirty="0"/>
              <a:t> 연관성을 </a:t>
            </a:r>
            <a:r>
              <a:rPr lang="ko-KR" altLang="en-US" sz="2400" b="1" dirty="0" err="1"/>
              <a:t>봐보자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ko-KR" altLang="en-US" sz="2400" b="1" dirty="0"/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E5D7BB4-9515-A7C6-810B-09E1811D2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54" y="1496291"/>
            <a:ext cx="6338744" cy="21279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5157D0-8B6F-C07E-B647-A7529C1879A5}"/>
              </a:ext>
            </a:extLst>
          </p:cNvPr>
          <p:cNvSpPr txBox="1"/>
          <p:nvPr/>
        </p:nvSpPr>
        <p:spPr>
          <a:xfrm>
            <a:off x="1358632" y="4081759"/>
            <a:ext cx="5503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TV, radio</a:t>
            </a:r>
            <a:r>
              <a:rPr lang="ko-KR" altLang="en-US" dirty="0"/>
              <a:t>는 </a:t>
            </a:r>
            <a:r>
              <a:rPr lang="en-US" altLang="ko-KR" dirty="0"/>
              <a:t>p-value </a:t>
            </a:r>
            <a:r>
              <a:rPr lang="ko-KR" altLang="en-US" dirty="0"/>
              <a:t>값 낮고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신문은 값 </a:t>
            </a:r>
            <a:r>
              <a:rPr lang="ko-KR" altLang="en-US" dirty="0" err="1"/>
              <a:t>높은게</a:t>
            </a:r>
            <a:r>
              <a:rPr lang="ko-KR" altLang="en-US" dirty="0"/>
              <a:t> 보임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TV &amp; radio </a:t>
            </a:r>
            <a:r>
              <a:rPr lang="ko-KR" altLang="en-US" dirty="0">
                <a:sym typeface="Wingdings" panose="05000000000000000000" pitchFamily="2" charset="2"/>
              </a:rPr>
              <a:t>매출과 높은 관계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신문은</a:t>
            </a:r>
            <a:r>
              <a:rPr lang="en-US" altLang="ko-KR" dirty="0">
                <a:sym typeface="Wingdings" panose="05000000000000000000" pitchFamily="2" charset="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9714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48A1DC6-0CD1-69B5-C4CB-D5DF8878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91318-7F8F-E126-58C1-6BB691A9F6FD}"/>
              </a:ext>
            </a:extLst>
          </p:cNvPr>
          <p:cNvSpPr txBox="1"/>
          <p:nvPr/>
        </p:nvSpPr>
        <p:spPr>
          <a:xfrm>
            <a:off x="1009498" y="680314"/>
            <a:ext cx="8792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변수 하나하나 </a:t>
            </a:r>
            <a:r>
              <a:rPr lang="ko-KR" altLang="en-US" sz="2400" b="1" dirty="0" err="1"/>
              <a:t>마다의</a:t>
            </a:r>
            <a:r>
              <a:rPr lang="ko-KR" altLang="en-US" sz="2400" b="1" dirty="0"/>
              <a:t> 연관성을 </a:t>
            </a:r>
            <a:r>
              <a:rPr lang="ko-KR" altLang="en-US" sz="2400" b="1" dirty="0" err="1"/>
              <a:t>봐보자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F6BA9-93BC-7B0E-20B9-60D4181503FE}"/>
              </a:ext>
            </a:extLst>
          </p:cNvPr>
          <p:cNvSpPr txBox="1"/>
          <p:nvPr/>
        </p:nvSpPr>
        <p:spPr>
          <a:xfrm>
            <a:off x="1032391" y="3675763"/>
            <a:ext cx="89907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신뢰구간 </a:t>
            </a:r>
            <a:r>
              <a:rPr lang="en-US" altLang="ko-KR" dirty="0"/>
              <a:t>95% </a:t>
            </a:r>
            <a:r>
              <a:rPr lang="ko-KR" altLang="en-US" dirty="0"/>
              <a:t>계산해보면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b="1" dirty="0"/>
              <a:t>radio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0.172~0.206</a:t>
            </a:r>
          </a:p>
          <a:p>
            <a:endParaRPr lang="en-US" altLang="ko-KR" dirty="0"/>
          </a:p>
          <a:p>
            <a:r>
              <a:rPr lang="ko-KR" altLang="en-US" b="1" dirty="0"/>
              <a:t>신문</a:t>
            </a:r>
            <a:r>
              <a:rPr lang="en-US" altLang="ko-KR" dirty="0"/>
              <a:t>: -0.013 ~ 0.011</a:t>
            </a:r>
          </a:p>
          <a:p>
            <a:endParaRPr lang="en-US" altLang="ko-KR" dirty="0"/>
          </a:p>
          <a:p>
            <a:r>
              <a:rPr lang="en-US" altLang="ko-KR" b="1" dirty="0"/>
              <a:t>TV</a:t>
            </a:r>
            <a:r>
              <a:rPr lang="en-US" altLang="ko-KR" dirty="0"/>
              <a:t>: 0.043 ~ 0.049</a:t>
            </a:r>
            <a:endParaRPr lang="ko-KR" altLang="en-US" dirty="0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23A62BE-5A52-C347-CB46-C9F0E5B01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335" y="1410588"/>
            <a:ext cx="5277485" cy="1771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EDE8FE-92B1-810E-1E87-861FE9C88664}"/>
              </a:ext>
            </a:extLst>
          </p:cNvPr>
          <p:cNvSpPr txBox="1"/>
          <p:nvPr/>
        </p:nvSpPr>
        <p:spPr>
          <a:xfrm>
            <a:off x="6316287" y="4162101"/>
            <a:ext cx="421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범위값</a:t>
            </a:r>
            <a:r>
              <a:rPr lang="ko-KR" altLang="en-US" b="1" dirty="0"/>
              <a:t> 안에 </a:t>
            </a:r>
            <a:r>
              <a:rPr lang="en-US" altLang="ko-KR" b="1" dirty="0"/>
              <a:t>0 </a:t>
            </a:r>
            <a:r>
              <a:rPr lang="ko-KR" altLang="en-US" b="1" dirty="0"/>
              <a:t>들어가 있는지 </a:t>
            </a:r>
            <a:r>
              <a:rPr lang="ko-KR" altLang="en-US" b="1" dirty="0" err="1"/>
              <a:t>봐볼</a:t>
            </a:r>
            <a:r>
              <a:rPr lang="ko-KR" altLang="en-US" b="1" dirty="0"/>
              <a:t> 것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1788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48A1DC6-0CD1-69B5-C4CB-D5DF8878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91318-7F8F-E126-58C1-6BB691A9F6FD}"/>
              </a:ext>
            </a:extLst>
          </p:cNvPr>
          <p:cNvSpPr txBox="1"/>
          <p:nvPr/>
        </p:nvSpPr>
        <p:spPr>
          <a:xfrm>
            <a:off x="1009498" y="680314"/>
            <a:ext cx="87928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정확한 예측이 가능한가</a:t>
            </a:r>
            <a:r>
              <a:rPr lang="en-US" altLang="ko-KR" sz="2400" b="1" dirty="0"/>
              <a:t>?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F6BA9-93BC-7B0E-20B9-60D4181503FE}"/>
              </a:ext>
            </a:extLst>
          </p:cNvPr>
          <p:cNvSpPr txBox="1"/>
          <p:nvPr/>
        </p:nvSpPr>
        <p:spPr>
          <a:xfrm>
            <a:off x="1009498" y="1805399"/>
            <a:ext cx="8990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 개별적 예측 보려 하면 </a:t>
            </a:r>
            <a:r>
              <a:rPr lang="en-US" altLang="ko-KR" dirty="0"/>
              <a:t>‘</a:t>
            </a:r>
            <a:r>
              <a:rPr lang="en-US" altLang="ko-KR" b="1" dirty="0"/>
              <a:t>prediction</a:t>
            </a:r>
            <a:r>
              <a:rPr lang="ko-KR" altLang="en-US" b="1" dirty="0"/>
              <a:t> </a:t>
            </a:r>
            <a:r>
              <a:rPr lang="en-US" altLang="ko-KR" b="1" dirty="0"/>
              <a:t>Interval</a:t>
            </a:r>
            <a:r>
              <a:rPr lang="en-US" altLang="ko-KR" dirty="0"/>
              <a:t>’</a:t>
            </a:r>
          </a:p>
          <a:p>
            <a:endParaRPr lang="en-US" altLang="ko-KR" dirty="0"/>
          </a:p>
          <a:p>
            <a:r>
              <a:rPr lang="ko-KR" altLang="en-US" dirty="0"/>
              <a:t>평균적인 예측 보려면 </a:t>
            </a:r>
            <a:r>
              <a:rPr lang="en-US" altLang="ko-KR" dirty="0"/>
              <a:t>‘</a:t>
            </a:r>
            <a:r>
              <a:rPr lang="en-US" altLang="ko-KR" b="1" dirty="0"/>
              <a:t>confidence interval</a:t>
            </a:r>
            <a:r>
              <a:rPr lang="en-US" altLang="ko-KR" dirty="0"/>
              <a:t>’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 prediction interval</a:t>
            </a:r>
            <a:r>
              <a:rPr lang="ko-KR" altLang="en-US" dirty="0">
                <a:sym typeface="Wingdings" panose="05000000000000000000" pitchFamily="2" charset="2"/>
              </a:rPr>
              <a:t>은 입실론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오류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값 갖고 있어서 구간 더 넓음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981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48A1DC6-0CD1-69B5-C4CB-D5DF8878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91318-7F8F-E126-58C1-6BB691A9F6FD}"/>
              </a:ext>
            </a:extLst>
          </p:cNvPr>
          <p:cNvSpPr txBox="1"/>
          <p:nvPr/>
        </p:nvSpPr>
        <p:spPr>
          <a:xfrm>
            <a:off x="1009498" y="680314"/>
            <a:ext cx="87928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선형 관계를 갖고 있는가</a:t>
            </a:r>
            <a:r>
              <a:rPr lang="en-US" altLang="ko-KR" sz="2400" b="1" dirty="0"/>
              <a:t>?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F6BA9-93BC-7B0E-20B9-60D4181503FE}"/>
              </a:ext>
            </a:extLst>
          </p:cNvPr>
          <p:cNvSpPr txBox="1"/>
          <p:nvPr/>
        </p:nvSpPr>
        <p:spPr>
          <a:xfrm>
            <a:off x="2165907" y="4256872"/>
            <a:ext cx="8990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residual plot </a:t>
            </a:r>
            <a:r>
              <a:rPr lang="ko-KR" altLang="en-US" dirty="0"/>
              <a:t>함 찍어서 </a:t>
            </a:r>
            <a:r>
              <a:rPr lang="ko-KR" altLang="en-US" dirty="0" err="1"/>
              <a:t>봐봐라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분포 판때기 </a:t>
            </a:r>
            <a:r>
              <a:rPr lang="ko-KR" altLang="en-US" dirty="0" err="1"/>
              <a:t>벗어난게</a:t>
            </a:r>
            <a:r>
              <a:rPr lang="ko-KR" altLang="en-US" dirty="0"/>
              <a:t> 보임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그러므로 </a:t>
            </a:r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b="1" dirty="0">
                <a:sym typeface="Wingdings" panose="05000000000000000000" pitchFamily="2" charset="2"/>
              </a:rPr>
              <a:t>비선형적</a:t>
            </a:r>
            <a:r>
              <a:rPr lang="en-US" altLang="ko-KR" dirty="0">
                <a:sym typeface="Wingdings" panose="05000000000000000000" pitchFamily="2" charset="2"/>
              </a:rPr>
              <a:t>‘</a:t>
            </a:r>
            <a:endParaRPr lang="en-US" altLang="ko-KR" dirty="0"/>
          </a:p>
        </p:txBody>
      </p:sp>
      <p:pic>
        <p:nvPicPr>
          <p:cNvPr id="4" name="그림 3" descr="라인, 국기, 디자인이(가) 표시된 사진&#10;&#10;자동 생성된 설명">
            <a:extLst>
              <a:ext uri="{FF2B5EF4-FFF2-40B4-BE49-F238E27FC236}">
                <a16:creationId xmlns:a16="http://schemas.microsoft.com/office/drawing/2014/main" id="{53156BE1-6809-C9C3-BA4F-E4AF70660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63" y="1250927"/>
            <a:ext cx="4281921" cy="273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48A1DC6-0CD1-69B5-C4CB-D5DF88781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" b="-1"/>
          <a:stretch/>
        </p:blipFill>
        <p:spPr>
          <a:xfrm>
            <a:off x="10892444" y="5509597"/>
            <a:ext cx="962891" cy="7603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593677-B560-44AD-3832-448049CB6860}"/>
              </a:ext>
            </a:extLst>
          </p:cNvPr>
          <p:cNvSpPr txBox="1"/>
          <p:nvPr/>
        </p:nvSpPr>
        <p:spPr>
          <a:xfrm>
            <a:off x="914400" y="658368"/>
            <a:ext cx="91366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광고에 시너지 효과</a:t>
            </a:r>
            <a:r>
              <a:rPr lang="en-US" altLang="ko-KR" sz="2400" b="1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상호작용 항</a:t>
            </a:r>
            <a:r>
              <a:rPr lang="en-US" altLang="ko-KR" dirty="0"/>
              <a:t> </a:t>
            </a:r>
            <a:r>
              <a:rPr lang="ko-KR" altLang="en-US" dirty="0"/>
              <a:t>함 넣어보고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위의 방식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b="1" dirty="0"/>
              <a:t>p </a:t>
            </a:r>
            <a:r>
              <a:rPr lang="ko-KR" altLang="en-US" b="1" dirty="0"/>
              <a:t>값</a:t>
            </a:r>
            <a:r>
              <a:rPr lang="ko-KR" altLang="en-US" dirty="0"/>
              <a:t> 함 </a:t>
            </a:r>
            <a:r>
              <a:rPr lang="ko-KR" altLang="en-US" dirty="0" err="1"/>
              <a:t>봐보고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값 작다 하면 매우 강한 연관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A2E1B-D88E-D2B0-A9C6-711E84B66C78}"/>
              </a:ext>
            </a:extLst>
          </p:cNvPr>
          <p:cNvSpPr txBox="1"/>
          <p:nvPr/>
        </p:nvSpPr>
        <p:spPr>
          <a:xfrm>
            <a:off x="914400" y="5027670"/>
            <a:ext cx="6378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상호작용 항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변수 몇 개 휘뚜루 </a:t>
            </a:r>
            <a:r>
              <a:rPr lang="ko-KR" altLang="en-US" dirty="0" err="1"/>
              <a:t>빠뚜루</a:t>
            </a:r>
            <a:r>
              <a:rPr lang="ko-KR" altLang="en-US" dirty="0"/>
              <a:t> 해서 파생 변수 만드는 것</a:t>
            </a:r>
          </a:p>
        </p:txBody>
      </p:sp>
    </p:spTree>
    <p:extLst>
      <p:ext uri="{BB962C8B-B14F-4D97-AF65-F5344CB8AC3E}">
        <p14:creationId xmlns:p14="http://schemas.microsoft.com/office/powerpoint/2010/main" val="240741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3277</TotalTime>
  <Words>218</Words>
  <Application>Microsoft Office PowerPoint</Application>
  <PresentationFormat>와이드스크린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류창훈</dc:creator>
  <cp:lastModifiedBy>류창훈</cp:lastModifiedBy>
  <cp:revision>58</cp:revision>
  <dcterms:created xsi:type="dcterms:W3CDTF">2023-11-12T10:46:43Z</dcterms:created>
  <dcterms:modified xsi:type="dcterms:W3CDTF">2024-09-24T05:06:41Z</dcterms:modified>
</cp:coreProperties>
</file>