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1" r:id="rId5"/>
    <p:sldId id="272" r:id="rId6"/>
    <p:sldId id="276" r:id="rId7"/>
    <p:sldId id="289" r:id="rId8"/>
    <p:sldId id="273" r:id="rId9"/>
    <p:sldId id="268" r:id="rId10"/>
    <p:sldId id="274" r:id="rId11"/>
    <p:sldId id="275" r:id="rId12"/>
    <p:sldId id="284" r:id="rId13"/>
    <p:sldId id="28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2T06:33:54.2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1743 91 24575,'-3'1'0,"-1"0"0,1-1 0,-1 1 0,1-1 0,-1 0 0,1 0 0,-1 0 0,-5-2 0,-16-1 0,-30-8 0,48 9 0,1 0 0,-1 0 0,1 0 0,0-1 0,0 0 0,0 0 0,0-1 0,0 1 0,1-1 0,-6-6 0,1-11 0,10 20 0,0-1 0,-1 1 0,1-1 0,-1 1 0,1-1 0,-1 1 0,0-1 0,1 1 0,-1 0 0,0-1 0,-2-1 0,3 3 0,-1 0 0,1 0 0,-1 0 0,1 1 0,0-1 0,-1 0 0,1 0 0,-1 0 0,1 0 0,-1 1 0,1-1 0,0 0 0,-1 0 0,1 1 0,-1-1 0,1 0 0,0 1 0,0-1 0,-1 0 0,1 1 0,0-1 0,-1 1 0,1-1 0,0 0 0,0 1 0,0-1 0,-1 1 0,1 0 0,-9 17 0,8-15 0,-9 20 0,1 1 0,0 0 0,-8 48 0,-4 77 0,18-118 0,2-14 0,0 0 0,1 1 0,1-1 0,7 33 0,21 67 0,-19-85 0,-2 1 0,4 11 0,1-1 0,24 52 0,-31-85 0,0-1 0,1 0 0,-1 0 0,2 0 0,-1-1 0,15 12 0,-9-8 0,21 24 0,8 14 0,59 53 0,3 2 0,-105-105 0,1 0 0,0 0 0,0 0 0,0 0 0,0 0 0,0 0 0,0-1 0,0 1 0,0 0 0,0 0 0,0 0 0,0 0 0,0 0 0,0 0 0,0-1 0,0 1 0,0 0 0,0 0 0,0 0 0,1 0 0,-1 0 0,0 0 0,0-1 0,0 1 0,0 0 0,0 0 0,0 0 0,0 0 0,0 0 0,0 0 0,0 0 0,1 0 0,-1 0 0,0-1 0,0 1 0,0 0 0,0 0 0,0 0 0,0 0 0,1 0 0,-1 0 0,0 0 0,0 0 0,0 0 0,0 0 0,0 0 0,0 0 0,1 0 0,-1 0 0,0 0 0,0 0 0,0 0 0,0 0 0,0 0 0,0 0 0,1 0 0,-1 0 0,0 1 0,0-1 0,0 0 0,0 0 0,0 0 0,-2-24 0,-9-34 0,10 54 0,-62-249 0,43 190 0,-53-117 0,72 178 0,1 1 0,-1 0 0,0 0 0,1 0 0,-1-1 0,0 1 0,0 0 0,0 0 0,0 0 0,0 0 0,0 0 0,0 0 0,0 1 0,0-1 0,0 0 0,0 0 0,-1 1 0,1-1 0,0 1 0,0-1 0,-1 1 0,1 0 0,0-1 0,-1 1 0,1 0 0,-1 0 0,1 0 0,0 0 0,-1 0 0,1 0 0,0 0 0,-1 0 0,-1 1 0,-10 0 0,-151 4 0,-236 14 0,343-13 0,-236 25 0,286-29 0,0 0 0,0 0 0,1 1 0,-1 0 0,1 0 0,0 1 0,-1 0 0,2 0 0,-9 7 0,1-2 0,-30 24 0,-77 74 0,96-82 0,1 1 0,2 0 0,1 2 0,-22 39 0,40-62 0,0-1 0,0 1 0,0 0 0,1 0 0,0 0 0,0 0 0,0 0 0,0 0 0,1 0 0,0 0 0,0 0 0,1 7 0,2 5 0,1 0 0,8 22 0,-5-17 0,12 43 0,40 124 0,-43-146 0,2-1 0,32 54 0,-13-34 0,66 86 0,-91-132 0,15 27 0,8 13 0,-31-51 0,0 0 0,0-1 0,1 1 0,-1-1 0,1 0 0,0 0 0,0-1 0,6 4 0,-9-6 0,1 0 0,-1 0 0,0-1 0,0 1 0,1-1 0,-1 1 0,0-1 0,1 0 0,-1 0 0,0 0 0,1 0 0,-1-1 0,0 1 0,1-1 0,-1 1 0,0-1 0,0 0 0,3-1 0,5-2 0,-1-2 0,17-10 0,-15 8 0,57-41 0,-2-3 0,-2-2 0,68-78 0,155-204 0,-201 231 0,-61 75 0,-6 8 0,0 0 0,-2-1 0,28-49 0,-42 67 0,-1 0 0,1-1 0,-1 0 0,0 1 0,0-1 0,-1 0 0,0 0 0,0 0 0,0 0 0,-1 0 0,1 0 0,-2 0 0,1-1 0,-1 1 0,0 0 0,0 0 0,0 0 0,-1 1 0,0-1 0,0 0 0,0 1 0,-1-1 0,0 1 0,-4-6 0,5 8 0,-1 0 0,1 1 0,-1-1 0,0 1 0,1-1 0,-1 1 0,0 0 0,0 1 0,-1-1 0,1 0 0,0 1 0,-1 0 0,1-1 0,0 1 0,-6 0 0,-5-1 0,0 0 0,-24 1 0,14 1 0,-1055-19 0,876 9 0,75 1 0,72 8 0,29 2 0,-1-2 0,0-2 0,-34-6 0,61 9 0,1 0 0,-1 0 0,0 0 0,1 0 0,-1-1 0,1 1 0,-1 0 0,0 0 0,1 0 0,-1-1 0,1 1 0,-1 0 0,0-1 0,1 1 0,-1-1 0,1 1 0,-1-1 0,1 1 0,0-1 0,-2 0 0,3 0 0,-1 1 0,0 0 0,0-1 0,0 1 0,0-1 0,0 1 0,1 0 0,-1-1 0,0 1 0,0-1 0,1 1 0,-1 0 0,0-1 0,1 1 0,-1 0 0,0 0 0,1-1 0,-1 1 0,1 0 0,-1 0 0,0-1 0,2 1 0,35-14 0,-25 10 0,54-22 0,110-25 0,75-1 0,-88 20 0,-104 19 0,330-61 0,-301 61 0,1 5 0,128 4 0,-184 6 0,-1 2 0,0 2 0,0 0 0,0 3 0,33 12 0,-21-3 0,0 2 0,72 45 0,-80-40 0,-1 1 0,-1 1 0,-2 2 0,-1 2 0,-1 0 0,-1 2 0,-2 2 0,39 64 0,-40-52 0,-1 2 0,-3 0 0,-2 1 0,-3 1 0,-1 0 0,14 90 0,-28-129 0,0 0 0,-1 0 0,-1 0 0,-1 21 0,0-28 0,0 0 0,0 0 0,-1 0 0,1 0 0,-1 0 0,0 0 0,0-1 0,-1 1 0,0-1 0,1 0 0,-1 0 0,-1 0 0,-6 7 0,-32 25 0,-2-2 0,-53 32 0,44-31 0,-228 134 0,215-136 0,-2-2 0,-103 30 0,-245 32 0,208-51 0,204-41 0,0 1 0,0 0 0,0 0 0,1 0 0,-1 1 0,0-1 0,1 1 0,0 0 0,0 0 0,0 0 0,0 1 0,-4 4 0,-4 5 0,-5 4 0,-40 40 0,2 3 0,-78 115 0,67-53 0,7-13 0,57-107 0,0 0 0,0-1 0,-1 1 0,1 0 0,0-1 0,-1 1 0,1 0 0,-1-1 0,0 0 0,1 1 0,-4 0 0,4-1 0,0-1 0,0 1 0,0-1 0,0 0 0,0 0 0,0 0 0,0 1 0,0-1 0,0 0 0,0 0 0,0 0 0,0-1 0,0 1 0,0 0 0,-1 0 0,1 0 0,-1-1 0,-1-1 0,-1-1 0,1 1 0,-1 0 0,1-1 0,0 0 0,0 0 0,0 0 0,1 0 0,-1 0 0,-2-4 0,-20-33 0,2-1 0,1-1 0,2-1 0,2-1 0,-18-67 0,32 97 0,-1-1 0,0-1 0,2 1 0,0-1 0,0 1 0,1-1 0,1-24 0,2 37 0,-1 0 0,1 0 0,0 0 0,0 0 0,1 1 0,-1-1 0,0 0 0,1 1 0,0-1 0,3-4 0,26-23 0,-19 18 0,9-8-1365,0 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2T06:34:08.1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569 342 24575,'-4'1'0,"1"-1"0,-1-1 0,0 1 0,1 0 0,-1-1 0,1 0 0,-5-1 0,7 2 0,1-1 0,-1 1 0,0-1 0,0 1 0,1-1 0,-1 0 0,0 1 0,0-1 0,1 0 0,-1 0 0,1 1 0,-1-1 0,1 0 0,-1 0 0,1 0 0,0 0 0,-1 0 0,1 0 0,0 1 0,-1-1 0,1 0 0,0 0 0,0 0 0,0 0 0,0 0 0,0 0 0,0 0 0,0 0 0,1 0 0,-1-1 0,3-40 0,-3-58 0,-1 43 0,2 55 0,-1 1 0,0-1 0,0 0 0,-1 1 0,1-1 0,0 1 0,-1-1 0,1 0 0,0 1 0,-1-1 0,0 1 0,1-1 0,-1 1 0,0 0 0,0-1 0,0 1 0,0 0 0,0-1 0,0 1 0,0 0 0,-2-1 0,1 0 0,-1 1 0,1 0 0,-1 0 0,1 0 0,-1 0 0,0 1 0,1-1 0,-1 1 0,0 0 0,0-1 0,-4 1 0,59 2 0,83 12 0,54 22 0,-39-7 0,-128-26 0,478 63 0,-126-56 0,-361-10 0,-31 0 0,-189-15 0,-150-1 0,219 30 0,110-11 0,22-2 0,0 0 0,0-1 0,0 1 0,0-1 0,0 0 0,0-1 0,-6 0 0,12 1 0,0 0 0,-1 0 0,1-1 0,0 1 0,0 0 0,0 0 0,-1 0 0,1-1 0,0 1 0,0 0 0,0 0 0,0 0 0,-1-1 0,1 1 0,0 0 0,0 0 0,0-1 0,0 1 0,0 0 0,0 0 0,0-1 0,0 1 0,0 0 0,0 0 0,0-1 0,0 1 0,0 0 0,0-1 0,0 1 0,0 0 0,0 0 0,0-1 0,0 1 0,0 0 0,0 0 0,0-1 0,0 1 0,1 0 0,-1 0 0,0 0 0,0-1 0,0 1 0,0 0 0,1 0 0,-1 0 0,0-1 0,0 1 0,0 0 0,1 0 0,-1 0 0,0 0 0,0 0 0,1 0 0,-1-1 0,0 1 0,1 0 0,14-11 0,-14 10 0,9-5 0,-1 1 0,1 0 0,1 1 0,-1 0 0,1 0 0,0 1 0,-1 0 0,22-2 0,6 3 0,49 2 0,-36 1 0,17-1 0,147-7 0,-192 4 0,0-1 0,-1-1 0,0-1 0,31-13 0,-90 15 0,-22 7 0,-102 19 0,45-5 0,25-5 0,-128 12 0,103-24 0,78-1 0,0 1 0,-41 6 0,263-27 0,51-26 0,-72 12 0,-11 8 0,243-12 0,-385 39 0,17-2 0,1 2 0,-1 1 0,55 8 0,-82-9 0,0 0 0,0 0 0,0 0 0,0 0 0,-1 1 0,1-1 0,0 0 0,0 0 0,0 0 0,0 0 0,0 0 0,0 0 0,0 0 0,0 1 0,0-1 0,0 0 0,0 0 0,0 0 0,0 0 0,0 0 0,0 1 0,0-1 0,0 0 0,0 0 0,0 0 0,0 0 0,0 0 0,0 1 0,0-1 0,0 0 0,0 0 0,0 0 0,0 0 0,0 0 0,0 0 0,0 1 0,0-1 0,1 0 0,-1 0 0,0 0 0,0 0 0,0 0 0,0 0 0,0 0 0,0 0 0,0 0 0,0 0 0,1 1 0,-1-1 0,0 0 0,0 0 0,0 0 0,-15 4 0,-88 14 0,-169 5 0,181-17 0,-1 0 0,-620 23 0,696-29 0,41-1 0,162-1 0,267 5 0,-434-2 0,-28 0 0,-38-1 0,-493-18 0,-5 28 0,512-8 0,26 0 0,17-1 0,26-1 0,330-16 0,-156 2 0,-122 17 0,-39-1 0,-164-12 0,-576-15 0,1416 26 0,-852-1 0,-553 10 0,659-8 0,40-2 0,109-1 0,1-7 0,135-24 0,-238 26 0,-26 5 0,-4 0 0,-14-1 0,-27-1 0,-507 3 0,349 1 0,181-1 0,36 0 0,412-9 0,-16 0 0,-30 25 0,-107-1 0,-138-5 0,-135-10 0,0 0 0,0 0 0,-1 0 0,1 0 0,0 0 0,-1 0 0,1 0 0,0 1 0,0-1 0,-1 0 0,1 0 0,0 1 0,-1-1 0,1 0 0,0 1 0,-1-1 0,1 0 0,0 1 0,-1-1 0,1 1 0,-1-1 0,1 2 0,-1-2 0,0 1 0,0-1 0,0 1 0,0-1 0,0 1 0,-1 0 0,1-1 0,0 1 0,-1-1 0,1 1 0,0-1 0,-1 0 0,1 1 0,0-1 0,-1 1 0,1-1 0,-1 0 0,1 1 0,-1-1 0,1 0 0,-1 1 0,-36 16 0,-17-2 0,-1-3 0,0-3 0,-85 5 0,82-9 0,-241 17-197,-209 23-241,635-55 434,-31 5 114,79-11 70,-9 0-5,170 6-1,-335 10-174,0 0 0,0 0 0,0 0 0,-1 0 0,1 0 0,0 0 0,0 0 0,0 0 0,0 0 0,0 1 0,0-1 0,-1 0 0,1 0 0,0 1 0,0-1 0,0 1 0,-1-1 0,1 1 0,1 0 0,-2-1 0,-1 1 0,1 0 0,0-1 0,0 0 0,0 1 0,0-1 0,-1 1 0,1-1 0,0 1 0,-1-1 0,1 1 0,0-1 0,-1 0 0,1 1 0,0-1 0,-1 0 0,1 1 0,-1-1 0,1 0 0,-1 1 0,1-1 0,-1 0 0,-38 18 0,-10-2 0,-2-2 0,-60 9 0,-107 5 0,147-20 0,15-1 0,-108 9 0,160-15 0,0-1 0,0 0 0,0 0 0,-1-1 0,-6-1 0,10 2 0,1 0 0,0 0 0,0 0 0,0 0 0,0 0 0,-1 0 0,1 0 0,0 0 0,0 0 0,0 0 0,0-1 0,-1 1 0,1 0 0,0 0 0,0 0 0,0 0 0,0 0 0,0 0 0,0-1 0,-1 1 0,1 0 0,0 0 0,0 0 0,0 0 0,0-1 0,0 1 0,0 0 0,0 0 0,0 0 0,0-1 0,0 1 0,0 0 0,0 0 0,0 0 0,0 0 0,0-1 0,0 1 0,0 0 0,0-1 0,12-9 0,22-9 0,-26 16 0,0-1 0,-1 0 0,1-1 0,-1 0 0,0 0 0,0 0 0,9-11 0,-16 16 0,0 0 0,1-1 0,-1 1 0,0 0 0,0-1 0,1 1 0,-1 0 0,0-1 0,0 1 0,0 0 0,0-1 0,1 1 0,-1-1 0,0 1 0,0 0 0,0-1 0,0 1 0,0-1 0,0 1 0,0 0 0,0-1 0,0 1 0,0-1 0,-1 1 0,1 0 0,0-1 0,0 1 0,0-1 0,0 1 0,-1-1 0,-12-7 0,-19 0 0,-59-1 0,-114 4 0,24 2 0,180 3 0,-4 0 0,1 0 0,0-1 0,0 1 0,-1-1 0,1 0 0,-8-2 0,12 2 0,-1 1 0,0-1 0,0 0 0,1 1 0,-1-1 0,0 0 0,1 1 0,-1-1 0,0 0 0,1 0 0,-1 0 0,1 1 0,0-1 0,-1 0 0,1 0 0,0 0 0,-1 0 0,1 0 0,0 0 0,0 0 0,0 0 0,0 0 0,0 0 0,0 0 0,0 0 0,0 0 0,0 0 0,0 0 0,0 0 0,1 1 0,-1-1 0,0 0 0,2-2 0,-2 3 0,0 0 0,0 0 0,0 0 0,0-1 0,0 1 0,0 0 0,0 0 0,0 0 0,1 0 0,-1-1 0,0 1 0,0 0 0,0 0 0,0 0 0,1 0 0,-1 0 0,0 0 0,0 0 0,0-1 0,0 1 0,1 0 0,-1 0 0,0 0 0,0 0 0,0 0 0,1 0 0,-1 0 0,0 0 0,0 0 0,0 0 0,1 0 0,-1 0 0,0 0 0,0 0 0,0 0 0,1 0 0,-1 0 0,0 0 0,0 1 0,0-1 0,1 0 0,-1 0 0,0 0 0,0 0 0,0 0 0,0 0 0,0 1 0,1-1 0,-1 0 0,0 0 0,0 0 0,0 0 0,0 1 0,0-1 0,0 0 0,11 13 0,-10-11 0,103 152 0,-94-134 0,-1 0 0,10 34 0,-10-28 0,43 96 0,-22-54 0,-28-63 0,2 5 0,1 0 0,0 0 0,9 13 0,-13-21 0,1 0 0,0 0 0,-1 0 0,1 0 0,0 0 0,0 0 0,1 0 0,-1-1 0,0 1 0,0-1 0,1 0 0,-1 1 0,1-1 0,-1 0 0,1-1 0,0 1 0,-1 0 0,1-1 0,3 1 0,189-4 0,-48-1 0,-117 5 0,1-2 0,-1-1 0,0-1 0,51-13 0,-31 4 0,0 2 0,1 2 0,0 3 0,52 1 0,209 18 0,-253-10 0,80 4 0,250 29 0,-383-36 0,4 0 0,-1 0 0,0 1 0,0 0 0,0 1 0,0 0 0,-1 1 0,9 4 0,-16-8 0,-1 0 0,0 0 0,0 1 0,1-1 0,-1 0 0,0 0 0,0 0 0,1 0 0,-1 1 0,0-1 0,0 0 0,0 0 0,1 1 0,-1-1 0,0 0 0,0 0 0,0 1 0,0-1 0,0 0 0,0 1 0,0-1 0,0 0 0,0 1 0,1-1 0,-1 0 0,0 0 0,0 1 0,-1-1 0,1 0 0,0 1 0,0-1 0,0 0 0,0 1 0,0-1 0,0 0 0,0 0 0,0 1 0,0-1 0,-1 0 0,1 0 0,0 1 0,0-1 0,0 0 0,-1 0 0,1 1 0,0-1 0,0 0 0,-1 0 0,1 0 0,0 0 0,0 1 0,-1-1 0,1 0 0,0 0 0,-1 0 0,-18 8 0,-75 14 0,51-13 0,-58 20 0,74-19 0,-18 8 0,0-2 0,-2-3 0,-73 14 0,55-23 0,45-3 0,-1 0 0,0 1 0,1 1 0,-35 10 0,26-2 0,-1-2 0,-37 7 0,-340 87 0,402-101 0,0-1 0,-1-1 0,1 1 0,0-1 0,0 0 0,0 0 0,0 0 0,0-1 0,0 0 0,-1 0 0,2 0 0,-8-3 0,-7-3 0,-32-19 0,22 11 0,-133-52 0,91 40 0,61 21 0,15 3 0,21 2 0,-23 1 0,341 11 0,-2 30 0,-39 20 0,333 56 0,-584-111 0,41 8 0,-92-14 0,0 0 0,0 0 0,-1 1 0,1-1 0,0 0 0,-1 0 0,1 0 0,0 0 0,-1 1 0,1-1 0,0 0 0,-1 1 0,1-1 0,-1 0 0,1 1 0,0-1 0,-1 1 0,1-1 0,-1 1 0,1-1 0,-1 1 0,0-1 0,1 1 0,-1-1 0,1 1 0,-1 0 0,0-1 0,0 1 0,1 0 0,-1-1 0,0 1 0,0 0 0,0-1 0,0 1 0,0 0 0,0-1 0,0 1 0,0 0 0,0 0 0,0-1 0,0 1 0,0 0 0,0-1 0,-1 1 0,1 0 0,0-1 0,0 1 0,-1 0 0,1-1 0,0 1 0,-1-1 0,0 2 0,-3 3 0,0 0 0,0 0 0,-1 0 0,-6 5 0,11-10 0,-15 12 0,0-1 0,-1-1 0,0 0 0,0-1 0,-1-1 0,0 0 0,-1-1 0,1-1 0,-1-1 0,-23 3 0,-24 2 0,-104 2 0,138-11 0,-843 0-773,859-1 784,-23-2-34,36 2 31,1 0 1,-1 0-1,0-1 0,1 1 1,-1-1-1,0 1 0,1-1 0,-1 0 1,1 1-1,-1-1 0,1 0 1,-1 0-1,1 0 0,-1 0 0,1-1 1,-2 0-1,3 1 3,0 0-1,-1 0 1,1 0-1,-1 0 1,1 0 0,0 0-1,0 1 1,0-1-1,-1 0 1,1 0 0,0 0-1,0 0 1,0 0 0,0 0-1,1 0 1,-1 0-1,0 0 1,0 0 0,0 0-1,1 0 1,-1 0-1,1 1 1,-1-1 0,0 0-1,1 0 1,-1 0 0,1 1-1,0-1 1,-1 0-1,1 1 1,0-1 0,-1 0-1,1 1 1,0-1 0,0 1-1,0-1 1,1 0-1,36-18 229,-36 18-237,92-33-2,2 4 0,0 5 0,189-25 0,-167 38 0,143 4 0,116 30 0,-313-14 0,0 2 0,-2 3 0,71 25 0,-43-6 0,121 62 0,-201-89 0,-1 0 0,1 0 0,-1 1 0,15 13 0,-21-16 0,1 1 0,-1 0 0,0-1 0,0 1 0,-1 1 0,1-1 0,-1 0 0,0 1 0,0-1 0,-1 1 0,1-1 0,1 10 0,0 1 0,-2-1 0,1 1 0,-2-1 0,0 1 0,-3 26 0,1-32 0,1-1 0,-1 0 0,-1 0 0,0-1 0,0 1 0,0 0 0,-1-1 0,0 0 0,-1 0 0,0 0 0,-9 11 0,5-8 0,-1 0 0,0-1 0,0-1 0,-1 1 0,1-2 0,-2 1 0,1-2 0,-1 1 0,0-2 0,-1 0 0,1 0 0,-25 5 0,-29-1 0,-67 1 0,92-8 0,8 0-3,-480 32-530,-6 31 46,510-64 549,-23 4 502,31-5-544,0 0 0,0 1 0,0-1-1,-1 0 1,1 0 0,0 0 0,0-1 0,0 1 0,0 0 0,-1 0-1,1-1 1,0 1 0,0-1 0,0 1 0,0-1 0,0 1 0,0-1 0,0 1-1,-2-2 1,3 1-20,0 0 0,-1 0 0,1 0 0,0-1 0,0 1 0,0 0 0,0 0 0,0 0 0,0 0 0,0 0 0,0 0 0,0 0 0,0 0 0,0 0 0,1 0 0,-1 0 0,1 0 0,-1 0 0,0 0 0,1 0 0,-1 0 0,2-1 0,15-21 0,-16 21 0,20-22 0,1 1 0,0 2 0,2 0 0,1 1 0,0 2 0,1 0 0,54-26 0,-79 43 0,0 0 0,0 1 0,-1-1 0,1 1 0,0 0 0,0-1 0,0 1 0,0 0 0,0-1 0,0 1 0,0 0 0,0 0 0,0 0 0,0 0 0,0 0 0,0 0 0,0 0 0,0 0 0,0 0 0,0 0 0,0 1 0,0-1 0,0 0 0,0 1 0,0-1 0,0 1 0,0-1 0,0 1 0,0-1 0,0 2 0,1 0 0,0 1 0,-1 0 0,0 0 0,1 0 0,-1 0 0,-1 0 0,1 0 0,1 4 0,0 3 0,27 138-1365,-28-132-5461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D57322-EA4D-A26D-8B16-3B47858B0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443C55-E38B-01A4-0D3A-9E39ED042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25CB3E-29F6-9EE7-76AF-2749A2056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FD1B4-FD1E-A115-5E76-5F0E47874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F8422F-7496-0F1B-BF16-ECCF45B4D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231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6E55F-817D-5E79-8AC9-D7C47E80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C70494-D8B4-D389-A9FB-1BC709F64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38EC66-B0B4-C69D-EEDB-B2670CF3D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D5CD0A-0806-2380-9BD2-E2A92B248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5B71CC-AF95-BF63-2F10-41D624F96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678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754F1D-E3AC-090C-0E19-3CE921B673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CBF589-7F15-90D3-E3AB-E1511F6C7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F1B195-8BB0-4ED3-DAB5-CF27266A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2A449C-95A2-6197-0CBC-F95F91D0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29F17-984B-9A46-D68F-C9D9281A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546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972DF6-A411-D24A-66C7-7C39AB7C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BD556E-93B4-01D3-B073-AE60DC975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3BA2CD-A52F-B0BF-B87C-137066D11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034E30-C116-C496-2037-D7E49FC67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F1903F-62F3-0639-F9EC-0DF31B6CE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195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6F848-7900-654B-AFCF-AD61DF472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CBE6EF-4500-D50F-AE44-447B01DC0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AE3754-2E4D-6D50-C3F6-1ED4E8DC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4B689F-A6D7-ED36-17EC-690299F5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52C488-FA23-CAF3-4A6E-48038EF23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812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28EC6-A05A-D8D5-EF80-24FB564A9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FC8C94-C02C-EA6F-26E9-EACC17C53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F431F2-50C2-2163-3E50-E42086591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DFBC14-9BC9-71DA-446C-00C4BE495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2B2187-D226-3B46-08C3-C2314C222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448A0C-10B6-CA66-0AD3-2EAF460C9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318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2C83C3-C797-37A6-9EA3-3B17FD7A2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5C8300-EB97-8D27-5119-87234DC20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01FB3C-8369-A73A-66B6-A2A99014A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9F7192-875E-C2DE-E4A3-6AB8FAB1EA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F9AEF3-9639-9CA0-1A78-D2AE01049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A8C29D-A440-D2BE-02A8-B13DD5BCD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0D0E17-7ABD-B419-1EEB-6221F6C9C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E58E9E-D80A-81FD-CF75-7D8D5518F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922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89282-8D47-2B4F-FC9C-F7A667F85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6694A4-710B-D933-EE26-98665F15F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CAC4C2-22F1-F756-78A6-5108ABB2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37C94E-3E76-28A7-574C-8186300AE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737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7015EA-DFE4-D253-9ACF-07F87A51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807B8F-00FD-88F3-628D-645DA2EEB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78315B-4461-BFA5-44AF-450245925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814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C7DA0-4247-8F7A-E8C0-638D6BFB2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19E9D8-7A30-E647-A1B5-E90609D15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446A93-9217-F982-C46A-37416EF2C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DB31C5-4428-85B5-5337-D30F74CDD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2E6F98-75F5-F14C-6D1E-426E21CEF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68CF8D-087B-815D-78B0-6E18A5C6D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018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16562-D822-3C86-7897-F39F66C72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6C81D1-B981-3ECD-4816-7C2521B78D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46B52E-7A27-917E-F60A-5DB019AF2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8DEE07-D127-BC8F-85D2-D44A7105D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59A18-0BC6-A669-2440-6F7F2C092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7B044D-B46B-64F3-405E-7CCB7F3D9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991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228B77-5EF2-DE30-D323-80E7FB369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661C38-0EDB-215C-B947-516D0E912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01BFE1-C104-D295-9A89-156D6E73FD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B78D6-778D-46F7-BC24-1F282A1D8EC7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3E5A2D-3E9C-EE8E-CA70-49A9EC9946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3A3418-AEC9-4938-D660-4DD3D54EE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569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.xml"/><Relationship Id="rId3" Type="http://schemas.openxmlformats.org/officeDocument/2006/relationships/customXml" Target="../ink/ink1.xml"/><Relationship Id="rId12" Type="http://schemas.openxmlformats.org/officeDocument/2006/relationships/image" Target="../media/image14.png"/><Relationship Id="rId17" Type="http://schemas.openxmlformats.org/officeDocument/2006/relationships/image" Target="../media/image12.png"/><Relationship Id="rId2" Type="http://schemas.openxmlformats.org/officeDocument/2006/relationships/image" Target="../media/image1.jp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15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253F0286-708D-88F6-6BCC-D562C88256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" r="5688"/>
          <a:stretch/>
        </p:blipFill>
        <p:spPr>
          <a:xfrm>
            <a:off x="5208296" y="1000764"/>
            <a:ext cx="5328329" cy="4489762"/>
          </a:xfrm>
          <a:prstGeom prst="rect">
            <a:avLst/>
          </a:prstGeom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B24E66-06FC-7A4B-F3B0-A7D5AFD9071C}"/>
              </a:ext>
            </a:extLst>
          </p:cNvPr>
          <p:cNvSpPr txBox="1"/>
          <p:nvPr/>
        </p:nvSpPr>
        <p:spPr>
          <a:xfrm>
            <a:off x="534473" y="2950387"/>
            <a:ext cx="3052293" cy="35314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ISLP</a:t>
            </a:r>
            <a:endParaRPr lang="en-US" altLang="ko-KR" sz="40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6</a:t>
            </a:r>
            <a:r>
              <a:rPr lang="ko-KR" altLang="en-US" sz="4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주차</a:t>
            </a:r>
            <a:endParaRPr lang="en-US" altLang="ko-KR" sz="40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4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4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16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16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16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79765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9F7DE-D8AF-4626-0A67-F40D7D6AA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0185A01-4EE3-4660-7A33-4EBB9B13B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343EFD73-FC9C-373B-DB8B-0205B4B2B6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" b="-1"/>
          <a:stretch/>
        </p:blipFill>
        <p:spPr>
          <a:xfrm>
            <a:off x="10892444" y="5509597"/>
            <a:ext cx="962891" cy="76035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53B0807-DB3F-5A7A-66B7-EFEC73BF4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D7E04C-CF08-7B46-FC61-807E6CCF6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CA25B2FF-6D21-2F9C-E8E0-4C0BCA61EBA3}"/>
                  </a:ext>
                </a:extLst>
              </p14:cNvPr>
              <p14:cNvContentPartPr/>
              <p14:nvPr/>
            </p14:nvContentPartPr>
            <p14:xfrm>
              <a:off x="5684397" y="4767700"/>
              <a:ext cx="888120" cy="101340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CA25B2FF-6D21-2F9C-E8E0-4C0BCA61EBA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675397" y="4758700"/>
                <a:ext cx="905760" cy="10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F26AC436-0B40-BFD7-6590-9F793BA15CAC}"/>
                  </a:ext>
                </a:extLst>
              </p14:cNvPr>
              <p14:cNvContentPartPr/>
              <p14:nvPr/>
            </p14:nvContentPartPr>
            <p14:xfrm>
              <a:off x="5340957" y="4764100"/>
              <a:ext cx="1097640" cy="6627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F26AC436-0B40-BFD7-6590-9F793BA15CA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331957" y="4755460"/>
                <a:ext cx="1115280" cy="68040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그림 1" descr="폰트, 화이트, 번호, 텍스트이(가) 표시된 사진&#10;&#10;자동 생성된 설명">
            <a:extLst>
              <a:ext uri="{FF2B5EF4-FFF2-40B4-BE49-F238E27FC236}">
                <a16:creationId xmlns:a16="http://schemas.microsoft.com/office/drawing/2014/main" id="{3FBC52DF-7345-3CDB-289E-39C808B34DF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16229" y="1075524"/>
            <a:ext cx="2622371" cy="8331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DB3A9D-F2CC-6E50-737A-961041AE1CCF}"/>
              </a:ext>
            </a:extLst>
          </p:cNvPr>
          <p:cNvSpPr txBox="1"/>
          <p:nvPr/>
        </p:nvSpPr>
        <p:spPr>
          <a:xfrm>
            <a:off x="1311564" y="2485433"/>
            <a:ext cx="3235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과거 데이터로 추정치 계산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pic>
        <p:nvPicPr>
          <p:cNvPr id="7" name="그림 6" descr="폰트, 텍스트, 화이트, 도표이(가) 표시된 사진&#10;&#10;자동 생성된 설명">
            <a:extLst>
              <a:ext uri="{FF2B5EF4-FFF2-40B4-BE49-F238E27FC236}">
                <a16:creationId xmlns:a16="http://schemas.microsoft.com/office/drawing/2014/main" id="{E1119369-902F-1B1E-E5A3-41502F58440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340957" y="1159884"/>
            <a:ext cx="2342285" cy="7739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D69722-34C9-7924-6F6D-851DEA5091DA}"/>
              </a:ext>
            </a:extLst>
          </p:cNvPr>
          <p:cNvSpPr txBox="1"/>
          <p:nvPr/>
        </p:nvSpPr>
        <p:spPr>
          <a:xfrm>
            <a:off x="5523345" y="2455776"/>
            <a:ext cx="38053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0.576, </a:t>
            </a:r>
          </a:p>
          <a:p>
            <a:r>
              <a:rPr lang="en-US" altLang="ko-KR" sz="18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0.532, </a:t>
            </a:r>
          </a:p>
          <a:p>
            <a:r>
              <a:rPr lang="en-US" altLang="ko-KR" sz="18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0.657, </a:t>
            </a:r>
          </a:p>
          <a:p>
            <a:r>
              <a:rPr lang="en-US" altLang="ko-KR" sz="18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0.651</a:t>
            </a:r>
          </a:p>
          <a:p>
            <a:endParaRPr lang="en-US" altLang="ko-KR" b="1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en-US" sz="18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실제는 </a:t>
            </a:r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0.6</a:t>
            </a:r>
          </a:p>
          <a:p>
            <a:endParaRPr lang="en-US" altLang="ko-KR" sz="1800" b="1" dirty="0">
              <a:effectLst/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en-US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평균값 </a:t>
            </a:r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0.5996</a:t>
            </a:r>
            <a:r>
              <a:rPr lang="ko-KR" altLang="en-US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과 매우 근사한 값</a:t>
            </a:r>
            <a:r>
              <a:rPr lang="en-US" altLang="ko-KR" sz="18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en-US" b="1" dirty="0"/>
          </a:p>
        </p:txBody>
      </p:sp>
      <p:pic>
        <p:nvPicPr>
          <p:cNvPr id="9" name="그림 8" descr="폰트, 텍스트, 화이트, 라인이(가) 표시된 사진&#10;&#10;자동 생성된 설명">
            <a:extLst>
              <a:ext uri="{FF2B5EF4-FFF2-40B4-BE49-F238E27FC236}">
                <a16:creationId xmlns:a16="http://schemas.microsoft.com/office/drawing/2014/main" id="{6F5FA774-56B7-123C-818C-CBB3C52BBF0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64659" y="3612247"/>
            <a:ext cx="2790825" cy="8858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7CD389-5DD9-790A-5674-8DCBA803B790}"/>
              </a:ext>
            </a:extLst>
          </p:cNvPr>
          <p:cNvSpPr txBox="1"/>
          <p:nvPr/>
        </p:nvSpPr>
        <p:spPr>
          <a:xfrm>
            <a:off x="1503596" y="4579434"/>
            <a:ext cx="244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SE(standard Error)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75729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8E83C9-D427-3FCD-242B-4658BA8AD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946EBE1-33E2-144F-1199-6D5F745C6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3DC6CAE9-8CEE-4DEE-BC91-8B3B994C9B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" b="-1"/>
          <a:stretch/>
        </p:blipFill>
        <p:spPr>
          <a:xfrm>
            <a:off x="10892444" y="5509597"/>
            <a:ext cx="962891" cy="76035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8BA5224-B105-A920-F46D-1BF286F13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F33C1A-D2DB-178D-CE6F-33198479F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그림 1" descr="도표, 텍스트, 평면도, 기술 도면이(가) 표시된 사진&#10;&#10;자동 생성된 설명">
            <a:extLst>
              <a:ext uri="{FF2B5EF4-FFF2-40B4-BE49-F238E27FC236}">
                <a16:creationId xmlns:a16="http://schemas.microsoft.com/office/drawing/2014/main" id="{CC4C22AA-A6D4-34FB-3222-197E15A79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97" y="541828"/>
            <a:ext cx="4179570" cy="34467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EB0ECF-3F9D-2279-55F3-0D6EC5DA4AEF}"/>
              </a:ext>
            </a:extLst>
          </p:cNvPr>
          <p:cNvSpPr txBox="1"/>
          <p:nvPr/>
        </p:nvSpPr>
        <p:spPr>
          <a:xfrm>
            <a:off x="5310908" y="1163783"/>
            <a:ext cx="64192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Z</a:t>
            </a:r>
            <a:r>
              <a:rPr lang="ko-KR" altLang="en-US" b="1" dirty="0"/>
              <a:t>라는 원본 데이터가 있다면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각각 </a:t>
            </a:r>
            <a:r>
              <a:rPr lang="en-US" altLang="ko-KR" b="1" dirty="0"/>
              <a:t>Z*B </a:t>
            </a:r>
            <a:r>
              <a:rPr lang="ko-KR" altLang="en-US" b="1" dirty="0"/>
              <a:t>들은 부트스트랩 데이터들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 err="1"/>
              <a:t>출력값들</a:t>
            </a:r>
            <a:r>
              <a:rPr lang="ko-KR" altLang="en-US" b="1" dirty="0"/>
              <a:t> 보면 각각에서 알파 </a:t>
            </a:r>
            <a:r>
              <a:rPr lang="ko-KR" altLang="en-US" b="1" dirty="0" err="1"/>
              <a:t>추정값들이</a:t>
            </a:r>
            <a:r>
              <a:rPr lang="ko-KR" altLang="en-US" b="1" dirty="0"/>
              <a:t> </a:t>
            </a:r>
            <a:r>
              <a:rPr lang="ko-KR" altLang="en-US" b="1" dirty="0" err="1"/>
              <a:t>생성되는게</a:t>
            </a:r>
            <a:r>
              <a:rPr lang="ko-KR" altLang="en-US" b="1" dirty="0"/>
              <a:t> 보임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9997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D0387F-89B0-A5D5-25DE-7BB3D7B749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CF71102-9268-A74C-65E7-D512418E1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B983583B-65C5-F271-DAE8-2C486F6568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" b="-1"/>
          <a:stretch/>
        </p:blipFill>
        <p:spPr>
          <a:xfrm>
            <a:off x="10892444" y="5509597"/>
            <a:ext cx="962891" cy="76035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192C407-1E6B-8D30-B5D9-DEFBB1E93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CB26D2-E0FD-CEB9-1150-8FA7204E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폰트, 텍스트, 화이트, 도표이(가) 표시된 사진&#10;&#10;자동 생성된 설명">
            <a:extLst>
              <a:ext uri="{FF2B5EF4-FFF2-40B4-BE49-F238E27FC236}">
                <a16:creationId xmlns:a16="http://schemas.microsoft.com/office/drawing/2014/main" id="{372B2B26-AD41-4335-724A-B65282B27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584" y="1177203"/>
            <a:ext cx="3838575" cy="790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55947E-8E29-FBEE-0F35-02DA1399386F}"/>
              </a:ext>
            </a:extLst>
          </p:cNvPr>
          <p:cNvSpPr txBox="1"/>
          <p:nvPr/>
        </p:nvSpPr>
        <p:spPr>
          <a:xfrm>
            <a:off x="5394036" y="1387824"/>
            <a:ext cx="360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실제 </a:t>
            </a:r>
            <a:r>
              <a:rPr lang="ko-KR" altLang="en-US" b="1" dirty="0" err="1"/>
              <a:t>알파값</a:t>
            </a:r>
            <a:r>
              <a:rPr lang="en-US" altLang="ko-KR" b="1" dirty="0"/>
              <a:t>, </a:t>
            </a:r>
            <a:r>
              <a:rPr lang="ko-KR" altLang="en-US" b="1" dirty="0"/>
              <a:t>추정 </a:t>
            </a:r>
            <a:r>
              <a:rPr lang="ko-KR" altLang="en-US" b="1" dirty="0" err="1"/>
              <a:t>알파값의</a:t>
            </a:r>
            <a:r>
              <a:rPr lang="ko-KR" altLang="en-US" b="1" dirty="0"/>
              <a:t> 차이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B197A7-600D-32E4-32A6-C1FE517A3E9F}"/>
              </a:ext>
            </a:extLst>
          </p:cNvPr>
          <p:cNvSpPr txBox="1"/>
          <p:nvPr/>
        </p:nvSpPr>
        <p:spPr>
          <a:xfrm>
            <a:off x="1045584" y="2994311"/>
            <a:ext cx="7100455" cy="3406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39700" latinLnBrk="1"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    : </a:t>
            </a:r>
            <a:r>
              <a:rPr lang="ko-KR" altLang="en-US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샘플 전체의 평균 추정치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(a^-*)</a:t>
            </a:r>
          </a:p>
          <a:p>
            <a:pPr indent="139700" latinLnBrk="1"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39700" latinLnBrk="1"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a^*r: </a:t>
            </a:r>
            <a:r>
              <a:rPr lang="ko-KR" altLang="en-US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샘플 각각에서 예측된 </a:t>
            </a:r>
            <a:r>
              <a:rPr lang="ko-KR" altLang="en-US" sz="18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알파값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indent="139700" latinLnBrk="1"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39700" latinLnBrk="1">
              <a:spcAft>
                <a:spcPts val="800"/>
              </a:spcAft>
            </a:pPr>
            <a:r>
              <a:rPr lang="ko-KR" altLang="en-US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결국 계산해보면</a:t>
            </a: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39700" latinLnBrk="1">
              <a:spcAft>
                <a:spcPts val="800"/>
              </a:spcAft>
            </a:pPr>
            <a:endParaRPr lang="en-US" altLang="ko-KR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39700" latinLnBrk="1"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a^*r – a^-*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ko-KR" altLang="en-US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부트스트랩 </a:t>
            </a:r>
            <a:r>
              <a:rPr lang="ko-KR" altLang="en-US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추정치랑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평균 추정치의 차이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indent="139700" latinLnBrk="1">
              <a:spcAft>
                <a:spcPts val="800"/>
              </a:spcAft>
            </a:pP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indent="139700" latinLnBrk="1">
              <a:spcAft>
                <a:spcPts val="80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# </a:t>
            </a:r>
            <a:r>
              <a:rPr lang="en-US" altLang="ko-KR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MSE</a:t>
            </a:r>
            <a:r>
              <a:rPr lang="ko-KR" altLang="en-US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랑 매우 유사한 형태</a:t>
            </a:r>
            <a:endParaRPr lang="ko-KR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B4EF06A-343D-03C1-7FB9-4E6646B8E2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988" y="2857222"/>
            <a:ext cx="885949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324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8CB6BF-CB7D-7B37-6870-267BB5810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F046D13-1BF5-9FA8-C303-2903ADE99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BBB6DD23-3FAF-ADE0-6EFB-DC26D1260B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" b="-1"/>
          <a:stretch/>
        </p:blipFill>
        <p:spPr>
          <a:xfrm>
            <a:off x="10892444" y="5509597"/>
            <a:ext cx="962891" cy="76035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7C204BE-FA75-3BD6-5ACA-4A6A281E2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B092904-9235-CE84-70C1-1A42744D3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도표, 라인, 평면도, 그래프이(가) 표시된 사진&#10;&#10;자동 생성된 설명">
            <a:extLst>
              <a:ext uri="{FF2B5EF4-FFF2-40B4-BE49-F238E27FC236}">
                <a16:creationId xmlns:a16="http://schemas.microsoft.com/office/drawing/2014/main" id="{2DC29435-D32D-43D8-6C09-6C7DC86B8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247" y="355533"/>
            <a:ext cx="5321753" cy="22207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EF0776-29C3-93A8-0556-8B9680FF8C70}"/>
              </a:ext>
            </a:extLst>
          </p:cNvPr>
          <p:cNvSpPr txBox="1"/>
          <p:nvPr/>
        </p:nvSpPr>
        <p:spPr>
          <a:xfrm>
            <a:off x="1265381" y="3057364"/>
            <a:ext cx="42394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왼쪽</a:t>
            </a:r>
            <a:r>
              <a:rPr lang="en-US" altLang="ko-KR" b="1" dirty="0"/>
              <a:t>: 1000</a:t>
            </a:r>
            <a:r>
              <a:rPr lang="ko-KR" altLang="en-US" b="1" dirty="0"/>
              <a:t>개 랜덤해서 뽑은 데이터로 </a:t>
            </a:r>
            <a:r>
              <a:rPr lang="ko-KR" altLang="en-US" b="1" dirty="0" err="1"/>
              <a:t>알파값</a:t>
            </a:r>
            <a:r>
              <a:rPr lang="ko-KR" altLang="en-US" b="1" dirty="0"/>
              <a:t> </a:t>
            </a:r>
            <a:r>
              <a:rPr lang="ko-KR" altLang="en-US" b="1" dirty="0" err="1"/>
              <a:t>추정한것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가운데</a:t>
            </a:r>
            <a:r>
              <a:rPr lang="en-US" altLang="ko-KR" b="1" dirty="0"/>
              <a:t>: </a:t>
            </a:r>
            <a:r>
              <a:rPr lang="ko-KR" altLang="en-US" b="1" dirty="0"/>
              <a:t>부트스트랩 데이터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오른쪽</a:t>
            </a:r>
            <a:r>
              <a:rPr lang="en-US" altLang="ko-KR" b="1" dirty="0"/>
              <a:t>: Boxplot</a:t>
            </a:r>
          </a:p>
          <a:p>
            <a:endParaRPr lang="en-US" altLang="ko-KR" b="1" dirty="0"/>
          </a:p>
          <a:p>
            <a:r>
              <a:rPr lang="ko-KR" altLang="en-US" b="1" dirty="0"/>
              <a:t>분홍 선</a:t>
            </a:r>
            <a:r>
              <a:rPr lang="en-US" altLang="ko-KR" b="1" dirty="0"/>
              <a:t>: </a:t>
            </a:r>
            <a:r>
              <a:rPr lang="ko-KR" altLang="en-US" b="1" dirty="0"/>
              <a:t>참값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실제 매우 유사하게 나오는 것이 보임</a:t>
            </a:r>
          </a:p>
        </p:txBody>
      </p:sp>
    </p:spTree>
    <p:extLst>
      <p:ext uri="{BB962C8B-B14F-4D97-AF65-F5344CB8AC3E}">
        <p14:creationId xmlns:p14="http://schemas.microsoft.com/office/powerpoint/2010/main" val="1970103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967C85-B664-EA13-8046-60E8859F5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6428F50-3307-7E57-443F-95A9562D3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BF96F03A-A34E-5B06-228E-77825F9775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" b="-1"/>
          <a:stretch/>
        </p:blipFill>
        <p:spPr>
          <a:xfrm>
            <a:off x="10892444" y="5509597"/>
            <a:ext cx="962891" cy="76035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A8FEF97-9D93-833E-9E44-8C451D79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29B0B6-74E2-7C37-B8EF-999CB433C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208A8F-6EE4-BCC9-676B-56CAB0A026A3}"/>
              </a:ext>
            </a:extLst>
          </p:cNvPr>
          <p:cNvSpPr txBox="1"/>
          <p:nvPr/>
        </p:nvSpPr>
        <p:spPr>
          <a:xfrm>
            <a:off x="849745" y="563418"/>
            <a:ext cx="70935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LOOCV</a:t>
            </a:r>
            <a:r>
              <a:rPr lang="en-US" altLang="ko-KR" sz="2400" b="1" dirty="0"/>
              <a:t>: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n</a:t>
            </a:r>
            <a:r>
              <a:rPr lang="ko-KR" altLang="en-US" sz="2400" b="1" dirty="0"/>
              <a:t>을 검증셋으로</a:t>
            </a:r>
            <a:r>
              <a:rPr lang="en-US" altLang="ko-KR" sz="2400" b="1" dirty="0"/>
              <a:t>, n-1</a:t>
            </a:r>
            <a:r>
              <a:rPr lang="ko-KR" altLang="en-US" sz="2400" b="1" dirty="0"/>
              <a:t>을 훈련셋으로</a:t>
            </a:r>
            <a:r>
              <a:rPr lang="en-US" altLang="ko-KR" sz="2400" b="1" dirty="0"/>
              <a:t>.</a:t>
            </a:r>
          </a:p>
          <a:p>
            <a:endParaRPr lang="en-US" altLang="ko-KR" sz="2400" b="1" dirty="0"/>
          </a:p>
          <a:p>
            <a:r>
              <a:rPr lang="ko-KR" altLang="en-US" sz="2400" b="1" dirty="0" err="1"/>
              <a:t>편향값은</a:t>
            </a:r>
            <a:r>
              <a:rPr lang="ko-KR" altLang="en-US" sz="2400" b="1" dirty="0"/>
              <a:t> 상대적으로 작으나</a:t>
            </a:r>
            <a:r>
              <a:rPr lang="en-US" altLang="ko-KR" sz="2400" b="1" dirty="0"/>
              <a:t>,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Correlation</a:t>
            </a:r>
            <a:r>
              <a:rPr lang="ko-KR" altLang="en-US" sz="2400" b="1" dirty="0"/>
              <a:t>은 높아지기 때문에 </a:t>
            </a:r>
            <a:r>
              <a:rPr lang="ko-KR" altLang="en-US" sz="2400" b="1" dirty="0" err="1"/>
              <a:t>분산값은</a:t>
            </a:r>
            <a:r>
              <a:rPr lang="ko-KR" altLang="en-US" sz="2400" b="1" dirty="0"/>
              <a:t> 높아짐</a:t>
            </a:r>
            <a:r>
              <a:rPr lang="en-US" altLang="ko-KR" sz="2400" b="1" dirty="0"/>
              <a:t>.</a:t>
            </a:r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r>
              <a:rPr lang="en-US" altLang="ko-KR" sz="2400" b="1" dirty="0">
                <a:sym typeface="Wingdings" panose="05000000000000000000" pitchFamily="2" charset="2"/>
              </a:rPr>
              <a:t> </a:t>
            </a:r>
            <a:r>
              <a:rPr lang="ko-KR" altLang="en-US" sz="2400" b="1" dirty="0">
                <a:sym typeface="Wingdings" panose="05000000000000000000" pitchFamily="2" charset="2"/>
              </a:rPr>
              <a:t>기존 </a:t>
            </a:r>
            <a:r>
              <a:rPr lang="en-US" altLang="ko-KR" sz="2400" b="1" dirty="0">
                <a:sym typeface="Wingdings" panose="05000000000000000000" pitchFamily="2" charset="2"/>
              </a:rPr>
              <a:t>CV </a:t>
            </a:r>
            <a:r>
              <a:rPr lang="ko-KR" altLang="en-US" sz="2400" b="1" dirty="0">
                <a:sym typeface="Wingdings" panose="05000000000000000000" pitchFamily="2" charset="2"/>
              </a:rPr>
              <a:t>방식과 달리 각 데이터셋들을 하나씩 봄</a:t>
            </a:r>
            <a:r>
              <a:rPr lang="en-US" altLang="ko-KR" sz="2400" b="1" dirty="0">
                <a:sym typeface="Wingdings" panose="05000000000000000000" pitchFamily="2" charset="2"/>
              </a:rPr>
              <a:t>.</a:t>
            </a:r>
            <a:r>
              <a:rPr lang="ko-KR" altLang="en-US" sz="2400" b="1" dirty="0">
                <a:sym typeface="Wingdings" panose="05000000000000000000" pitchFamily="2" charset="2"/>
              </a:rPr>
              <a:t> 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19119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A68439-EA7A-A6F3-0D5C-C11A04B4B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8E3B4CA-237A-515A-25AE-AA68F33E5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88CA2E8A-9218-CCE3-C4D9-DC6CBC1FCB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" b="-1"/>
          <a:stretch/>
        </p:blipFill>
        <p:spPr>
          <a:xfrm>
            <a:off x="10892444" y="5509597"/>
            <a:ext cx="962891" cy="76035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4E0BB4A-22F6-8998-F909-25B0118A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3829B80-02D6-F5BE-1FDC-65830BF0E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6DB703-290B-D2AE-81C5-90D7344C8649}"/>
              </a:ext>
            </a:extLst>
          </p:cNvPr>
          <p:cNvSpPr txBox="1"/>
          <p:nvPr/>
        </p:nvSpPr>
        <p:spPr>
          <a:xfrm>
            <a:off x="299785" y="530432"/>
            <a:ext cx="811454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K-Fold CV:</a:t>
            </a:r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r>
              <a:rPr lang="ko-KR" altLang="en-US" sz="2000" b="1" dirty="0" err="1"/>
              <a:t>훈련셋</a:t>
            </a:r>
            <a:r>
              <a:rPr lang="ko-KR" altLang="en-US" sz="2000" b="1" dirty="0"/>
              <a:t> 크기</a:t>
            </a:r>
            <a:r>
              <a:rPr lang="en-US" altLang="ko-KR" sz="2000" b="1" dirty="0"/>
              <a:t>: (k-1)n / k</a:t>
            </a:r>
          </a:p>
          <a:p>
            <a:endParaRPr lang="en-US" altLang="ko-KR" sz="2000" b="1" dirty="0"/>
          </a:p>
          <a:p>
            <a:r>
              <a:rPr lang="en-US" altLang="ko-KR" sz="2000" b="1" dirty="0" err="1"/>
              <a:t>LOOCV</a:t>
            </a:r>
            <a:r>
              <a:rPr lang="ko-KR" altLang="en-US" sz="2000" b="1" dirty="0"/>
              <a:t>보다는 상대적으로 적은 </a:t>
            </a:r>
            <a:r>
              <a:rPr lang="ko-KR" altLang="en-US" sz="2000" b="1" dirty="0" err="1"/>
              <a:t>훈련셋</a:t>
            </a:r>
            <a:r>
              <a:rPr lang="en-US" altLang="ko-KR" sz="2000" b="1" dirty="0"/>
              <a:t>.</a:t>
            </a:r>
          </a:p>
          <a:p>
            <a:endParaRPr lang="en-US" altLang="ko-KR" sz="2000" b="1" dirty="0"/>
          </a:p>
          <a:p>
            <a:r>
              <a:rPr lang="ko-KR" altLang="en-US" sz="2000" b="1" dirty="0" err="1"/>
              <a:t>편향값은</a:t>
            </a:r>
            <a:r>
              <a:rPr lang="ko-KR" altLang="en-US" sz="2000" b="1" dirty="0"/>
              <a:t> 높음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패턴 단순화</a:t>
            </a:r>
            <a:r>
              <a:rPr lang="en-US" altLang="ko-KR" sz="2000" b="1" dirty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err="1"/>
              <a:t>분산값은</a:t>
            </a:r>
            <a:r>
              <a:rPr lang="ko-KR" altLang="en-US" sz="2000" b="1" dirty="0"/>
              <a:t> 낮음</a:t>
            </a:r>
            <a:r>
              <a:rPr lang="en-US" altLang="ko-KR" sz="2000" b="1" dirty="0"/>
              <a:t>.</a:t>
            </a:r>
          </a:p>
          <a:p>
            <a:endParaRPr lang="en-US" altLang="ko-KR" sz="2000" b="1" dirty="0"/>
          </a:p>
          <a:p>
            <a:r>
              <a:rPr lang="en-US" altLang="ko-KR" sz="2000" b="1" dirty="0">
                <a:sym typeface="Wingdings" panose="05000000000000000000" pitchFamily="2" charset="2"/>
              </a:rPr>
              <a:t> </a:t>
            </a:r>
            <a:r>
              <a:rPr lang="ko-KR" altLang="en-US" sz="2000" b="1" dirty="0">
                <a:sym typeface="Wingdings" panose="05000000000000000000" pitchFamily="2" charset="2"/>
              </a:rPr>
              <a:t>데이터셋을 전체에서 일부분 구분한 느낌</a:t>
            </a:r>
            <a:r>
              <a:rPr lang="en-US" altLang="ko-KR" sz="2000" b="1" dirty="0">
                <a:sym typeface="Wingdings" panose="05000000000000000000" pitchFamily="2" charset="2"/>
              </a:rPr>
              <a:t>.</a:t>
            </a:r>
            <a:endParaRPr lang="ko-KR" altLang="en-US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20BFFF-24A1-FFD6-91AF-9257E8661930}"/>
              </a:ext>
            </a:extLst>
          </p:cNvPr>
          <p:cNvSpPr txBox="1"/>
          <p:nvPr/>
        </p:nvSpPr>
        <p:spPr>
          <a:xfrm>
            <a:off x="7033093" y="2309030"/>
            <a:ext cx="408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k</a:t>
            </a:r>
            <a:r>
              <a:rPr lang="ko-KR" altLang="en-US" b="1" dirty="0"/>
              <a:t>값 높으면 편향 감소</a:t>
            </a:r>
            <a:r>
              <a:rPr lang="en-US" altLang="ko-KR" b="1" dirty="0"/>
              <a:t>,</a:t>
            </a:r>
            <a:r>
              <a:rPr lang="ko-KR" altLang="en-US" b="1" dirty="0"/>
              <a:t> 분산 증가</a:t>
            </a:r>
          </a:p>
        </p:txBody>
      </p:sp>
    </p:spTree>
    <p:extLst>
      <p:ext uri="{BB962C8B-B14F-4D97-AF65-F5344CB8AC3E}">
        <p14:creationId xmlns:p14="http://schemas.microsoft.com/office/powerpoint/2010/main" val="102176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59DF05-5BCC-4DA8-A707-E90E06C91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4D55030-6AC7-A097-527F-3F7044C83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666287B0-6B2A-30A7-8FCD-E3429A7085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" b="-1"/>
          <a:stretch/>
        </p:blipFill>
        <p:spPr>
          <a:xfrm>
            <a:off x="10892444" y="5509597"/>
            <a:ext cx="962891" cy="76035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95260F0-5213-147A-7E14-B93DC3BD1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19ADB3-5F90-2A22-E044-4C2380E2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7EE8E6-5BFF-D6C9-027C-4C1D5E5EDB57}"/>
              </a:ext>
            </a:extLst>
          </p:cNvPr>
          <p:cNvSpPr txBox="1"/>
          <p:nvPr/>
        </p:nvSpPr>
        <p:spPr>
          <a:xfrm>
            <a:off x="460857" y="472993"/>
            <a:ext cx="5552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CV(cross validation): Classification</a:t>
            </a:r>
            <a:endParaRPr lang="ko-KR" altLang="en-US" sz="2000" b="1" dirty="0"/>
          </a:p>
        </p:txBody>
      </p:sp>
      <p:pic>
        <p:nvPicPr>
          <p:cNvPr id="2" name="그림 1" descr="폰트, 텍스트, 화이트, 디자인이(가) 표시된 사진&#10;&#10;자동 생성된 설명">
            <a:extLst>
              <a:ext uri="{FF2B5EF4-FFF2-40B4-BE49-F238E27FC236}">
                <a16:creationId xmlns:a16="http://schemas.microsoft.com/office/drawing/2014/main" id="{C90FA332-466C-C68E-43F3-855547F8C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393" y="1346096"/>
            <a:ext cx="3749485" cy="1216588"/>
          </a:xfrm>
          <a:prstGeom prst="rect">
            <a:avLst/>
          </a:prstGeom>
        </p:spPr>
      </p:pic>
      <p:pic>
        <p:nvPicPr>
          <p:cNvPr id="4" name="그림 3" descr="폰트, 화이트, 텍스트, 디자인이(가) 표시된 사진&#10;&#10;자동 생성된 설명">
            <a:extLst>
              <a:ext uri="{FF2B5EF4-FFF2-40B4-BE49-F238E27FC236}">
                <a16:creationId xmlns:a16="http://schemas.microsoft.com/office/drawing/2014/main" id="{585B637C-5285-C3D2-BE57-2FABC7AAF2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1005" y="1386366"/>
            <a:ext cx="3211032" cy="11763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02B787-0B61-D0E1-1170-73D90FAC1BF2}"/>
              </a:ext>
            </a:extLst>
          </p:cNvPr>
          <p:cNvSpPr txBox="1"/>
          <p:nvPr/>
        </p:nvSpPr>
        <p:spPr>
          <a:xfrm>
            <a:off x="1588655" y="3331831"/>
            <a:ext cx="65393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Err_i</a:t>
            </a:r>
            <a:r>
              <a:rPr lang="en-US" altLang="ko-KR" b="1" dirty="0"/>
              <a:t>:</a:t>
            </a:r>
            <a:r>
              <a:rPr lang="ko-KR" altLang="en-US" b="1" dirty="0"/>
              <a:t> 오차 구하는 식 동일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다만</a:t>
            </a:r>
            <a:r>
              <a:rPr lang="en-US" altLang="ko-KR" b="1" dirty="0"/>
              <a:t>, </a:t>
            </a:r>
            <a:r>
              <a:rPr lang="ko-KR" altLang="en-US" b="1" dirty="0"/>
              <a:t>실제 </a:t>
            </a:r>
            <a:r>
              <a:rPr lang="ko-KR" altLang="en-US" b="1" dirty="0" err="1"/>
              <a:t>클래스랑</a:t>
            </a:r>
            <a:r>
              <a:rPr lang="ko-KR" altLang="en-US" b="1" dirty="0"/>
              <a:t> 예측 </a:t>
            </a:r>
            <a:r>
              <a:rPr lang="ko-KR" altLang="en-US" b="1" dirty="0" err="1"/>
              <a:t>클래스랑</a:t>
            </a:r>
            <a:r>
              <a:rPr lang="ko-KR" altLang="en-US" b="1" dirty="0"/>
              <a:t> </a:t>
            </a:r>
            <a:r>
              <a:rPr lang="ko-KR" altLang="en-US" b="1" dirty="0" err="1"/>
              <a:t>다른지</a:t>
            </a:r>
            <a:r>
              <a:rPr lang="en-US" altLang="ko-KR" b="1" dirty="0"/>
              <a:t>(0</a:t>
            </a:r>
            <a:r>
              <a:rPr lang="ko-KR" altLang="en-US" b="1" dirty="0"/>
              <a:t>값</a:t>
            </a:r>
            <a:r>
              <a:rPr lang="en-US" altLang="ko-KR" b="1" dirty="0"/>
              <a:t>), </a:t>
            </a:r>
            <a:r>
              <a:rPr lang="ko-KR" altLang="en-US" b="1" dirty="0" err="1"/>
              <a:t>같은지</a:t>
            </a:r>
            <a:r>
              <a:rPr lang="en-US" altLang="ko-KR" b="1" dirty="0"/>
              <a:t>(1</a:t>
            </a:r>
            <a:r>
              <a:rPr lang="ko-KR" altLang="en-US" b="1" dirty="0"/>
              <a:t>값</a:t>
            </a:r>
            <a:r>
              <a:rPr lang="en-US" altLang="ko-KR" b="1" dirty="0"/>
              <a:t>) </a:t>
            </a:r>
            <a:r>
              <a:rPr lang="ko-KR" altLang="en-US" b="1" dirty="0" err="1"/>
              <a:t>이런식으로</a:t>
            </a:r>
            <a:r>
              <a:rPr lang="ko-KR" altLang="en-US" b="1" dirty="0"/>
              <a:t> 하는 차이 존재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26249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CB744C-BCE0-A817-506A-95AE44437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CA4801D-6D1F-BE73-56C5-6E4C246B5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4E0193B7-BD5B-C38E-7794-A2F0277867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" b="-1"/>
          <a:stretch/>
        </p:blipFill>
        <p:spPr>
          <a:xfrm>
            <a:off x="10892444" y="5509597"/>
            <a:ext cx="962891" cy="76035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0EF282F-8E1A-2B6C-72E4-B0774CC22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6E7A13A-6A44-E3E6-CDF5-4B3F17848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 descr="텍스트, 도표, 지도이(가) 표시된 사진&#10;&#10;자동 생성된 설명">
            <a:extLst>
              <a:ext uri="{FF2B5EF4-FFF2-40B4-BE49-F238E27FC236}">
                <a16:creationId xmlns:a16="http://schemas.microsoft.com/office/drawing/2014/main" id="{6BEBB777-90F1-B950-2FD3-39F41CF8B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28" y="544628"/>
            <a:ext cx="4209415" cy="4420235"/>
          </a:xfrm>
          <a:prstGeom prst="rect">
            <a:avLst/>
          </a:prstGeom>
        </p:spPr>
      </p:pic>
      <p:pic>
        <p:nvPicPr>
          <p:cNvPr id="4" name="그림 3" descr="폰트, 텍스트, 화이트, 친필이(가) 표시된 사진&#10;&#10;자동 생성된 설명">
            <a:extLst>
              <a:ext uri="{FF2B5EF4-FFF2-40B4-BE49-F238E27FC236}">
                <a16:creationId xmlns:a16="http://schemas.microsoft.com/office/drawing/2014/main" id="{3AA3C181-D210-AD20-0336-7F3C36F38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5069" y="772833"/>
            <a:ext cx="4432139" cy="7468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867364-C12D-E8BF-C263-28CB1BF7C282}"/>
              </a:ext>
            </a:extLst>
          </p:cNvPr>
          <p:cNvSpPr txBox="1"/>
          <p:nvPr/>
        </p:nvSpPr>
        <p:spPr>
          <a:xfrm>
            <a:off x="5560290" y="1650561"/>
            <a:ext cx="48121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로지스틱 회귀 적용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위의 식은 </a:t>
            </a:r>
            <a:r>
              <a:rPr lang="ko-KR" altLang="en-US" b="1" dirty="0" err="1"/>
              <a:t>이차항</a:t>
            </a:r>
            <a:r>
              <a:rPr lang="ko-KR" altLang="en-US" b="1" dirty="0"/>
              <a:t> 로지스틱 회귀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결정 경계 점차적으로 </a:t>
            </a:r>
            <a:r>
              <a:rPr lang="en-US" altLang="ko-KR" b="1" dirty="0"/>
              <a:t>curved </a:t>
            </a:r>
            <a:r>
              <a:rPr lang="ko-KR" altLang="en-US" b="1" dirty="0" err="1"/>
              <a:t>해진게</a:t>
            </a:r>
            <a:r>
              <a:rPr lang="ko-KR" altLang="en-US" b="1" dirty="0"/>
              <a:t> 보임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en-US" altLang="ko-KR" b="1" dirty="0"/>
              <a:t>3</a:t>
            </a:r>
            <a:r>
              <a:rPr lang="ko-KR" altLang="en-US" b="1" dirty="0"/>
              <a:t>차까지 했을 때 </a:t>
            </a:r>
            <a:r>
              <a:rPr lang="ko-KR" altLang="en-US" b="1" dirty="0" err="1"/>
              <a:t>오차값</a:t>
            </a:r>
            <a:r>
              <a:rPr lang="ko-KR" altLang="en-US" b="1" dirty="0"/>
              <a:t> 점차 줄어드는데 </a:t>
            </a:r>
            <a:endParaRPr lang="en-US" altLang="ko-KR" b="1" dirty="0"/>
          </a:p>
          <a:p>
            <a:r>
              <a:rPr lang="en-US" altLang="ko-KR" b="1" dirty="0"/>
              <a:t>4</a:t>
            </a:r>
            <a:r>
              <a:rPr lang="ko-KR" altLang="en-US" b="1" dirty="0"/>
              <a:t>차부터는 </a:t>
            </a:r>
            <a:r>
              <a:rPr lang="ko-KR" altLang="en-US" b="1" dirty="0" err="1"/>
              <a:t>오류값</a:t>
            </a:r>
            <a:r>
              <a:rPr lang="ko-KR" altLang="en-US" b="1" dirty="0"/>
              <a:t> 올라감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>
                <a:sym typeface="Wingdings" panose="05000000000000000000" pitchFamily="2" charset="2"/>
              </a:rPr>
              <a:t> overfitting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54795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E79B9A-2789-B951-C230-D2E573B38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8E66968-3E75-A27C-71E7-48A32B7C6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0DF73EC8-1B22-8095-7359-6B1E788435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" b="-1"/>
          <a:stretch/>
        </p:blipFill>
        <p:spPr>
          <a:xfrm>
            <a:off x="10892444" y="5509597"/>
            <a:ext cx="962891" cy="76035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EBF0711-555D-B6BE-3972-A5E71415F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D9EB05-E7E5-DE6B-9C65-0C36C9785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그림 1" descr="도표, 라인, 그래프, 경사이(가) 표시된 사진&#10;&#10;자동 생성된 설명">
            <a:extLst>
              <a:ext uri="{FF2B5EF4-FFF2-40B4-BE49-F238E27FC236}">
                <a16:creationId xmlns:a16="http://schemas.microsoft.com/office/drawing/2014/main" id="{75FFDCDC-0A83-6E67-3825-DCD48770E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48" y="621175"/>
            <a:ext cx="5671907" cy="22830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F7DA92-132B-E29A-ABBB-B89647A1B8D3}"/>
              </a:ext>
            </a:extLst>
          </p:cNvPr>
          <p:cNvSpPr txBox="1"/>
          <p:nvPr/>
        </p:nvSpPr>
        <p:spPr>
          <a:xfrm>
            <a:off x="6908800" y="803564"/>
            <a:ext cx="23829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왼쪽</a:t>
            </a:r>
            <a:r>
              <a:rPr lang="en-US" altLang="ko-KR" b="1" dirty="0"/>
              <a:t>: </a:t>
            </a:r>
            <a:r>
              <a:rPr lang="ko-KR" altLang="en-US" b="1" dirty="0"/>
              <a:t>로지스틱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오른쪽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KNN</a:t>
            </a:r>
          </a:p>
          <a:p>
            <a:endParaRPr lang="en-US" altLang="ko-KR" b="1" dirty="0"/>
          </a:p>
          <a:p>
            <a:r>
              <a:rPr lang="ko-KR" altLang="en-US" b="1" dirty="0"/>
              <a:t>갈색</a:t>
            </a:r>
            <a:r>
              <a:rPr lang="en-US" altLang="ko-KR" b="1" dirty="0"/>
              <a:t>: test </a:t>
            </a:r>
            <a:r>
              <a:rPr lang="ko-KR" altLang="en-US" b="1" dirty="0"/>
              <a:t>에러</a:t>
            </a:r>
            <a:endParaRPr lang="en-US" altLang="ko-KR" b="1" dirty="0"/>
          </a:p>
          <a:p>
            <a:r>
              <a:rPr lang="ko-KR" altLang="en-US" b="1" dirty="0"/>
              <a:t>검은색</a:t>
            </a:r>
            <a:r>
              <a:rPr lang="en-US" altLang="ko-KR" b="1" dirty="0"/>
              <a:t>: 10-fold CV</a:t>
            </a:r>
          </a:p>
          <a:p>
            <a:r>
              <a:rPr lang="ko-KR" altLang="en-US" b="1" dirty="0"/>
              <a:t>파랑</a:t>
            </a:r>
            <a:r>
              <a:rPr lang="en-US" altLang="ko-KR" b="1" dirty="0"/>
              <a:t>: train</a:t>
            </a:r>
            <a:r>
              <a:rPr lang="ko-KR" altLang="en-US" b="1" dirty="0"/>
              <a:t> 에러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02BE1C-52A4-8693-1B3A-654A49A4E9E3}"/>
              </a:ext>
            </a:extLst>
          </p:cNvPr>
          <p:cNvSpPr txBox="1"/>
          <p:nvPr/>
        </p:nvSpPr>
        <p:spPr>
          <a:xfrm>
            <a:off x="1487055" y="3429000"/>
            <a:ext cx="6197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로지스틱에서 </a:t>
            </a:r>
            <a:r>
              <a:rPr lang="en-US" altLang="ko-KR" b="1" dirty="0"/>
              <a:t>test </a:t>
            </a:r>
            <a:r>
              <a:rPr lang="ko-KR" altLang="en-US" b="1" dirty="0"/>
              <a:t>에러 </a:t>
            </a:r>
            <a:r>
              <a:rPr lang="en-US" altLang="ko-KR" b="1" dirty="0"/>
              <a:t>U</a:t>
            </a:r>
            <a:r>
              <a:rPr lang="ko-KR" altLang="en-US" b="1" dirty="0"/>
              <a:t>자형 형태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점차 </a:t>
            </a:r>
            <a:r>
              <a:rPr lang="en-US" altLang="ko-KR" b="1" dirty="0"/>
              <a:t>test </a:t>
            </a:r>
            <a:r>
              <a:rPr lang="ko-KR" altLang="en-US" b="1" dirty="0" err="1"/>
              <a:t>에러값이랑</a:t>
            </a:r>
            <a:r>
              <a:rPr lang="ko-KR" altLang="en-US" b="1" dirty="0"/>
              <a:t> 비슷한 형태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결국 </a:t>
            </a:r>
            <a:r>
              <a:rPr lang="en-US" altLang="ko-KR" b="1" dirty="0"/>
              <a:t>3~6</a:t>
            </a:r>
            <a:r>
              <a:rPr lang="ko-KR" altLang="en-US" b="1" dirty="0"/>
              <a:t>차 정도의 다항식 모델 선택이 최선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75550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E24E55-2299-C5DA-4B20-ACBCCF12A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E0911C3-2D98-FDE1-ED50-43318661F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BCC1905E-6A38-7007-7FBC-E08E9DC204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" b="-1"/>
          <a:stretch/>
        </p:blipFill>
        <p:spPr>
          <a:xfrm>
            <a:off x="10892444" y="5509597"/>
            <a:ext cx="962891" cy="76035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71F3392-BBFE-BE17-102B-C3F7152A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302402-DD49-8EA7-6670-3A2D9D80F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그림 1" descr="도표, 라인, 그래프, 경사이(가) 표시된 사진&#10;&#10;자동 생성된 설명">
            <a:extLst>
              <a:ext uri="{FF2B5EF4-FFF2-40B4-BE49-F238E27FC236}">
                <a16:creationId xmlns:a16="http://schemas.microsoft.com/office/drawing/2014/main" id="{91FE6114-D015-0FEE-174F-C8CE040DB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48" y="621175"/>
            <a:ext cx="5671907" cy="22830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3163E8-B8EB-581C-4F1C-1655EA8535E8}"/>
              </a:ext>
            </a:extLst>
          </p:cNvPr>
          <p:cNvSpPr txBox="1"/>
          <p:nvPr/>
        </p:nvSpPr>
        <p:spPr>
          <a:xfrm>
            <a:off x="6908800" y="803564"/>
            <a:ext cx="23829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왼쪽</a:t>
            </a:r>
            <a:r>
              <a:rPr lang="en-US" altLang="ko-KR" b="1" dirty="0"/>
              <a:t>: </a:t>
            </a:r>
            <a:r>
              <a:rPr lang="ko-KR" altLang="en-US" b="1" dirty="0"/>
              <a:t>로지스틱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오른쪽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KNN</a:t>
            </a:r>
          </a:p>
          <a:p>
            <a:endParaRPr lang="en-US" altLang="ko-KR" b="1" dirty="0"/>
          </a:p>
          <a:p>
            <a:r>
              <a:rPr lang="ko-KR" altLang="en-US" b="1" dirty="0"/>
              <a:t>갈색</a:t>
            </a:r>
            <a:r>
              <a:rPr lang="en-US" altLang="ko-KR" b="1" dirty="0"/>
              <a:t>: test </a:t>
            </a:r>
            <a:r>
              <a:rPr lang="ko-KR" altLang="en-US" b="1" dirty="0"/>
              <a:t>에러</a:t>
            </a:r>
            <a:endParaRPr lang="en-US" altLang="ko-KR" b="1" dirty="0"/>
          </a:p>
          <a:p>
            <a:r>
              <a:rPr lang="ko-KR" altLang="en-US" b="1" dirty="0"/>
              <a:t>검은색</a:t>
            </a:r>
            <a:r>
              <a:rPr lang="en-US" altLang="ko-KR" b="1" dirty="0"/>
              <a:t>: 10-fold CV</a:t>
            </a:r>
          </a:p>
          <a:p>
            <a:r>
              <a:rPr lang="ko-KR" altLang="en-US" b="1" dirty="0"/>
              <a:t>파랑</a:t>
            </a:r>
            <a:r>
              <a:rPr lang="en-US" altLang="ko-KR" b="1" dirty="0"/>
              <a:t>: train</a:t>
            </a:r>
            <a:r>
              <a:rPr lang="ko-KR" altLang="en-US" b="1" dirty="0"/>
              <a:t> 에러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37935B-9CF4-4459-BF30-6226CCD068C5}"/>
              </a:ext>
            </a:extLst>
          </p:cNvPr>
          <p:cNvSpPr txBox="1"/>
          <p:nvPr/>
        </p:nvSpPr>
        <p:spPr>
          <a:xfrm>
            <a:off x="1487055" y="3429000"/>
            <a:ext cx="6197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KNN</a:t>
            </a:r>
            <a:r>
              <a:rPr lang="ko-KR" altLang="en-US" b="1" dirty="0"/>
              <a:t> 파트 </a:t>
            </a:r>
            <a:r>
              <a:rPr lang="ko-KR" altLang="en-US" b="1" dirty="0" err="1"/>
              <a:t>봐보면</a:t>
            </a:r>
            <a:r>
              <a:rPr lang="ko-KR" altLang="en-US" b="1" dirty="0"/>
              <a:t> </a:t>
            </a:r>
            <a:r>
              <a:rPr lang="en-US" altLang="ko-KR" b="1" dirty="0"/>
              <a:t>k-fold,</a:t>
            </a:r>
            <a:r>
              <a:rPr lang="ko-KR" altLang="en-US" b="1" dirty="0"/>
              <a:t> </a:t>
            </a:r>
            <a:r>
              <a:rPr lang="en-US" altLang="ko-KR" b="1" dirty="0"/>
              <a:t>test </a:t>
            </a:r>
            <a:r>
              <a:rPr lang="ko-KR" altLang="en-US" b="1" dirty="0"/>
              <a:t>오류 매우 비슷한 형태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en-US" altLang="ko-KR" b="1" dirty="0"/>
              <a:t>1/k</a:t>
            </a:r>
            <a:r>
              <a:rPr lang="ko-KR" altLang="en-US" b="1" dirty="0"/>
              <a:t>값 커질수록</a:t>
            </a:r>
            <a:r>
              <a:rPr lang="en-US" altLang="ko-KR" b="1" dirty="0"/>
              <a:t>(k</a:t>
            </a:r>
            <a:r>
              <a:rPr lang="ko-KR" altLang="en-US" b="1" dirty="0"/>
              <a:t>값 작아질 수록</a:t>
            </a:r>
            <a:r>
              <a:rPr lang="en-US" altLang="ko-KR" b="1" dirty="0"/>
              <a:t>) </a:t>
            </a:r>
            <a:r>
              <a:rPr lang="ko-KR" altLang="en-US" b="1" dirty="0"/>
              <a:t>점차 </a:t>
            </a:r>
            <a:r>
              <a:rPr lang="ko-KR" altLang="en-US" b="1" dirty="0" err="1"/>
              <a:t>오차값</a:t>
            </a:r>
            <a:r>
              <a:rPr lang="ko-KR" altLang="en-US" b="1" dirty="0"/>
              <a:t> 벌어지는 형태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 err="1"/>
              <a:t>최적점</a:t>
            </a:r>
            <a:r>
              <a:rPr lang="en-US" altLang="ko-KR" b="1" dirty="0"/>
              <a:t>: 0.1 </a:t>
            </a:r>
            <a:r>
              <a:rPr lang="ko-KR" altLang="en-US" b="1" dirty="0"/>
              <a:t>부분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k-fold, test </a:t>
            </a:r>
            <a:r>
              <a:rPr lang="ko-KR" altLang="en-US" b="1" dirty="0"/>
              <a:t>에러 전보다 더 비슷한 형태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6431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2B3158-A9CE-1B60-28F4-8C2E5321D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BBF8AA1-CCCB-0FA2-67D1-A754626DC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E43617D9-DD0D-4CB8-73D4-1FC9943F83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" b="-1"/>
          <a:stretch/>
        </p:blipFill>
        <p:spPr>
          <a:xfrm>
            <a:off x="10892444" y="5509597"/>
            <a:ext cx="962891" cy="76035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BD0D4670-0C6A-1319-21FB-20B347977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397DF46-C4B4-12AC-4AFF-4164951DC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549BDA-B17A-27E2-9E9E-05CFCA664DEB}"/>
              </a:ext>
            </a:extLst>
          </p:cNvPr>
          <p:cNvSpPr txBox="1"/>
          <p:nvPr/>
        </p:nvSpPr>
        <p:spPr>
          <a:xfrm>
            <a:off x="656031" y="651053"/>
            <a:ext cx="4601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부트스트랩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BC98276-0402-2FFE-A9A0-4BB7222C0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31" y="1739831"/>
            <a:ext cx="4250315" cy="5716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2E6D94-FFBA-6115-0E8A-FE71A671DD39}"/>
              </a:ext>
            </a:extLst>
          </p:cNvPr>
          <p:cNvSpPr txBox="1"/>
          <p:nvPr/>
        </p:nvSpPr>
        <p:spPr>
          <a:xfrm>
            <a:off x="5888184" y="1416376"/>
            <a:ext cx="4036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X,</a:t>
            </a:r>
            <a:r>
              <a:rPr lang="ko-KR" altLang="en-US" b="1" dirty="0"/>
              <a:t> </a:t>
            </a:r>
            <a:r>
              <a:rPr lang="en-US" altLang="ko-KR" b="1" dirty="0"/>
              <a:t>Y </a:t>
            </a:r>
            <a:r>
              <a:rPr lang="ko-KR" altLang="en-US" b="1" dirty="0"/>
              <a:t>두개의 투자가 있다고 하면</a:t>
            </a:r>
            <a:r>
              <a:rPr lang="en-US" altLang="ko-KR" b="1" dirty="0"/>
              <a:t>,</a:t>
            </a:r>
          </a:p>
          <a:p>
            <a:endParaRPr lang="en-US" altLang="ko-KR" b="1" dirty="0"/>
          </a:p>
          <a:p>
            <a:r>
              <a:rPr lang="ko-KR" altLang="en-US" b="1" dirty="0"/>
              <a:t>알파</a:t>
            </a:r>
            <a:r>
              <a:rPr lang="en-US" altLang="ko-KR" b="1" dirty="0"/>
              <a:t>: X </a:t>
            </a:r>
            <a:r>
              <a:rPr lang="ko-KR" altLang="en-US" b="1" dirty="0"/>
              <a:t>투자 비율</a:t>
            </a:r>
            <a:endParaRPr lang="en-US" altLang="ko-KR" b="1" dirty="0"/>
          </a:p>
          <a:p>
            <a:r>
              <a:rPr lang="en-US" altLang="ko-KR" b="1" dirty="0"/>
              <a:t>1-</a:t>
            </a:r>
            <a:r>
              <a:rPr lang="ko-KR" altLang="en-US" b="1" dirty="0"/>
              <a:t>알파</a:t>
            </a:r>
            <a:r>
              <a:rPr lang="en-US" altLang="ko-KR" b="1" dirty="0"/>
              <a:t>: Y</a:t>
            </a:r>
            <a:r>
              <a:rPr lang="ko-KR" altLang="en-US" b="1" dirty="0"/>
              <a:t> 투자 비율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16DDD5-2B48-4338-1E9D-BD2617C12014}"/>
              </a:ext>
            </a:extLst>
          </p:cNvPr>
          <p:cNvSpPr txBox="1"/>
          <p:nvPr/>
        </p:nvSpPr>
        <p:spPr>
          <a:xfrm>
            <a:off x="1597891" y="3510771"/>
            <a:ext cx="568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결국 위 식 최소화 되는</a:t>
            </a:r>
            <a:r>
              <a:rPr lang="en-US" altLang="ko-KR" b="1" dirty="0"/>
              <a:t>(</a:t>
            </a:r>
            <a:r>
              <a:rPr lang="ko-KR" altLang="en-US" b="1" dirty="0" err="1"/>
              <a:t>분산값</a:t>
            </a:r>
            <a:r>
              <a:rPr lang="en-US" altLang="ko-KR" b="1" dirty="0"/>
              <a:t>) </a:t>
            </a:r>
            <a:r>
              <a:rPr lang="ko-KR" altLang="en-US" b="1" dirty="0" err="1"/>
              <a:t>찾는게</a:t>
            </a:r>
            <a:r>
              <a:rPr lang="ko-KR" altLang="en-US" b="1" dirty="0"/>
              <a:t> 목적</a:t>
            </a:r>
          </a:p>
        </p:txBody>
      </p:sp>
    </p:spTree>
    <p:extLst>
      <p:ext uri="{BB962C8B-B14F-4D97-AF65-F5344CB8AC3E}">
        <p14:creationId xmlns:p14="http://schemas.microsoft.com/office/powerpoint/2010/main" val="2223732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948A1DC6-0CD1-69B5-C4CB-D5DF887815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" b="-1"/>
          <a:stretch/>
        </p:blipFill>
        <p:spPr>
          <a:xfrm>
            <a:off x="10892444" y="5509597"/>
            <a:ext cx="962891" cy="76035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FEEFA1-74B5-B360-1C58-B64AEDB7C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59" y="982450"/>
            <a:ext cx="3604242" cy="484781"/>
          </a:xfrm>
          <a:prstGeom prst="rect">
            <a:avLst/>
          </a:prstGeom>
        </p:spPr>
      </p:pic>
      <p:pic>
        <p:nvPicPr>
          <p:cNvPr id="5" name="그림 4" descr="폰트, 라인, 친필, 도표이(가) 표시된 사진&#10;&#10;자동 생성된 설명">
            <a:extLst>
              <a:ext uri="{FF2B5EF4-FFF2-40B4-BE49-F238E27FC236}">
                <a16:creationId xmlns:a16="http://schemas.microsoft.com/office/drawing/2014/main" id="{0F4A7E02-5879-6F05-1239-7F33DB5FB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5610" y="935676"/>
            <a:ext cx="2629044" cy="8638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A757FA-3EEB-37CF-53BF-7AB92B0A8FED}"/>
              </a:ext>
            </a:extLst>
          </p:cNvPr>
          <p:cNvSpPr txBox="1"/>
          <p:nvPr/>
        </p:nvSpPr>
        <p:spPr>
          <a:xfrm>
            <a:off x="1348509" y="2041236"/>
            <a:ext cx="5273964" cy="2236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 최적 </a:t>
            </a:r>
            <a:r>
              <a:rPr lang="ko-KR" altLang="en-US" b="1" dirty="0" err="1"/>
              <a:t>알파값</a:t>
            </a:r>
            <a:r>
              <a:rPr lang="ko-KR" altLang="en-US" b="1" dirty="0"/>
              <a:t> 찾는 식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pPr latinLnBrk="1">
              <a:spcAft>
                <a:spcPts val="800"/>
              </a:spcAft>
            </a:pP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시그마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_</a:t>
            </a:r>
            <a:r>
              <a:rPr lang="en-US" altLang="ko-KR" sz="18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x^2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x </a:t>
            </a:r>
            <a:r>
              <a:rPr lang="ko-KR" altLang="ko-KR" sz="18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분산값</a:t>
            </a:r>
            <a:endParaRPr lang="ko-KR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spcAft>
                <a:spcPts val="800"/>
              </a:spcAft>
            </a:pP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시그마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_</a:t>
            </a:r>
            <a:r>
              <a:rPr lang="en-US" altLang="ko-KR" sz="18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y^2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y </a:t>
            </a:r>
            <a:r>
              <a:rPr lang="ko-KR" altLang="ko-KR" sz="18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분산값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1009FD8-D969-6550-397F-AE545F60EF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1713" y="3885080"/>
            <a:ext cx="2155122" cy="45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27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3465</TotalTime>
  <Words>409</Words>
  <Application>Microsoft Office PowerPoint</Application>
  <PresentationFormat>와이드스크린</PresentationFormat>
  <Paragraphs>117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류창훈</dc:creator>
  <cp:lastModifiedBy>류창훈</cp:lastModifiedBy>
  <cp:revision>96</cp:revision>
  <dcterms:created xsi:type="dcterms:W3CDTF">2023-11-12T10:46:43Z</dcterms:created>
  <dcterms:modified xsi:type="dcterms:W3CDTF">2024-11-16T13:07:52Z</dcterms:modified>
</cp:coreProperties>
</file>