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3" r:id="rId6"/>
    <p:sldId id="272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49:47.4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79 363 24575,'0'0'0,"4"0"0,7-5 0,10-5 0,4-6 0,3-4 0,32-13 0,7-8 0,24-1 0,4 2 0,2 2 0,-2 5 0,-10 7 0,-10 8 0,-8 2 0,-3 5 0,-9 4 0,-4 3 0,-2 2 0,-5 1 0,-1 1 0,0 1 0,-2 0 0,-5-1 0,2 1 0,-2-1 0,-3 6 0,-3-1 0,-1 6 0,3 3 0,-1 0 0,0 3 0,-7 2 0,-1 2 0,-1-3 0,5 6 0,1-4 0,-4 2 0,0-5 0,4 0 0,-5 2 0,0-4 0,-5 2 0,1-4 0,0 2 0,1 2 0,2-2 0,-4 1 0,1-3 0,-4 3 0,-4 1 0,2 2 0,-4 3 0,-2 2 0,-3 6 0,-1 1 0,-2 0 0,-1-1 0,0 10 0,-5 4 0,-1-1 0,-5 2 0,1 2 0,-3-9 0,1-4 0,2-5 0,3-2 0,3-2 0,-3 0 0,1 4 0,0 1 0,-3 0 0,2-1 0,-5-5 0,1-2 0,2-1 0,-2 1 0,2 1 0,-3 0 0,-4 2 0,-3 0 0,-7 0 0,-3 6 0,-7-5 0,1 5 0,-5-6 0,-3-1 0,-3 5 0,2-5 0,-1 0 0,-1-1 0,4-4 0,-2 0 0,0 0 0,2-4 0,5-3 0,-2-4 0,3 2 0,3-3 0,2-1 0,-3 3 0,-3-1 0,-5-1 0,2-2 0,2-2 0,4-1 0,-3-2 0,3 1 0,-4-2 0,-2 1 0,1 0 0,2-1 0,4 1 0,2 0 0,-3 0 0,2-5 0,-4-1 0,6-4 0,2 0 0,2-3 0,1-4 0,0 2 0,6-7 0,0 3 0,4-2 0,-1-1 0,-1-1 0,-2-7 0,-2 0 0,3-1 0,-2 2 0,0 5 0,-1-4 0,3 1 0,-1 0 0,4 0 0,4 0 0,-1 6 0,3-5 0,2 0 0,-3 5 0,2-6 0,2 0 0,1 0 0,2-1 0,2-4 0,0 0 0,1 0 0,1 2 0,-1-4 0,0 1 0,1-4 0,4 1 0,5-3 0,11-3 0,9-3 0,9-3 0,6 3 0,-6 5 0,-3 4 0,-4 9 0,-8 4 0,-7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0:10.9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90.94348"/>
      <inkml:brushProperty name="anchorY" value="-1311.5426"/>
      <inkml:brushProperty name="scaleFactor" value="0.5"/>
    </inkml:brush>
  </inkml:definitions>
  <inkml:trace contextRef="#ctx0" brushRef="#br0">155 491 24575,'0'0'0,"4"-4"0,7-8 0,10-3 0,14-11 0,14-7 0,17-8 0,9-5 0,10-4 0,-3-2 0,-4 5 0,-13 4 0,-12 6 0,-10 9 0,-9 10 0,-10 2 0,-4 5 0,-2 5 0,17 2 0,11 3 0,8 0 0,8 2 0,1 0 0,0-1 0,-3 1 0,-2 4 0,-3 1 0,-7 4 0,4 5 0,-5 4 0,-6-3 0,0 3 0,-3-3 0,0 0 0,4-3 0,-3 2 0,-3 2 0,-2-3 0,-4-2 0,-7 0 0,-2-1 0,0 1 0,-1-1 0,2 2 0,1 4 0,1 2 0,1 2 0,1 3 0,-6 1 0,1 1 0,0 5 0,-5 1 0,-3-1 0,0 0 0,-3-2 0,-3-1 0,-2-1 0,-3 9 0,-1 0 0,0 5 0,-7-2 0,-14 9 0,-2 6 0,-9-2 0,4-4 0,-5-2 0,0-4 0,-4 5 0,1 1 0,1-3 0,-2 1 0,1-4 0,2-5 0,2-4 0,2-3 0,-9 3 0,1-7 0,1 4 0,2-6 0,-3 0 0,3-1 0,-4-5 0,2 0 0,2-4 0,2-4 0,3-4 0,1 3 0,2-2 0,0 3 0,-4-1 0,-6-1 0,-5-3 0,1 4 0,-8-2 0,2-1 0,4-1 0,4-2 0,5-2 0,3 0 0,2-1 0,-3 0 0,0 0 0,-9-11 0,0 1 0,-3-6 0,2 2 0,8-3 0,-1-2 0,3 4 0,-3-8 0,0 4 0,7-2 0,-3-1 0,1 4 0,6 0 0,1 3 0,0 5 0,0 3 0,4-2 0,0 2 0,-1 1 0,-2 2 0,4-3 0,-2-5 0,5-4 0,-2 1 0,-1-7 0,-2-3 0,-3-7 0,3-1 0,0 0 0,4 1 0,4 2 0,-2 2 0,4 1 0,2 0 0,-3 6 0,2 1 0,1 0 0,2-1 0,2-1 0,2-1 0,-5-2 0,1 0 0,0 0 0,1-1 0,2 0 0,0 0 0,1 0 0,1 0 0,0 1 0,0-1 0,11 0 0,-1 1 0,6-1 0,3 5 0,-2 1 0,2 4 0,-5 1 0,3-3 0,1 4 0,-3-2 0,1 3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52:54.3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91.5957"/>
      <inkml:brushProperty name="anchorY" value="-2539.28833"/>
      <inkml:brushProperty name="scaleFactor" value="0.5"/>
    </inkml:brush>
  </inkml:definitions>
  <inkml:trace contextRef="#ctx0" brushRef="#br0">182 237 24575,'0'0'0,"4"-4"0,17-7 0,16-5 0,14-9 0,27-4 0,20-1 0,20-1 0,20 2 0,2 5 0,-3 7 0,-8 5 0,-8 6 0,8 4 0,0 1 0,12 2 0,-5 0 0,5 0 0,-12 0 0,-13 0 0,-14 0 0,-20-1 0,-13 0 0,-12 0 0,0 5 0,12 1 0,15-1 0,25 4 0,18 5 0,9-2 0,-1 4 0,-10 2 0,-18-2 0,-28 1 0,-20-3 0,-18-3 0,-5-4 0,-1 3 0,-3-3 0,-2 4 0,3-2 0,5 4 0,4 3 0,4 3 0,-3-2 0,-3-3 0,-4 0 0,-4 3 0,-3 1 0,-2-2 0,-1 7 0,-1-3 0,0 6 0,0-4 0,-5 1 0,0 0 0,-5 1 0,0 5 0,3 1 0,-4 0 0,-3 5 0,-3-1 0,-3-1 0,2-7 0,-1-2 0,-1-1 0,-2-1 0,0 1 0,-2 1 0,-1 0 0,1 6 0,-2 11 0,-4 5 0,-5 0 0,-1-3 0,1-5 0,-2-9 0,1-4 0,-2-7 0,-9 3 0,-2-3 0,-19 10 0,-1 2 0,-15 12 0,-8 0 0,-6 4 0,1-3 0,8-9 0,-4 1 0,8-4 0,8-6 0,-1-3 0,7 0 0,4-6 0,-4 1 0,-6 1 0,3 2 0,-11-3 0,-1 1 0,0-4 0,1 2 0,3-4 0,-8-3 0,1-3 0,1-2 0,3-3 0,-23 0 0,-3-1 0,-14-1 0,0 0 0,-2-4 0,-1-6 0,-41-5 0,-2-4 0,-4-3 0,12 3 0,20 4 0,6 0 0,17-1 0,14 3 0,2-7 0,8 3 0,7 3 0,5 4 0,4-1 0,-3-2 0,2 2 0,0 2 0,2-2 0,5 3 0,13-4 0,5 3 0,4 1 0,4-2 0,-6-3 0,6-4 0,0 3 0,0-3 0,0 3 0,4-1 0,0-7 0,-6-2 0,4-2 0,-2-1 0,1-5 0,3 0 0,0 1 0,-1-4 0,-1-4 0,4 2 0,4 1 0,-1 3 0,-2 4 0,3 1 0,-3 2 0,3 2 0,4-1 0,-3 1 0,3 0 0,2-5 0,2-1 0,-3 6 0,1 0 0,-3 1 0,0 1 0,2 0 0,3-2 0,1 1 0,2-1 0,1-1 0,1 1 0,5-6 0,0 0 0,11 0 0,-1-4 0,9 1 0,-2 1 0,1 7 0,-5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208296" y="1000764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ISLP</a:t>
            </a:r>
            <a:endParaRPr lang="en-US" altLang="ko-KR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</a:t>
            </a:r>
            <a:r>
              <a:rPr lang="ko-KR" alt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  <a:endParaRPr lang="en-US" altLang="ko-KR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4E7AF-6AD1-C5F8-08F1-CDD3B7694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6AA1C3-6591-037C-7FD0-5C8F9740A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8879EBEA-78C1-972B-BD9B-59DDFE7DE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0F871C4-AA16-AC14-5F67-48C8CA74E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9614B8-8A4A-E2BA-C8EF-E0E239ED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40F51-02E7-7961-4380-8EF0D302D187}"/>
              </a:ext>
            </a:extLst>
          </p:cNvPr>
          <p:cNvSpPr txBox="1"/>
          <p:nvPr/>
        </p:nvSpPr>
        <p:spPr>
          <a:xfrm>
            <a:off x="556709" y="616061"/>
            <a:ext cx="5911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One-Standard-Error </a:t>
            </a:r>
            <a:r>
              <a:rPr lang="en-US" altLang="ko-KR" sz="2800" b="1" dirty="0"/>
              <a:t>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3E182-7848-2E97-3D6F-B4216A89BB47}"/>
              </a:ext>
            </a:extLst>
          </p:cNvPr>
          <p:cNvSpPr txBox="1"/>
          <p:nvPr/>
        </p:nvSpPr>
        <p:spPr>
          <a:xfrm>
            <a:off x="665821" y="2015714"/>
            <a:ext cx="60976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buFont typeface="+mj-lt"/>
              <a:buAutoNum type="arabicPeriod"/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모델에서 테스트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MSE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+mj-lt"/>
              <a:buAutoNum type="arabicPeriod"/>
            </a:pPr>
            <a:endParaRPr lang="ko-KR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+mj-lt"/>
              <a:buAutoNum type="arabicPeriod"/>
            </a:pP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임계값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최소 테스트 오류에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SE(Standard Error)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더한값으로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+mj-lt"/>
              <a:buAutoNum type="arabicPeriod"/>
            </a:pPr>
            <a:endParaRPr lang="ko-KR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+mj-lt"/>
              <a:buAutoNum type="arabicPeriod"/>
            </a:pP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임계값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내에서 가장 작은 변수 개수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가진거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모델로 선택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latinLnBrk="1">
              <a:buFont typeface="+mj-lt"/>
              <a:buAutoNum type="arabicPeriod"/>
            </a:pPr>
            <a:endParaRPr lang="ko-KR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결국 성능 비슷한 경우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간단한 변수 개수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가진거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선택해서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overfitting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방지</a:t>
            </a:r>
            <a:endParaRPr lang="ko-KR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3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67C85-B664-EA13-8046-60E8859F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428F50-3307-7E57-443F-95A9562D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F96F03A-A34E-5B06-228E-77825F977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8FEF97-9D93-833E-9E44-8C451D79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9B0B6-74E2-7C37-B8EF-999CB433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833A6-43C6-845C-0D35-9FF06A7597A9}"/>
              </a:ext>
            </a:extLst>
          </p:cNvPr>
          <p:cNvSpPr txBox="1"/>
          <p:nvPr/>
        </p:nvSpPr>
        <p:spPr>
          <a:xfrm>
            <a:off x="951345" y="712313"/>
            <a:ext cx="591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RSS,</a:t>
            </a:r>
            <a:r>
              <a:rPr lang="ko-KR" altLang="en-US" b="1" dirty="0"/>
              <a:t> </a:t>
            </a:r>
            <a:r>
              <a:rPr lang="en-US" altLang="ko-KR" b="1" dirty="0" err="1"/>
              <a:t>R^2</a:t>
            </a:r>
            <a:r>
              <a:rPr lang="ko-KR" altLang="en-US" b="1" dirty="0"/>
              <a:t>는 </a:t>
            </a:r>
            <a:r>
              <a:rPr lang="en-US" altLang="ko-KR" b="1" dirty="0"/>
              <a:t>train </a:t>
            </a:r>
            <a:r>
              <a:rPr lang="ko-KR" altLang="en-US" b="1" dirty="0"/>
              <a:t>값 보기 위한 것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test</a:t>
            </a:r>
            <a:r>
              <a:rPr lang="ko-KR" altLang="en-US" b="1" dirty="0"/>
              <a:t> </a:t>
            </a:r>
            <a:r>
              <a:rPr lang="en-US" altLang="ko-KR" b="1" dirty="0"/>
              <a:t>error</a:t>
            </a:r>
            <a:r>
              <a:rPr lang="ko-KR" altLang="en-US" b="1" dirty="0"/>
              <a:t> </a:t>
            </a:r>
            <a:r>
              <a:rPr lang="ko-KR" altLang="en-US" b="1" dirty="0" err="1"/>
              <a:t>좋을거라는</a:t>
            </a:r>
            <a:r>
              <a:rPr lang="ko-KR" altLang="en-US" b="1" dirty="0"/>
              <a:t> 보장 </a:t>
            </a:r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1911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1F900-5770-D330-664A-A2E8E71D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7CE91A-E441-D9DF-B62D-AA23D82EF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BA4BAB6-412D-3965-88CA-8F856DA80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6F97D69-85A1-7E27-D66F-439C4C018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C91BBD-BCD3-55CE-4F74-66535FA0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BF9BA-DD34-F752-2739-B06AF19863E1}"/>
              </a:ext>
            </a:extLst>
          </p:cNvPr>
          <p:cNvSpPr txBox="1"/>
          <p:nvPr/>
        </p:nvSpPr>
        <p:spPr>
          <a:xfrm>
            <a:off x="844726" y="3823003"/>
            <a:ext cx="591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d: Predictors</a:t>
            </a:r>
          </a:p>
          <a:p>
            <a:endParaRPr lang="en-US" altLang="ko-KR" b="1" dirty="0"/>
          </a:p>
          <a:p>
            <a:r>
              <a:rPr lang="en-US" altLang="ko-KR" b="1" dirty="0"/>
              <a:t>n: </a:t>
            </a:r>
            <a:r>
              <a:rPr lang="ko-KR" altLang="en-US" b="1" dirty="0"/>
              <a:t>데이터 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: </a:t>
            </a:r>
            <a:r>
              <a:rPr lang="ko-KR" altLang="en-US" b="1" dirty="0"/>
              <a:t>오차 분산 </a:t>
            </a:r>
            <a:r>
              <a:rPr lang="ko-KR" altLang="en-US" b="1" dirty="0" err="1"/>
              <a:t>추정값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9B2495-C813-0476-B28F-368C16F8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26" y="1557669"/>
            <a:ext cx="3193874" cy="8108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BADFC7-2277-E88F-3002-9D045A8D6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36" y="4928856"/>
            <a:ext cx="245745" cy="371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BCBC4B2-1FA5-DB05-FCE7-297FB00767DB}"/>
                  </a:ext>
                </a:extLst>
              </p14:cNvPr>
              <p14:cNvContentPartPr/>
              <p14:nvPr/>
            </p14:nvContentPartPr>
            <p14:xfrm>
              <a:off x="3001225" y="1679589"/>
              <a:ext cx="731160" cy="6120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BCBC4B2-1FA5-DB05-FCE7-297FB00767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3225" y="1661589"/>
                <a:ext cx="766800" cy="6476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 descr="폰트, 화이트, 서예, 타이포그래피이(가) 표시된 사진&#10;&#10;자동 생성된 설명">
            <a:extLst>
              <a:ext uri="{FF2B5EF4-FFF2-40B4-BE49-F238E27FC236}">
                <a16:creationId xmlns:a16="http://schemas.microsoft.com/office/drawing/2014/main" id="{4F98D9E7-2977-EFDD-B238-37ADF18A0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081" y="1557669"/>
            <a:ext cx="3066697" cy="9343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AC453D4-4B84-3B98-38A3-519C637D1618}"/>
                  </a:ext>
                </a:extLst>
              </p14:cNvPr>
              <p14:cNvContentPartPr/>
              <p14:nvPr/>
            </p14:nvContentPartPr>
            <p14:xfrm>
              <a:off x="7684465" y="1726029"/>
              <a:ext cx="804960" cy="602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AC453D4-4B84-3B98-38A3-519C637D16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6465" y="1708029"/>
                <a:ext cx="840600" cy="637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69512F-6A9C-E2FD-EA4A-91191E68EAF7}"/>
              </a:ext>
            </a:extLst>
          </p:cNvPr>
          <p:cNvSpPr txBox="1"/>
          <p:nvPr/>
        </p:nvSpPr>
        <p:spPr>
          <a:xfrm>
            <a:off x="5283199" y="3310976"/>
            <a:ext cx="5006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최대 우도 쓴다는 차이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선형회귀 모델에 제한되는지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ko-KR" altLang="en-US" b="1" dirty="0"/>
              <a:t>아님 선형 비선형 다양한 곳에 적용 가능한지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0" name="그림 9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E82CA2F8-AA48-375B-F421-B668BE88B2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6120" y="815619"/>
            <a:ext cx="2523014" cy="31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9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4475E5-A5E1-25DF-007A-99AFF408F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5A9608-A768-CF3E-927E-04E05C567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A1C88DDE-4FCA-2C7B-CFDB-C52A2A3C6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E133739-4C80-0A89-54B9-2C573DBD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0AC59C-9D47-93F5-E830-CC453E533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0B1BA-E39D-74D0-565C-76931110C77F}"/>
              </a:ext>
            </a:extLst>
          </p:cNvPr>
          <p:cNvSpPr txBox="1"/>
          <p:nvPr/>
        </p:nvSpPr>
        <p:spPr>
          <a:xfrm>
            <a:off x="469585" y="2828835"/>
            <a:ext cx="591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Log(n)</a:t>
            </a:r>
            <a:r>
              <a:rPr lang="ko-KR" altLang="en-US" b="1" dirty="0"/>
              <a:t>에서 </a:t>
            </a:r>
            <a:r>
              <a:rPr lang="en-US" altLang="ko-KR" b="1" dirty="0"/>
              <a:t>n &gt; 7, 2</a:t>
            </a:r>
            <a:r>
              <a:rPr lang="ko-KR" altLang="en-US" b="1" dirty="0"/>
              <a:t>보다 커짐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결국 </a:t>
            </a:r>
            <a:r>
              <a:rPr lang="en-US" altLang="ko-KR" b="1" dirty="0"/>
              <a:t>BIC</a:t>
            </a:r>
            <a:r>
              <a:rPr lang="ko-KR" altLang="en-US" b="1" dirty="0"/>
              <a:t>는 변수 개수 증가에 민감</a:t>
            </a:r>
            <a:r>
              <a:rPr lang="en-US" altLang="ko-KR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CE1FC4-9CE0-6309-96D7-86FB1F15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3" y="1420946"/>
            <a:ext cx="4078956" cy="7485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DFD829C-561A-4117-1F89-9E617B809A69}"/>
                  </a:ext>
                </a:extLst>
              </p14:cNvPr>
              <p14:cNvContentPartPr/>
              <p14:nvPr/>
            </p14:nvContentPartPr>
            <p14:xfrm>
              <a:off x="3102708" y="1590798"/>
              <a:ext cx="1571400" cy="640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DFD829C-561A-4117-1F89-9E617B809A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5068" y="1572798"/>
                <a:ext cx="1607040" cy="6764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31228207-C885-CE03-C551-87867B79B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701" y="1111854"/>
            <a:ext cx="2510728" cy="314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F7826-B985-762B-979C-76CF1B60B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9C0DAC-07FA-C979-9767-5353713F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3B534655-EBBE-010F-C9F5-3F3DF208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69F84DA-2A3A-D1E3-2B14-9B090213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D0004-6B18-0127-A719-1C2D04DC7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9769F-F53B-8007-E280-6C5E81CFB6AB}"/>
              </a:ext>
            </a:extLst>
          </p:cNvPr>
          <p:cNvSpPr txBox="1"/>
          <p:nvPr/>
        </p:nvSpPr>
        <p:spPr>
          <a:xfrm>
            <a:off x="683491" y="3280022"/>
            <a:ext cx="591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기존 </a:t>
            </a:r>
            <a:r>
              <a:rPr lang="en-US" altLang="ko-KR" b="1" dirty="0" err="1"/>
              <a:t>R^2</a:t>
            </a:r>
            <a:r>
              <a:rPr lang="ko-KR" altLang="en-US" b="1" dirty="0"/>
              <a:t>는 변수 추가할 수록 값 증가</a:t>
            </a:r>
            <a:r>
              <a:rPr lang="en-US" altLang="ko-KR" b="1" dirty="0"/>
              <a:t>. </a:t>
            </a:r>
            <a:r>
              <a:rPr lang="ko-KR" altLang="en-US" b="1" dirty="0"/>
              <a:t>이는 </a:t>
            </a:r>
            <a:r>
              <a:rPr lang="en-US" altLang="ko-KR" b="1" dirty="0"/>
              <a:t>Overfitting </a:t>
            </a:r>
            <a:r>
              <a:rPr lang="ko-KR" altLang="en-US" b="1" dirty="0"/>
              <a:t>연결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여기서 </a:t>
            </a:r>
            <a:r>
              <a:rPr lang="en-US" altLang="ko-KR" b="1" dirty="0"/>
              <a:t>d </a:t>
            </a:r>
            <a:r>
              <a:rPr lang="ko-KR" altLang="en-US" b="1" dirty="0"/>
              <a:t>값 늘어날 수록 최종 값은 </a:t>
            </a:r>
            <a:r>
              <a:rPr lang="en-US" altLang="ko-KR" b="1" dirty="0"/>
              <a:t>Lower.</a:t>
            </a:r>
          </a:p>
        </p:txBody>
      </p:sp>
      <p:pic>
        <p:nvPicPr>
          <p:cNvPr id="2" name="그림 1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ACF3A4C8-6A80-179C-EAF3-B5427F4A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1" y="1357242"/>
            <a:ext cx="4567536" cy="1090393"/>
          </a:xfrm>
          <a:prstGeom prst="rect">
            <a:avLst/>
          </a:prstGeom>
        </p:spPr>
      </p:pic>
      <p:pic>
        <p:nvPicPr>
          <p:cNvPr id="3" name="그림 2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4A468D2C-44DE-43E2-89A1-60E8912E6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255" y="1035453"/>
            <a:ext cx="2803564" cy="34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5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14F3E-DC42-F926-126B-26F5F55D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4C59B6-1795-F658-CBED-2F52C187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2987FFF-CF9A-EB4F-772B-F4866C823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48A2D12-5D73-CCFE-1408-C6E1C07EF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F67DB-BDC0-1737-8DDF-1A6F04C95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B1C11-5B2F-0953-17BD-232F2D78E554}"/>
              </a:ext>
            </a:extLst>
          </p:cNvPr>
          <p:cNvSpPr txBox="1"/>
          <p:nvPr/>
        </p:nvSpPr>
        <p:spPr>
          <a:xfrm>
            <a:off x="951345" y="712313"/>
            <a:ext cx="591127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Validation set &amp; Cross Validation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테스트 오류 기반 최적 모델 찾는 방식 중 하나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기존에 알아야 하는 </a:t>
            </a:r>
            <a:r>
              <a:rPr lang="ko-KR" altLang="en-US" b="1" dirty="0" err="1"/>
              <a:t>그런거</a:t>
            </a:r>
            <a:r>
              <a:rPr lang="ko-KR" altLang="en-US" b="1" dirty="0"/>
              <a:t> 없음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ex) </a:t>
            </a:r>
            <a:r>
              <a:rPr lang="ko-KR" altLang="en-US" b="1" dirty="0" err="1"/>
              <a:t>분산값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79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AB1F5F-41EB-5091-0774-949A47B00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1E338D-33D1-93F0-F461-1346927C7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67026499-23C3-504A-9E9E-C07DB98B3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820936-EBA5-AC84-061A-0B6D80111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9C8AB4-1367-F35C-4ED4-0D3F41FF7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C1688-55B2-E788-5788-F48087C0AECC}"/>
              </a:ext>
            </a:extLst>
          </p:cNvPr>
          <p:cNvSpPr txBox="1"/>
          <p:nvPr/>
        </p:nvSpPr>
        <p:spPr>
          <a:xfrm>
            <a:off x="498763" y="1017113"/>
            <a:ext cx="591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</a:t>
            </a:r>
            <a:r>
              <a:rPr lang="ko-KR" altLang="en-US" b="1" dirty="0"/>
              <a:t> </a:t>
            </a:r>
            <a:r>
              <a:rPr lang="en-US" altLang="ko-KR" b="1" dirty="0"/>
              <a:t>set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적은 데이터에서는 </a:t>
            </a:r>
            <a:r>
              <a:rPr lang="ko-KR" altLang="en-US" b="1" dirty="0" err="1"/>
              <a:t>훈련셋</a:t>
            </a:r>
            <a:r>
              <a:rPr lang="ko-KR" altLang="en-US" b="1" dirty="0"/>
              <a:t> 자체가 줄어드는 문제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성능 안 좋아질 가능성</a:t>
            </a:r>
            <a:r>
              <a:rPr lang="en-US" altLang="ko-KR" b="1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7A399-6E3A-6AD2-E3CD-6E917E86583C}"/>
              </a:ext>
            </a:extLst>
          </p:cNvPr>
          <p:cNvSpPr txBox="1"/>
          <p:nvPr/>
        </p:nvSpPr>
        <p:spPr>
          <a:xfrm>
            <a:off x="6479308" y="1169074"/>
            <a:ext cx="5911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Cross</a:t>
            </a:r>
            <a:r>
              <a:rPr lang="ko-KR" altLang="en-US" b="1" dirty="0"/>
              <a:t> </a:t>
            </a:r>
            <a:r>
              <a:rPr lang="en-US" altLang="ko-KR" b="1" dirty="0"/>
              <a:t>Vali:</a:t>
            </a:r>
          </a:p>
          <a:p>
            <a:endParaRPr lang="en-US" altLang="ko-KR" b="1" dirty="0"/>
          </a:p>
          <a:p>
            <a:r>
              <a:rPr lang="en-US" altLang="ko-KR" b="1" dirty="0"/>
              <a:t>k </a:t>
            </a:r>
            <a:r>
              <a:rPr lang="ko-KR" altLang="en-US" b="1" dirty="0"/>
              <a:t>개 </a:t>
            </a:r>
            <a:r>
              <a:rPr lang="ko-KR" altLang="en-US" b="1" dirty="0" err="1"/>
              <a:t>폴드</a:t>
            </a:r>
            <a:r>
              <a:rPr lang="ko-KR" altLang="en-US" b="1" dirty="0"/>
              <a:t> 방식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기본 </a:t>
            </a:r>
            <a:r>
              <a:rPr lang="en-US" altLang="ko-KR" b="1" dirty="0"/>
              <a:t>Vali</a:t>
            </a:r>
            <a:r>
              <a:rPr lang="ko-KR" altLang="en-US" b="1" dirty="0"/>
              <a:t> 방식처럼 데이터 적을 때는 유리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en-US" altLang="ko-KR" b="1" dirty="0"/>
              <a:t>but, </a:t>
            </a:r>
            <a:r>
              <a:rPr lang="ko-KR" altLang="en-US" b="1" dirty="0"/>
              <a:t>계산 비용 높음</a:t>
            </a:r>
            <a:endParaRPr lang="en-US" altLang="ko-KR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6E0B74-E35D-7095-B1D5-41BCA8178400}"/>
              </a:ext>
            </a:extLst>
          </p:cNvPr>
          <p:cNvCxnSpPr/>
          <p:nvPr/>
        </p:nvCxnSpPr>
        <p:spPr>
          <a:xfrm>
            <a:off x="5883564" y="692727"/>
            <a:ext cx="0" cy="4110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6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29B088-66CE-82D3-FFEC-966EA14C6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5D7E98-D426-3334-C69D-C5C26BF9C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DBF0EC11-2EA4-24B2-4061-2E043DF04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47FC8B5-4EE4-E1D0-98A1-75EF90EF5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8636C-52B5-51AE-376E-A6C0674ED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47EF1-F81B-9661-783A-3D7A8ED05783}"/>
              </a:ext>
            </a:extLst>
          </p:cNvPr>
          <p:cNvSpPr txBox="1"/>
          <p:nvPr/>
        </p:nvSpPr>
        <p:spPr>
          <a:xfrm>
            <a:off x="951345" y="712313"/>
            <a:ext cx="591127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Best subset Selection</a:t>
            </a:r>
            <a:r>
              <a:rPr lang="ko-KR" altLang="en-US" sz="2400" b="1" dirty="0"/>
              <a:t>에 적용</a:t>
            </a:r>
            <a:endParaRPr lang="en-US" altLang="ko-KR" sz="24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모델 </a:t>
            </a:r>
            <a:r>
              <a:rPr lang="en-US" altLang="ko-KR" b="1" dirty="0" err="1"/>
              <a:t>M_k</a:t>
            </a:r>
            <a:r>
              <a:rPr lang="ko-KR" altLang="en-US" b="1" dirty="0"/>
              <a:t>에 교차검증 수행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각 </a:t>
            </a:r>
            <a:r>
              <a:rPr lang="ko-KR" altLang="en-US" b="1" dirty="0" err="1"/>
              <a:t>폴드마다</a:t>
            </a:r>
            <a:r>
              <a:rPr lang="ko-KR" altLang="en-US" b="1" dirty="0"/>
              <a:t> 정확도 약간씩 달라짐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여기서 가장 좋은 </a:t>
            </a:r>
            <a:r>
              <a:rPr lang="en-US" altLang="ko-KR" b="1" dirty="0"/>
              <a:t>k</a:t>
            </a:r>
            <a:r>
              <a:rPr lang="ko-KR" altLang="en-US" b="1" dirty="0"/>
              <a:t>값으로 모델 </a:t>
            </a:r>
            <a:r>
              <a:rPr lang="ko-KR" altLang="en-US" b="1" dirty="0" err="1"/>
              <a:t>재학습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b="1" dirty="0">
                <a:sym typeface="Wingdings" panose="05000000000000000000" pitchFamily="2" charset="2"/>
              </a:rPr>
              <a:t>결국 최적의 변수 개수로 다시 학습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384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448B6-3519-B145-DEF8-D5E24AE08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B9D8277-545D-D5C8-00B8-43745ED19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EF20F0E2-F912-4357-BDDB-ADA35F5FB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5A017A-C052-01F2-F482-47EBE735A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DA5033-75FE-659D-A65F-E84F9CD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60DE1-1520-6C57-94C7-2ED7590F1129}"/>
              </a:ext>
            </a:extLst>
          </p:cNvPr>
          <p:cNvSpPr txBox="1"/>
          <p:nvPr/>
        </p:nvSpPr>
        <p:spPr>
          <a:xfrm>
            <a:off x="1002036" y="4019063"/>
            <a:ext cx="5911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최적 변수 개수 </a:t>
            </a:r>
            <a:r>
              <a:rPr lang="ko-KR" altLang="en-US" b="1" dirty="0" err="1"/>
              <a:t>알아내는건</a:t>
            </a:r>
            <a:r>
              <a:rPr lang="ko-KR" altLang="en-US" b="1" dirty="0"/>
              <a:t> 동일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but, </a:t>
            </a:r>
          </a:p>
          <a:p>
            <a:r>
              <a:rPr lang="en-US" altLang="ko-KR" b="1" dirty="0"/>
              <a:t>validation</a:t>
            </a:r>
            <a:r>
              <a:rPr lang="ko-KR" altLang="en-US" b="1" dirty="0"/>
              <a:t>방식이든 </a:t>
            </a:r>
            <a:r>
              <a:rPr lang="en-US" altLang="ko-KR" b="1" dirty="0"/>
              <a:t>Cross validation </a:t>
            </a:r>
            <a:r>
              <a:rPr lang="ko-KR" altLang="en-US" b="1" dirty="0"/>
              <a:t>방식이든 결과 조금씩 달라지는 문제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최적 모델 선택에 좀 애매</a:t>
            </a:r>
            <a:r>
              <a:rPr lang="en-US" altLang="ko-KR" b="1" dirty="0"/>
              <a:t>.</a:t>
            </a:r>
          </a:p>
        </p:txBody>
      </p:sp>
      <p:pic>
        <p:nvPicPr>
          <p:cNvPr id="2" name="그림 1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F0CBFE0-B75B-C795-A437-48C94DAE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91" y="532597"/>
            <a:ext cx="5749418" cy="23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9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251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110</cp:revision>
  <dcterms:created xsi:type="dcterms:W3CDTF">2023-11-12T10:46:43Z</dcterms:created>
  <dcterms:modified xsi:type="dcterms:W3CDTF">2024-11-27T09:01:37Z</dcterms:modified>
</cp:coreProperties>
</file>