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30404" y="1071268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2nd week</a:t>
            </a: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경사 </a:t>
            </a:r>
            <a:r>
              <a:rPr lang="ko-KR" altLang="en-US" sz="2500" b="1" dirty="0" err="1"/>
              <a:t>하강법</a:t>
            </a:r>
            <a:r>
              <a:rPr lang="en-US" altLang="ko-KR" sz="2500" b="1" dirty="0"/>
              <a:t>(Gradient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Descent)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5021E-B0CD-68EE-F650-FF9E06DC9494}"/>
              </a:ext>
            </a:extLst>
          </p:cNvPr>
          <p:cNvSpPr txBox="1"/>
          <p:nvPr/>
        </p:nvSpPr>
        <p:spPr>
          <a:xfrm>
            <a:off x="755650" y="2434304"/>
            <a:ext cx="6064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Descent</a:t>
            </a:r>
          </a:p>
          <a:p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전체 </a:t>
            </a:r>
            <a:r>
              <a:rPr lang="en-US" altLang="ko-KR" sz="2000" dirty="0">
                <a:sym typeface="Wingdings" panose="05000000000000000000" pitchFamily="2" charset="2"/>
              </a:rPr>
              <a:t>train</a:t>
            </a:r>
            <a:r>
              <a:rPr lang="ko-KR" altLang="en-US" sz="2000" dirty="0">
                <a:sym typeface="Wingdings" panose="05000000000000000000" pitchFamily="2" charset="2"/>
              </a:rPr>
              <a:t>셋 사용</a:t>
            </a:r>
            <a:r>
              <a:rPr lang="en-US" altLang="ko-KR" sz="2000" dirty="0">
                <a:sym typeface="Wingdings" panose="05000000000000000000" pitchFamily="2" charset="2"/>
              </a:rPr>
              <a:t>.(</a:t>
            </a:r>
            <a:r>
              <a:rPr lang="ko-KR" altLang="en-US" sz="2000" dirty="0">
                <a:sym typeface="Wingdings" panose="05000000000000000000" pitchFamily="2" charset="2"/>
              </a:rPr>
              <a:t>메모리 요구 </a:t>
            </a:r>
            <a:r>
              <a:rPr lang="en-US" altLang="ko-KR" sz="2000" dirty="0">
                <a:sym typeface="Wingdings" panose="05000000000000000000" pitchFamily="2" charset="2"/>
              </a:rPr>
              <a:t>big)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SGD(Stochastic Gradient Descent)</a:t>
            </a:r>
          </a:p>
          <a:p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각 단계 무작위 선택된 </a:t>
            </a:r>
            <a:r>
              <a:rPr lang="en-US" altLang="ko-KR" sz="2000" dirty="0">
                <a:sym typeface="Wingdings" panose="05000000000000000000" pitchFamily="2" charset="2"/>
              </a:rPr>
              <a:t>train</a:t>
            </a:r>
            <a:r>
              <a:rPr lang="ko-KR" altLang="en-US" sz="2000" dirty="0">
                <a:sym typeface="Wingdings" panose="05000000000000000000" pitchFamily="2" charset="2"/>
              </a:rPr>
              <a:t>셋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Mini-batch Gradient Descent</a:t>
            </a:r>
          </a:p>
          <a:p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배치 단위 무작위 </a:t>
            </a:r>
            <a:r>
              <a:rPr lang="en-US" altLang="ko-KR" sz="2000" dirty="0">
                <a:sym typeface="Wingdings" panose="05000000000000000000" pitchFamily="2" charset="2"/>
              </a:rPr>
              <a:t>train</a:t>
            </a:r>
            <a:r>
              <a:rPr lang="ko-KR" altLang="en-US" sz="2000" dirty="0">
                <a:sym typeface="Wingdings" panose="05000000000000000000" pitchFamily="2" charset="2"/>
              </a:rPr>
              <a:t>셋</a:t>
            </a:r>
            <a:r>
              <a:rPr lang="en-US" altLang="ko-KR" sz="2000" dirty="0">
                <a:sym typeface="Wingdings" panose="05000000000000000000" pitchFamily="2" charset="2"/>
              </a:rPr>
              <a:t>(50~100)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등등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11520-74A4-AFE4-A05E-68B414BC8677}"/>
              </a:ext>
            </a:extLst>
          </p:cNvPr>
          <p:cNvSpPr txBox="1"/>
          <p:nvPr/>
        </p:nvSpPr>
        <p:spPr>
          <a:xfrm>
            <a:off x="755650" y="1424984"/>
            <a:ext cx="798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손실값</a:t>
            </a:r>
            <a:r>
              <a:rPr lang="ko-KR" altLang="en-US" sz="2000" b="1" dirty="0"/>
              <a:t> 최소화 하기 위한 알고리즘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5A9B-20E3-EEEE-B281-4E5E6B2F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35" y="2143059"/>
            <a:ext cx="3613336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Epoch</a:t>
            </a:r>
            <a:endParaRPr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88535-A16D-DAEA-CB3C-0A130473D30A}"/>
              </a:ext>
            </a:extLst>
          </p:cNvPr>
          <p:cNvSpPr txBox="1"/>
          <p:nvPr/>
        </p:nvSpPr>
        <p:spPr>
          <a:xfrm>
            <a:off x="755650" y="1296968"/>
            <a:ext cx="384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훈련 횟수 의미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FE7A8D-F7E8-701D-66CB-71C1373E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7" y="2064971"/>
            <a:ext cx="6933425" cy="46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Decision Tree</a:t>
            </a:r>
            <a:endParaRPr lang="ko-KR" alt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3F83-8B80-F3FD-C6B0-BCD7DEE794BA}"/>
              </a:ext>
            </a:extLst>
          </p:cNvPr>
          <p:cNvSpPr txBox="1"/>
          <p:nvPr/>
        </p:nvSpPr>
        <p:spPr>
          <a:xfrm>
            <a:off x="833932" y="1397205"/>
            <a:ext cx="945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</a:t>
            </a:r>
            <a:r>
              <a:rPr lang="en-US" altLang="ko-KR" b="1" dirty="0" err="1"/>
              <a:t>colum</a:t>
            </a:r>
            <a:r>
              <a:rPr lang="ko-KR" altLang="en-US" b="1" dirty="0"/>
              <a:t>마다</a:t>
            </a:r>
            <a:r>
              <a:rPr lang="en-US" altLang="ko-KR" b="1" dirty="0"/>
              <a:t>, </a:t>
            </a:r>
            <a:r>
              <a:rPr lang="ko-KR" altLang="en-US" b="1" dirty="0"/>
              <a:t>각 특성마다의 이게 맞냐</a:t>
            </a:r>
            <a:r>
              <a:rPr lang="en-US" altLang="ko-KR" b="1" dirty="0"/>
              <a:t>? </a:t>
            </a:r>
            <a:r>
              <a:rPr lang="ko-KR" altLang="en-US" b="1" dirty="0"/>
              <a:t>아니냐</a:t>
            </a:r>
            <a:r>
              <a:rPr lang="en-US" altLang="ko-KR" b="1" dirty="0"/>
              <a:t>? </a:t>
            </a:r>
            <a:r>
              <a:rPr lang="ko-KR" altLang="en-US" b="1" dirty="0"/>
              <a:t>라는 걸 판단하기 위해서 사용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직관적 이해 가능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그래서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의사결정 트리</a:t>
            </a:r>
            <a:r>
              <a:rPr lang="ko-KR" altLang="en-US" b="1" dirty="0">
                <a:sym typeface="Wingdings" panose="05000000000000000000" pitchFamily="2" charset="2"/>
              </a:rPr>
              <a:t>라는 한글 표현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2F86E3-DDCF-C34A-807A-03FFD9EA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3" y="2347311"/>
            <a:ext cx="6150837" cy="39086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F312AC-F7D2-B961-8E47-D8301353454E}"/>
              </a:ext>
            </a:extLst>
          </p:cNvPr>
          <p:cNvSpPr/>
          <p:nvPr/>
        </p:nvSpPr>
        <p:spPr>
          <a:xfrm>
            <a:off x="980902" y="2443942"/>
            <a:ext cx="1787236" cy="985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Impurity(</a:t>
            </a:r>
            <a:r>
              <a:rPr lang="ko-KR" altLang="en-US" sz="3000" b="1" dirty="0"/>
              <a:t>불순도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F312AC-F7D2-B961-8E47-D8301353454E}"/>
              </a:ext>
            </a:extLst>
          </p:cNvPr>
          <p:cNvSpPr/>
          <p:nvPr/>
        </p:nvSpPr>
        <p:spPr>
          <a:xfrm>
            <a:off x="980902" y="2443942"/>
            <a:ext cx="1787236" cy="985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E7C5B-2FE2-4ECC-22C4-F80A191F1CAB}"/>
              </a:ext>
            </a:extLst>
          </p:cNvPr>
          <p:cNvSpPr txBox="1"/>
          <p:nvPr/>
        </p:nvSpPr>
        <p:spPr>
          <a:xfrm>
            <a:off x="851002" y="2341844"/>
            <a:ext cx="7629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Gini Impurity: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Entropy: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등등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3B43-7890-24A2-AEE7-44DDB16A2439}"/>
              </a:ext>
            </a:extLst>
          </p:cNvPr>
          <p:cNvSpPr txBox="1"/>
          <p:nvPr/>
        </p:nvSpPr>
        <p:spPr>
          <a:xfrm>
            <a:off x="863194" y="1340259"/>
            <a:ext cx="667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한 범주 안에 서로 다른 데이터가 얼마나 </a:t>
            </a:r>
            <a:r>
              <a:rPr lang="ko-KR" altLang="en-US" sz="2000" b="1" dirty="0" err="1"/>
              <a:t>섞여있는지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E3104-4A98-48BB-2C7B-33BCC016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30" y="2195628"/>
            <a:ext cx="2114659" cy="8382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E97A6C-CF34-6013-A155-61524462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30" y="3824130"/>
            <a:ext cx="2076557" cy="742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2B5616-0353-6C41-0503-C71BFAEF9D34}"/>
              </a:ext>
            </a:extLst>
          </p:cNvPr>
          <p:cNvSpPr txBox="1"/>
          <p:nvPr/>
        </p:nvSpPr>
        <p:spPr>
          <a:xfrm>
            <a:off x="6096000" y="2858585"/>
            <a:ext cx="6371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p_i</a:t>
            </a:r>
            <a:r>
              <a:rPr lang="ko-KR" altLang="en-US" b="1" dirty="0"/>
              <a:t>가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번째 클래스가 속할 확률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- 0</a:t>
            </a:r>
            <a:r>
              <a:rPr lang="ko-KR" altLang="en-US" b="1" dirty="0"/>
              <a:t>은 순수 하나의 클래스</a:t>
            </a:r>
            <a:r>
              <a:rPr lang="en-US" altLang="ko-KR" b="1" dirty="0"/>
              <a:t>, 1</a:t>
            </a:r>
            <a:r>
              <a:rPr lang="ko-KR" altLang="en-US" b="1" dirty="0"/>
              <a:t>은 막 </a:t>
            </a:r>
            <a:r>
              <a:rPr lang="ko-KR" altLang="en-US" b="1" dirty="0" err="1"/>
              <a:t>섞여있는</a:t>
            </a:r>
            <a:r>
              <a:rPr lang="ko-KR" altLang="en-US" b="1" dirty="0"/>
              <a:t> 더러운 상태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- 0~1 </a:t>
            </a:r>
            <a:r>
              <a:rPr lang="ko-KR" altLang="en-US" b="1" dirty="0"/>
              <a:t>값</a:t>
            </a:r>
            <a:r>
              <a:rPr lang="en-US" altLang="ko-KR" b="1" dirty="0"/>
              <a:t> </a:t>
            </a:r>
            <a:r>
              <a:rPr lang="ko-KR" altLang="en-US" b="1" dirty="0"/>
              <a:t>출력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9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Cross Validation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F312AC-F7D2-B961-8E47-D8301353454E}"/>
              </a:ext>
            </a:extLst>
          </p:cNvPr>
          <p:cNvSpPr/>
          <p:nvPr/>
        </p:nvSpPr>
        <p:spPr>
          <a:xfrm>
            <a:off x="980902" y="2443942"/>
            <a:ext cx="1787236" cy="985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3B43-7890-24A2-AEE7-44DDB16A2439}"/>
              </a:ext>
            </a:extLst>
          </p:cNvPr>
          <p:cNvSpPr txBox="1"/>
          <p:nvPr/>
        </p:nvSpPr>
        <p:spPr>
          <a:xfrm>
            <a:off x="863194" y="1340259"/>
            <a:ext cx="667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성능 평가 방식의 신뢰성을 보기 위한 것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3B486A-D03B-FEA1-823F-8D0B8FAF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0" y="2086298"/>
            <a:ext cx="7868971" cy="2096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5574E-03DC-C822-DE2B-D458B1F3D012}"/>
              </a:ext>
            </a:extLst>
          </p:cNvPr>
          <p:cNvSpPr txBox="1"/>
          <p:nvPr/>
        </p:nvSpPr>
        <p:spPr>
          <a:xfrm>
            <a:off x="1382573" y="4540057"/>
            <a:ext cx="842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test</a:t>
            </a:r>
            <a:r>
              <a:rPr lang="ko-KR" altLang="en-US" b="1" dirty="0"/>
              <a:t>셋을 제외한 나머지 </a:t>
            </a:r>
            <a:r>
              <a:rPr lang="en-US" altLang="ko-KR" b="1" dirty="0"/>
              <a:t>train</a:t>
            </a:r>
            <a:r>
              <a:rPr lang="ko-KR" altLang="en-US" b="1" dirty="0"/>
              <a:t>셋을 나눔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나눈 </a:t>
            </a:r>
            <a:r>
              <a:rPr lang="en-US" altLang="ko-KR" b="1" dirty="0"/>
              <a:t>train</a:t>
            </a:r>
            <a:r>
              <a:rPr lang="ko-KR" altLang="en-US" b="1" dirty="0"/>
              <a:t>셋에서 한 분할 셋을 검증 셋으로 사용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03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95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Hyperparameter</a:t>
            </a:r>
            <a:endParaRPr lang="ko-KR" altLang="en-US" sz="3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F312AC-F7D2-B961-8E47-D8301353454E}"/>
              </a:ext>
            </a:extLst>
          </p:cNvPr>
          <p:cNvSpPr/>
          <p:nvPr/>
        </p:nvSpPr>
        <p:spPr>
          <a:xfrm>
            <a:off x="575576" y="3702157"/>
            <a:ext cx="1787236" cy="985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체계적 </a:t>
            </a:r>
            <a:r>
              <a:rPr lang="en-US" altLang="ko-KR" b="1" dirty="0"/>
              <a:t>VS </a:t>
            </a:r>
            <a:r>
              <a:rPr lang="ko-KR" altLang="en-US" b="1" dirty="0"/>
              <a:t>랜덤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72914-A685-6EC7-E5F9-1BF1E4D56E96}"/>
              </a:ext>
            </a:extLst>
          </p:cNvPr>
          <p:cNvSpPr txBox="1"/>
          <p:nvPr/>
        </p:nvSpPr>
        <p:spPr>
          <a:xfrm>
            <a:off x="755650" y="1331366"/>
            <a:ext cx="75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코드 짤 때</a:t>
            </a:r>
            <a:r>
              <a:rPr lang="en-US" altLang="ko-KR" b="1" dirty="0"/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노가다</a:t>
            </a:r>
            <a:r>
              <a:rPr lang="ko-KR" altLang="en-US" b="1" dirty="0"/>
              <a:t>로 매개변수 설정해주는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27A8F2-7C88-CB99-2078-74C2DB17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60" y="2443942"/>
            <a:ext cx="5574182" cy="33195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9077C5-37C8-59CA-8E6A-3C1EFA11E2CE}"/>
              </a:ext>
            </a:extLst>
          </p:cNvPr>
          <p:cNvSpPr/>
          <p:nvPr/>
        </p:nvSpPr>
        <p:spPr>
          <a:xfrm>
            <a:off x="6554419" y="2260397"/>
            <a:ext cx="1638605" cy="2487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FDAB1-623E-67BD-F4C3-11F3CB1DF3C1}"/>
              </a:ext>
            </a:extLst>
          </p:cNvPr>
          <p:cNvSpPr txBox="1"/>
          <p:nvPr/>
        </p:nvSpPr>
        <p:spPr>
          <a:xfrm>
            <a:off x="8273490" y="3622809"/>
            <a:ext cx="35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두가지가 이걸 조금 편리하게 도와준다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352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AD5C9F-85E3-D972-AA51-28C3C2D503D2}"/>
              </a:ext>
            </a:extLst>
          </p:cNvPr>
          <p:cNvSpPr txBox="1"/>
          <p:nvPr/>
        </p:nvSpPr>
        <p:spPr>
          <a:xfrm>
            <a:off x="4146342" y="2567226"/>
            <a:ext cx="89791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코드 실습</a:t>
            </a:r>
          </a:p>
        </p:txBody>
      </p:sp>
    </p:spTree>
    <p:extLst>
      <p:ext uri="{BB962C8B-B14F-4D97-AF65-F5344CB8AC3E}">
        <p14:creationId xmlns:p14="http://schemas.microsoft.com/office/powerpoint/2010/main" val="5057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3F72-99CD-5B64-1B97-819AEB1A1CEB}"/>
              </a:ext>
            </a:extLst>
          </p:cNvPr>
          <p:cNvSpPr txBox="1"/>
          <p:nvPr/>
        </p:nvSpPr>
        <p:spPr>
          <a:xfrm>
            <a:off x="5625347" y="409652"/>
            <a:ext cx="3313827" cy="76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68130" y="1682733"/>
            <a:ext cx="3876165" cy="3060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82348-329B-84CF-B27E-8B6EFD966D0D}"/>
              </a:ext>
            </a:extLst>
          </p:cNvPr>
          <p:cNvSpPr txBox="1"/>
          <p:nvPr/>
        </p:nvSpPr>
        <p:spPr>
          <a:xfrm>
            <a:off x="5368974" y="1420726"/>
            <a:ext cx="5754896" cy="3804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Activation Function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Data Scaling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Loss Function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Epoch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Decision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Tree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Impurity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/>
              <a:t>Hyperparameter Search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F21C6E-50DB-A6E2-7FF1-F2B90DB2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80" y="796359"/>
            <a:ext cx="9573240" cy="5265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5E407-161D-0DDD-6201-6F1381297406}"/>
              </a:ext>
            </a:extLst>
          </p:cNvPr>
          <p:cNvSpPr txBox="1"/>
          <p:nvPr/>
        </p:nvSpPr>
        <p:spPr>
          <a:xfrm>
            <a:off x="685800" y="26035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딥러닝의 활성화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31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20D546-B7BF-438F-8F04-A54C99DE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1" y="1574739"/>
            <a:ext cx="4019757" cy="2349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D5C9F-85E3-D972-AA51-28C3C2D503D2}"/>
              </a:ext>
            </a:extLst>
          </p:cNvPr>
          <p:cNvSpPr txBox="1"/>
          <p:nvPr/>
        </p:nvSpPr>
        <p:spPr>
          <a:xfrm>
            <a:off x="5092492" y="1466850"/>
            <a:ext cx="4737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결과값을 </a:t>
            </a:r>
            <a:r>
              <a:rPr lang="en-US" altLang="ko-KR" b="1" dirty="0"/>
              <a:t>0 ~ 1 </a:t>
            </a:r>
            <a:r>
              <a:rPr lang="ko-KR" altLang="en-US" b="1" dirty="0"/>
              <a:t>사이의 값으로 나타냄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이름만 </a:t>
            </a:r>
            <a:r>
              <a:rPr lang="en-US" altLang="ko-KR" b="1" dirty="0"/>
              <a:t>‘</a:t>
            </a:r>
            <a:r>
              <a:rPr lang="ko-KR" altLang="en-US" b="1" dirty="0"/>
              <a:t>회귀</a:t>
            </a:r>
            <a:r>
              <a:rPr lang="en-US" altLang="ko-KR" b="1" dirty="0"/>
              <a:t>‘ </a:t>
            </a:r>
            <a:r>
              <a:rPr lang="ko-KR" altLang="en-US" b="1" dirty="0"/>
              <a:t>사실은 </a:t>
            </a:r>
            <a:r>
              <a:rPr lang="en-US" altLang="ko-KR" b="1" dirty="0"/>
              <a:t>‘</a:t>
            </a:r>
            <a:r>
              <a:rPr lang="ko-KR" altLang="en-US" b="1" dirty="0">
                <a:highlight>
                  <a:srgbClr val="FFFF00"/>
                </a:highlight>
              </a:rPr>
              <a:t>이진분류</a:t>
            </a:r>
            <a:r>
              <a:rPr lang="en-US" altLang="ko-KR" b="1" dirty="0"/>
              <a:t>’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결국 </a:t>
            </a:r>
            <a:r>
              <a:rPr lang="en-US" altLang="ko-KR" b="1" dirty="0"/>
              <a:t>‘</a:t>
            </a:r>
            <a:r>
              <a:rPr lang="ko-KR" altLang="en-US" b="1" dirty="0"/>
              <a:t>압축</a:t>
            </a:r>
            <a:r>
              <a:rPr lang="en-US" altLang="ko-KR" b="1" dirty="0"/>
              <a:t>’ </a:t>
            </a:r>
            <a:r>
              <a:rPr lang="ko-KR" altLang="en-US" b="1" dirty="0"/>
              <a:t>하는 역할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0 ~ 1 </a:t>
            </a:r>
            <a:r>
              <a:rPr lang="ko-KR" altLang="en-US" b="1" dirty="0"/>
              <a:t>값 외에는 불가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로지스틱 </a:t>
            </a:r>
            <a:r>
              <a:rPr lang="en-US" altLang="ko-KR" b="1" dirty="0"/>
              <a:t>== </a:t>
            </a:r>
            <a:r>
              <a:rPr lang="ko-KR" altLang="en-US" b="1" dirty="0" err="1"/>
              <a:t>시그모이드</a:t>
            </a:r>
            <a:r>
              <a:rPr lang="en-US" altLang="ko-KR" b="1" dirty="0"/>
              <a:t>(</a:t>
            </a:r>
            <a:r>
              <a:rPr lang="ko-KR" altLang="en-US" b="1" dirty="0"/>
              <a:t>맨날 헷갈림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1DAA2-1FD1-F9CC-EAF9-5D6911A68631}"/>
              </a:ext>
            </a:extLst>
          </p:cNvPr>
          <p:cNvSpPr txBox="1"/>
          <p:nvPr/>
        </p:nvSpPr>
        <p:spPr>
          <a:xfrm>
            <a:off x="1797050" y="4776569"/>
            <a:ext cx="681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0.5 </a:t>
            </a:r>
            <a:r>
              <a:rPr lang="ko-KR" altLang="en-US" b="1" dirty="0"/>
              <a:t>이상 </a:t>
            </a:r>
            <a:r>
              <a:rPr lang="en-US" altLang="ko-KR" b="1" dirty="0">
                <a:sym typeface="Wingdings" panose="05000000000000000000" pitchFamily="2" charset="2"/>
              </a:rPr>
              <a:t> 1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0.5 </a:t>
            </a:r>
            <a:r>
              <a:rPr lang="ko-KR" altLang="en-US" b="1" dirty="0">
                <a:sym typeface="Wingdings" panose="05000000000000000000" pitchFamily="2" charset="2"/>
              </a:rPr>
              <a:t>이하 </a:t>
            </a:r>
            <a:r>
              <a:rPr lang="en-US" altLang="ko-KR" b="1" dirty="0">
                <a:sym typeface="Wingdings" panose="05000000000000000000" pitchFamily="2" charset="2"/>
              </a:rPr>
              <a:t> 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60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AD5C9F-85E3-D972-AA51-28C3C2D503D2}"/>
              </a:ext>
            </a:extLst>
          </p:cNvPr>
          <p:cNvSpPr txBox="1"/>
          <p:nvPr/>
        </p:nvSpPr>
        <p:spPr>
          <a:xfrm>
            <a:off x="4900838" y="702827"/>
            <a:ext cx="63629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err="1"/>
              <a:t>Softmax</a:t>
            </a:r>
            <a:r>
              <a:rPr lang="en-US" altLang="ko-KR" sz="2300" b="1" dirty="0"/>
              <a:t> </a:t>
            </a:r>
            <a:r>
              <a:rPr lang="ko-KR" altLang="en-US" sz="2300" b="1" dirty="0"/>
              <a:t>함수</a:t>
            </a:r>
            <a:endParaRPr lang="en-US" altLang="ko-KR" sz="2300" b="1" dirty="0"/>
          </a:p>
          <a:p>
            <a:endParaRPr lang="en-US" altLang="ko-KR" sz="2300" b="1" dirty="0"/>
          </a:p>
          <a:p>
            <a:pPr marL="342900" indent="-342900">
              <a:buAutoNum type="arabicPeriod"/>
            </a:pPr>
            <a:r>
              <a:rPr lang="ko-KR" altLang="en-US" sz="2300" b="1" dirty="0" err="1"/>
              <a:t>시그모이드와</a:t>
            </a:r>
            <a:r>
              <a:rPr lang="ko-KR" altLang="en-US" sz="2300" b="1" dirty="0"/>
              <a:t> 비슷하게 </a:t>
            </a:r>
            <a:r>
              <a:rPr lang="en-US" altLang="ko-KR" sz="2300" b="1" dirty="0"/>
              <a:t>e</a:t>
            </a:r>
            <a:r>
              <a:rPr lang="ko-KR" altLang="en-US" sz="2300" b="1" dirty="0"/>
              <a:t>값이 </a:t>
            </a:r>
            <a:r>
              <a:rPr lang="ko-KR" altLang="en-US" sz="2300" b="1" dirty="0" err="1"/>
              <a:t>들어감</a:t>
            </a:r>
            <a:r>
              <a:rPr lang="en-US" altLang="ko-KR" sz="23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300" b="1" dirty="0"/>
          </a:p>
          <a:p>
            <a:r>
              <a:rPr lang="en-US" altLang="ko-KR" sz="2300" b="1" dirty="0"/>
              <a:t>2. </a:t>
            </a:r>
            <a:r>
              <a:rPr lang="ko-KR" altLang="en-US" sz="2300" b="1" dirty="0"/>
              <a:t>각 클래스의 </a:t>
            </a:r>
            <a:r>
              <a:rPr lang="ko-KR" altLang="en-US" sz="2300" b="1" dirty="0" err="1"/>
              <a:t>확률값</a:t>
            </a:r>
            <a:r>
              <a:rPr lang="ko-KR" altLang="en-US" sz="2300" b="1" dirty="0"/>
              <a:t> 출력</a:t>
            </a:r>
            <a:r>
              <a:rPr lang="en-US" altLang="ko-KR" sz="2300" b="1" dirty="0"/>
              <a:t>. </a:t>
            </a:r>
            <a:r>
              <a:rPr lang="ko-KR" altLang="en-US" sz="2300" b="1" dirty="0"/>
              <a:t>다 </a:t>
            </a:r>
            <a:r>
              <a:rPr lang="en-US" altLang="ko-KR" sz="2300" b="1" dirty="0"/>
              <a:t>sum</a:t>
            </a:r>
            <a:r>
              <a:rPr lang="ko-KR" altLang="en-US" sz="2300" b="1" dirty="0"/>
              <a:t>하면 </a:t>
            </a:r>
            <a:r>
              <a:rPr lang="en-US" altLang="ko-KR" sz="2300" b="1" dirty="0"/>
              <a:t>1</a:t>
            </a:r>
            <a:r>
              <a:rPr lang="ko-KR" altLang="en-US" sz="2300" b="1" dirty="0"/>
              <a:t>이 되는 특징</a:t>
            </a:r>
            <a:r>
              <a:rPr lang="en-US" altLang="ko-KR" sz="2300" b="1" dirty="0"/>
              <a:t>.</a:t>
            </a:r>
          </a:p>
          <a:p>
            <a:endParaRPr lang="en-US" altLang="ko-KR" sz="2300" b="1" dirty="0"/>
          </a:p>
          <a:p>
            <a:r>
              <a:rPr lang="en-US" altLang="ko-KR" sz="2300" b="1" dirty="0"/>
              <a:t>3. ‘</a:t>
            </a:r>
            <a:r>
              <a:rPr lang="ko-KR" altLang="en-US" sz="2300" b="1" dirty="0"/>
              <a:t>다중 분류</a:t>
            </a:r>
            <a:r>
              <a:rPr lang="en-US" altLang="ko-KR" sz="2300" b="1" dirty="0"/>
              <a:t>’</a:t>
            </a:r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r>
              <a:rPr lang="en-US" altLang="ko-KR" sz="2300" b="1" dirty="0"/>
              <a:t>exp</a:t>
            </a:r>
            <a:r>
              <a:rPr lang="ko-KR" altLang="en-US" sz="2300" b="1" dirty="0"/>
              <a:t>의 특징</a:t>
            </a:r>
            <a:r>
              <a:rPr lang="en-US" altLang="ko-KR" sz="2300" b="1" dirty="0"/>
              <a:t>: </a:t>
            </a:r>
          </a:p>
          <a:p>
            <a:r>
              <a:rPr lang="ko-KR" altLang="en-US" sz="2300" b="1" dirty="0"/>
              <a:t>약간만 </a:t>
            </a:r>
            <a:r>
              <a:rPr lang="ko-KR" altLang="en-US" sz="2300" b="1" dirty="0" err="1"/>
              <a:t>큰값</a:t>
            </a:r>
            <a:r>
              <a:rPr lang="ko-KR" altLang="en-US" sz="2300" b="1" dirty="0"/>
              <a:t> 이어도 매우 큰 값 출력</a:t>
            </a:r>
            <a:r>
              <a:rPr lang="en-US" altLang="ko-KR" sz="2300" b="1" dirty="0"/>
              <a:t>.</a:t>
            </a:r>
          </a:p>
          <a:p>
            <a:r>
              <a:rPr lang="ko-KR" altLang="en-US" sz="2300" b="1" dirty="0" err="1"/>
              <a:t>시그모이드의</a:t>
            </a:r>
            <a:r>
              <a:rPr lang="ko-KR" altLang="en-US" sz="2300" b="1" dirty="0"/>
              <a:t> 이 </a:t>
            </a:r>
            <a:r>
              <a:rPr lang="ko-KR" altLang="en-US" sz="2300" b="1" dirty="0" err="1"/>
              <a:t>큰값을</a:t>
            </a:r>
            <a:r>
              <a:rPr lang="ko-KR" altLang="en-US" sz="2300" b="1" dirty="0"/>
              <a:t> </a:t>
            </a:r>
            <a:r>
              <a:rPr lang="ko-KR" altLang="en-US" sz="2300" b="1" dirty="0" err="1"/>
              <a:t>나눠주는걸</a:t>
            </a:r>
            <a:r>
              <a:rPr lang="ko-KR" altLang="en-US" sz="2300" b="1" dirty="0"/>
              <a:t> 완화</a:t>
            </a:r>
            <a:r>
              <a:rPr lang="en-US" altLang="ko-KR" sz="2300" b="1" dirty="0"/>
              <a:t>.(</a:t>
            </a:r>
            <a:r>
              <a:rPr lang="ko-KR" altLang="en-US" sz="2300" b="1" dirty="0"/>
              <a:t>분자에도 </a:t>
            </a:r>
            <a:r>
              <a:rPr lang="en-US" altLang="ko-KR" sz="2300" b="1" dirty="0"/>
              <a:t>exp</a:t>
            </a:r>
            <a:r>
              <a:rPr lang="ko-KR" altLang="en-US" sz="2300" b="1" dirty="0"/>
              <a:t>값</a:t>
            </a:r>
            <a:r>
              <a:rPr lang="en-US" altLang="ko-KR" sz="23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BF0CF-AFC2-72F9-F140-7731806E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9" y="1442660"/>
            <a:ext cx="3333921" cy="1225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E15641-B77D-FA35-8EC2-3C74894B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84" y="2953960"/>
            <a:ext cx="417253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AD5C9F-85E3-D972-AA51-28C3C2D503D2}"/>
              </a:ext>
            </a:extLst>
          </p:cNvPr>
          <p:cNvSpPr txBox="1"/>
          <p:nvPr/>
        </p:nvSpPr>
        <p:spPr>
          <a:xfrm>
            <a:off x="4410387" y="151179"/>
            <a:ext cx="63629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/>
              <a:t>시그모이드로도</a:t>
            </a:r>
            <a:r>
              <a:rPr lang="ko-KR" altLang="en-US" sz="2100" b="1" dirty="0"/>
              <a:t> 다중 분류 가능</a:t>
            </a:r>
            <a:r>
              <a:rPr lang="en-US" altLang="ko-KR" sz="2100" b="1" dirty="0"/>
              <a:t>.</a:t>
            </a:r>
          </a:p>
          <a:p>
            <a:endParaRPr lang="en-US" altLang="ko-KR" sz="2100" b="1" dirty="0"/>
          </a:p>
          <a:p>
            <a:r>
              <a:rPr lang="ko-KR" altLang="en-US" sz="2100" b="1" dirty="0"/>
              <a:t>다만</a:t>
            </a:r>
            <a:r>
              <a:rPr lang="en-US" altLang="ko-KR" sz="2100" b="1" dirty="0"/>
              <a:t>,</a:t>
            </a:r>
          </a:p>
          <a:p>
            <a:endParaRPr lang="en-US" altLang="ko-KR" sz="2100" b="1" dirty="0"/>
          </a:p>
          <a:p>
            <a:r>
              <a:rPr lang="en-US" altLang="ko-KR" sz="2100" b="1" dirty="0">
                <a:highlight>
                  <a:srgbClr val="FFFF00"/>
                </a:highlight>
              </a:rPr>
              <a:t>1 : N </a:t>
            </a:r>
            <a:r>
              <a:rPr lang="ko-KR" altLang="en-US" sz="2100" b="1" dirty="0">
                <a:highlight>
                  <a:srgbClr val="FFFF00"/>
                </a:highlight>
              </a:rPr>
              <a:t>구조</a:t>
            </a:r>
            <a:r>
              <a:rPr lang="en-US" altLang="ko-KR" sz="2100" b="1" dirty="0">
                <a:highlight>
                  <a:srgbClr val="FFFF00"/>
                </a:highlight>
              </a:rPr>
              <a:t> (</a:t>
            </a:r>
            <a:r>
              <a:rPr lang="en-US" altLang="ko-KR" sz="2100" b="1" dirty="0" err="1">
                <a:highlight>
                  <a:srgbClr val="FFFF00"/>
                </a:highlight>
              </a:rPr>
              <a:t>LogisticRegression</a:t>
            </a:r>
            <a:r>
              <a:rPr lang="en-US" altLang="ko-KR" sz="2100" b="1" dirty="0">
                <a:highlight>
                  <a:srgbClr val="FFFF00"/>
                </a:highlight>
              </a:rPr>
              <a:t>)</a:t>
            </a:r>
          </a:p>
          <a:p>
            <a:endParaRPr lang="en-US" altLang="ko-KR" sz="2100" b="1" dirty="0"/>
          </a:p>
          <a:p>
            <a:r>
              <a:rPr lang="ko-KR" altLang="en-US" sz="2100" b="1" dirty="0">
                <a:highlight>
                  <a:srgbClr val="00FF00"/>
                </a:highlight>
              </a:rPr>
              <a:t>클래스 별 점수 계산 후 </a:t>
            </a:r>
            <a:r>
              <a:rPr lang="ko-KR" altLang="en-US" sz="2100" b="1" dirty="0" err="1">
                <a:highlight>
                  <a:srgbClr val="00FF00"/>
                </a:highlight>
              </a:rPr>
              <a:t>확률값</a:t>
            </a:r>
            <a:r>
              <a:rPr lang="ko-KR" altLang="en-US" sz="2100" b="1" dirty="0">
                <a:highlight>
                  <a:srgbClr val="00FF00"/>
                </a:highlight>
              </a:rPr>
              <a:t> 출력</a:t>
            </a:r>
            <a:r>
              <a:rPr lang="en-US" altLang="ko-KR" sz="2100" b="1" dirty="0">
                <a:highlight>
                  <a:srgbClr val="00FF00"/>
                </a:highlight>
              </a:rPr>
              <a:t>(</a:t>
            </a:r>
            <a:r>
              <a:rPr lang="en-US" altLang="ko-KR" sz="2100" b="1" dirty="0" err="1">
                <a:highlight>
                  <a:srgbClr val="00FF00"/>
                </a:highlight>
              </a:rPr>
              <a:t>Softmax</a:t>
            </a:r>
            <a:r>
              <a:rPr lang="en-US" altLang="ko-KR" sz="2100" b="1" dirty="0">
                <a:highlight>
                  <a:srgbClr val="00FF00"/>
                </a:highlight>
              </a:rPr>
              <a:t>)</a:t>
            </a:r>
          </a:p>
          <a:p>
            <a:endParaRPr lang="en-US" altLang="ko-KR" sz="2100" b="1" dirty="0"/>
          </a:p>
          <a:p>
            <a:endParaRPr lang="en-US" altLang="ko-KR" sz="2100" b="1" dirty="0"/>
          </a:p>
          <a:p>
            <a:r>
              <a:rPr lang="ko-KR" altLang="en-US" sz="2100" b="1" dirty="0"/>
              <a:t>이 차이가 존재</a:t>
            </a:r>
            <a:r>
              <a:rPr lang="en-US" altLang="ko-KR" sz="2100" b="1" dirty="0"/>
              <a:t>.</a:t>
            </a:r>
          </a:p>
          <a:p>
            <a:endParaRPr lang="en-US" altLang="ko-KR" sz="2100" b="1" dirty="0"/>
          </a:p>
          <a:p>
            <a:r>
              <a:rPr lang="en-US" altLang="ko-KR" sz="2100" b="1" dirty="0"/>
              <a:t>ex)</a:t>
            </a:r>
          </a:p>
          <a:p>
            <a:endParaRPr lang="en-US" altLang="ko-KR" sz="2100" b="1" dirty="0"/>
          </a:p>
          <a:p>
            <a:r>
              <a:rPr lang="en-US" altLang="ko-KR" sz="2100" b="1" dirty="0" err="1"/>
              <a:t>A,B,C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가 존재</a:t>
            </a:r>
            <a:r>
              <a:rPr lang="en-US" altLang="ko-KR" sz="2100" b="1" dirty="0"/>
              <a:t>.</a:t>
            </a:r>
          </a:p>
          <a:p>
            <a:endParaRPr lang="en-US" altLang="ko-KR" sz="2100" b="1" dirty="0"/>
          </a:p>
          <a:p>
            <a:pPr marL="457200" indent="-457200">
              <a:buAutoNum type="arabicPeriod"/>
            </a:pPr>
            <a:r>
              <a:rPr lang="en-US" altLang="ko-KR" sz="2100" b="1" dirty="0"/>
              <a:t>A</a:t>
            </a:r>
            <a:r>
              <a:rPr lang="ko-KR" altLang="en-US" sz="2100" b="1" dirty="0"/>
              <a:t>와 </a:t>
            </a:r>
            <a:r>
              <a:rPr lang="en-US" altLang="ko-KR" sz="2100" b="1" dirty="0" err="1"/>
              <a:t>B,C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분류</a:t>
            </a:r>
            <a:endParaRPr lang="en-US" altLang="ko-KR" sz="2100" b="1" dirty="0"/>
          </a:p>
          <a:p>
            <a:pPr marL="457200" indent="-457200">
              <a:buAutoNum type="arabicPeriod"/>
            </a:pPr>
            <a:r>
              <a:rPr lang="en-US" altLang="ko-KR" sz="2100" b="1" dirty="0"/>
              <a:t>B</a:t>
            </a:r>
            <a:r>
              <a:rPr lang="ko-KR" altLang="en-US" sz="2100" b="1" dirty="0"/>
              <a:t>와 </a:t>
            </a:r>
            <a:r>
              <a:rPr lang="en-US" altLang="ko-KR" sz="2100" b="1" dirty="0" err="1"/>
              <a:t>A,C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분류</a:t>
            </a:r>
            <a:endParaRPr lang="en-US" altLang="ko-KR" sz="2100" b="1" dirty="0"/>
          </a:p>
          <a:p>
            <a:pPr marL="457200" indent="-457200">
              <a:buAutoNum type="arabicPeriod"/>
            </a:pPr>
            <a:r>
              <a:rPr lang="en-US" altLang="ko-KR" sz="2100" b="1" dirty="0"/>
              <a:t>C</a:t>
            </a:r>
            <a:r>
              <a:rPr lang="ko-KR" altLang="en-US" sz="2100" b="1" dirty="0"/>
              <a:t>와 </a:t>
            </a:r>
            <a:r>
              <a:rPr lang="en-US" altLang="ko-KR" sz="2100" b="1" dirty="0" err="1"/>
              <a:t>A,B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분류</a:t>
            </a:r>
            <a:endParaRPr lang="en-US" altLang="ko-KR" sz="2100" b="1" dirty="0"/>
          </a:p>
          <a:p>
            <a:pPr marL="457200" indent="-457200">
              <a:buAutoNum type="arabicPeriod"/>
            </a:pPr>
            <a:endParaRPr lang="en-US" altLang="ko-KR" sz="2100" b="1" dirty="0"/>
          </a:p>
          <a:p>
            <a:r>
              <a:rPr lang="ko-KR" altLang="en-US" sz="2100" b="1" dirty="0"/>
              <a:t>무엇을 쓸 것인가</a:t>
            </a:r>
            <a:r>
              <a:rPr lang="en-US" altLang="ko-KR" sz="2100" b="1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BF0CF-AFC2-72F9-F140-7731806E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2" y="3574015"/>
            <a:ext cx="3333921" cy="12256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DED94D-23E7-2BF3-52AC-EFEE634B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2" y="935181"/>
            <a:ext cx="2756813" cy="23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AD5C9F-85E3-D972-AA51-28C3C2D503D2}"/>
              </a:ext>
            </a:extLst>
          </p:cNvPr>
          <p:cNvSpPr txBox="1"/>
          <p:nvPr/>
        </p:nvSpPr>
        <p:spPr>
          <a:xfrm>
            <a:off x="927100" y="1441450"/>
            <a:ext cx="6076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스케일링</a:t>
            </a:r>
            <a:r>
              <a:rPr lang="en-US" altLang="ko-KR" sz="2000" b="1" dirty="0"/>
              <a:t>? 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치아 스케일링을 생각해보자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err="1"/>
              <a:t>잡다한거를</a:t>
            </a:r>
            <a:r>
              <a:rPr lang="ko-KR" altLang="en-US" sz="2000" b="1" dirty="0"/>
              <a:t> 빼서 본연의 치아만 </a:t>
            </a:r>
            <a:r>
              <a:rPr lang="ko-KR" altLang="en-US" sz="2000" b="1" dirty="0" err="1"/>
              <a:t>남기는거</a:t>
            </a:r>
            <a:r>
              <a:rPr lang="ko-KR" altLang="en-US" sz="2000" b="1" dirty="0"/>
              <a:t> 아니던가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예를 들면 치석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그런거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데이터 관점에서도 비슷하다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데이터 특성의 범위를 조정할 때 쓰인다</a:t>
            </a:r>
            <a:r>
              <a:rPr lang="en-US" altLang="ko-KR" sz="20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12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데이터 스케일링</a:t>
            </a:r>
          </a:p>
        </p:txBody>
      </p:sp>
    </p:spTree>
    <p:extLst>
      <p:ext uri="{BB962C8B-B14F-4D97-AF65-F5344CB8AC3E}">
        <p14:creationId xmlns:p14="http://schemas.microsoft.com/office/powerpoint/2010/main" val="20532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12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데이터 스케일링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6A84C8-FF34-4465-ED3C-A68AD4C2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69" y="1733515"/>
            <a:ext cx="1181161" cy="679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3074F-F111-8F07-9BDD-CAC64B5435EB}"/>
              </a:ext>
            </a:extLst>
          </p:cNvPr>
          <p:cNvSpPr txBox="1"/>
          <p:nvPr/>
        </p:nvSpPr>
        <p:spPr>
          <a:xfrm>
            <a:off x="1092200" y="1905000"/>
            <a:ext cx="6007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StandardScaler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표준화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MinMaxScaler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최소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최대 정규화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-&gt; </a:t>
            </a:r>
            <a:r>
              <a:rPr lang="ko-KR" altLang="en-US" sz="1500" b="1" dirty="0"/>
              <a:t>최소값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최대값 이용 </a:t>
            </a:r>
            <a:r>
              <a:rPr lang="en-US" altLang="ko-KR" sz="1500" b="1" dirty="0"/>
              <a:t>0~1 </a:t>
            </a:r>
            <a:r>
              <a:rPr lang="ko-KR" altLang="en-US" sz="1500" b="1" dirty="0"/>
              <a:t>변환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Normalizer(</a:t>
            </a:r>
            <a:r>
              <a:rPr lang="ko-KR" altLang="en-US" sz="2000" b="1" dirty="0"/>
              <a:t>벡터 정규화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-&gt; </a:t>
            </a:r>
            <a:r>
              <a:rPr lang="ko-KR" altLang="en-US" sz="1500" b="1" dirty="0" err="1"/>
              <a:t>나누는건</a:t>
            </a:r>
            <a:r>
              <a:rPr lang="ko-KR" altLang="en-US" sz="1500" b="1" dirty="0"/>
              <a:t> </a:t>
            </a:r>
            <a:r>
              <a:rPr lang="en-US" altLang="ko-KR" sz="1500" b="1" dirty="0" err="1"/>
              <a:t>L1</a:t>
            </a:r>
            <a:r>
              <a:rPr lang="en-US" altLang="ko-KR" sz="1500" b="1" dirty="0"/>
              <a:t> Norm, </a:t>
            </a:r>
            <a:r>
              <a:rPr lang="en-US" altLang="ko-KR" sz="1500" b="1" dirty="0" err="1"/>
              <a:t>L2</a:t>
            </a:r>
            <a:r>
              <a:rPr lang="en-US" altLang="ko-KR" sz="1500" b="1" dirty="0"/>
              <a:t> Norm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등등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2EB3F-EDA3-362E-2F8C-A6F5E366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84" y="670019"/>
            <a:ext cx="4840730" cy="904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5C78ED-FAD1-3A1A-56AF-A4D5E79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202" y="2523957"/>
            <a:ext cx="1916948" cy="8957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2681ED-7DC8-EB85-9E18-DF64CA894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833" y="3530660"/>
            <a:ext cx="2603634" cy="12129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89427F-9236-A485-0EA4-DEF829C5B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059" y="3792684"/>
            <a:ext cx="1517650" cy="6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83368-D437-F960-A563-B05EF1C226A3}"/>
              </a:ext>
            </a:extLst>
          </p:cNvPr>
          <p:cNvSpPr txBox="1"/>
          <p:nvPr/>
        </p:nvSpPr>
        <p:spPr>
          <a:xfrm>
            <a:off x="755650" y="421243"/>
            <a:ext cx="4127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손실함수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5021E-B0CD-68EE-F650-FF9E06DC9494}"/>
              </a:ext>
            </a:extLst>
          </p:cNvPr>
          <p:cNvSpPr txBox="1"/>
          <p:nvPr/>
        </p:nvSpPr>
        <p:spPr>
          <a:xfrm>
            <a:off x="855879" y="2690336"/>
            <a:ext cx="6064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MSE</a:t>
            </a:r>
            <a:r>
              <a:rPr lang="en-US" altLang="ko-KR" sz="2000" b="1" dirty="0"/>
              <a:t>(Mean Squared Error)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RMSE</a:t>
            </a:r>
            <a:r>
              <a:rPr lang="en-US" altLang="ko-KR" sz="2000" b="1" dirty="0"/>
              <a:t>(Root Mean Squared Error)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Binary </a:t>
            </a:r>
            <a:r>
              <a:rPr lang="en-US" altLang="ko-KR" sz="2000" b="1" dirty="0" err="1"/>
              <a:t>Crossentropy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11520-74A4-AFE4-A05E-68B414BC8677}"/>
              </a:ext>
            </a:extLst>
          </p:cNvPr>
          <p:cNvSpPr txBox="1"/>
          <p:nvPr/>
        </p:nvSpPr>
        <p:spPr>
          <a:xfrm>
            <a:off x="755650" y="1424984"/>
            <a:ext cx="798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어떤 오차 의미</a:t>
            </a:r>
            <a:r>
              <a:rPr lang="en-US" altLang="ko-KR" sz="2000" b="1" dirty="0"/>
              <a:t>.(</a:t>
            </a:r>
            <a:r>
              <a:rPr lang="ko-KR" altLang="en-US" sz="2000" b="1" dirty="0"/>
              <a:t>정답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예측 사이의 차이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3D2782-CFD4-21A9-5A64-E8160A65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56" y="2391399"/>
            <a:ext cx="3479040" cy="1014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23884-1B7B-7A6F-9F16-2C456B83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97" y="3610532"/>
            <a:ext cx="3442038" cy="1102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404AFB-F516-6E86-BF02-852A94A9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313" y="4917927"/>
            <a:ext cx="6170912" cy="12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443</Words>
  <Application>Microsoft Office PowerPoint</Application>
  <PresentationFormat>와이드스크린</PresentationFormat>
  <Paragraphs>144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6</cp:revision>
  <dcterms:created xsi:type="dcterms:W3CDTF">2023-11-12T10:46:43Z</dcterms:created>
  <dcterms:modified xsi:type="dcterms:W3CDTF">2023-11-19T16:25:32Z</dcterms:modified>
</cp:coreProperties>
</file>