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7" r:id="rId5"/>
    <p:sldId id="258" r:id="rId6"/>
    <p:sldId id="259"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7" d="100"/>
          <a:sy n="87" d="100"/>
        </p:scale>
        <p:origin x="-676" y="-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F83AA949-5B71-4A27-A70F-DD3EF570D220}" type="datetimeFigureOut">
              <a:rPr lang="fr-FR" smtClean="0"/>
              <a:t>02/10/2021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15C549C-5BB7-4197-8FFB-D2B38E9010F8}" type="slidenum">
              <a:rPr lang="fr-FR" smtClean="0"/>
              <a:t>‹N°›</a:t>
            </a:fld>
            <a:endParaRPr lang="fr-FR"/>
          </a:p>
        </p:txBody>
      </p:sp>
    </p:spTree>
    <p:extLst>
      <p:ext uri="{BB962C8B-B14F-4D97-AF65-F5344CB8AC3E}">
        <p14:creationId xmlns:p14="http://schemas.microsoft.com/office/powerpoint/2010/main" val="201896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83AA949-5B71-4A27-A70F-DD3EF570D220}" type="datetimeFigureOut">
              <a:rPr lang="fr-FR" smtClean="0"/>
              <a:t>02/10/2021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15C549C-5BB7-4197-8FFB-D2B38E9010F8}" type="slidenum">
              <a:rPr lang="fr-FR" smtClean="0"/>
              <a:t>‹N°›</a:t>
            </a:fld>
            <a:endParaRPr lang="fr-FR"/>
          </a:p>
        </p:txBody>
      </p:sp>
    </p:spTree>
    <p:extLst>
      <p:ext uri="{BB962C8B-B14F-4D97-AF65-F5344CB8AC3E}">
        <p14:creationId xmlns:p14="http://schemas.microsoft.com/office/powerpoint/2010/main" val="2627868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83AA949-5B71-4A27-A70F-DD3EF570D220}" type="datetimeFigureOut">
              <a:rPr lang="fr-FR" smtClean="0"/>
              <a:t>02/10/2021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15C549C-5BB7-4197-8FFB-D2B38E9010F8}" type="slidenum">
              <a:rPr lang="fr-FR" smtClean="0"/>
              <a:t>‹N°›</a:t>
            </a:fld>
            <a:endParaRPr lang="fr-FR"/>
          </a:p>
        </p:txBody>
      </p:sp>
    </p:spTree>
    <p:extLst>
      <p:ext uri="{BB962C8B-B14F-4D97-AF65-F5344CB8AC3E}">
        <p14:creationId xmlns:p14="http://schemas.microsoft.com/office/powerpoint/2010/main" val="275303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83AA949-5B71-4A27-A70F-DD3EF570D220}" type="datetimeFigureOut">
              <a:rPr lang="fr-FR" smtClean="0"/>
              <a:t>02/10/2021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15C549C-5BB7-4197-8FFB-D2B38E9010F8}" type="slidenum">
              <a:rPr lang="fr-FR" smtClean="0"/>
              <a:t>‹N°›</a:t>
            </a:fld>
            <a:endParaRPr lang="fr-FR"/>
          </a:p>
        </p:txBody>
      </p:sp>
    </p:spTree>
    <p:extLst>
      <p:ext uri="{BB962C8B-B14F-4D97-AF65-F5344CB8AC3E}">
        <p14:creationId xmlns:p14="http://schemas.microsoft.com/office/powerpoint/2010/main" val="2012849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F83AA949-5B71-4A27-A70F-DD3EF570D220}" type="datetimeFigureOut">
              <a:rPr lang="fr-FR" smtClean="0"/>
              <a:t>02/10/2021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15C549C-5BB7-4197-8FFB-D2B38E9010F8}" type="slidenum">
              <a:rPr lang="fr-FR" smtClean="0"/>
              <a:t>‹N°›</a:t>
            </a:fld>
            <a:endParaRPr lang="fr-FR"/>
          </a:p>
        </p:txBody>
      </p:sp>
    </p:spTree>
    <p:extLst>
      <p:ext uri="{BB962C8B-B14F-4D97-AF65-F5344CB8AC3E}">
        <p14:creationId xmlns:p14="http://schemas.microsoft.com/office/powerpoint/2010/main" val="380072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83AA949-5B71-4A27-A70F-DD3EF570D220}" type="datetimeFigureOut">
              <a:rPr lang="fr-FR" smtClean="0"/>
              <a:t>02/10/2021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15C549C-5BB7-4197-8FFB-D2B38E9010F8}" type="slidenum">
              <a:rPr lang="fr-FR" smtClean="0"/>
              <a:t>‹N°›</a:t>
            </a:fld>
            <a:endParaRPr lang="fr-FR"/>
          </a:p>
        </p:txBody>
      </p:sp>
    </p:spTree>
    <p:extLst>
      <p:ext uri="{BB962C8B-B14F-4D97-AF65-F5344CB8AC3E}">
        <p14:creationId xmlns:p14="http://schemas.microsoft.com/office/powerpoint/2010/main" val="381146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83AA949-5B71-4A27-A70F-DD3EF570D220}" type="datetimeFigureOut">
              <a:rPr lang="fr-FR" smtClean="0"/>
              <a:t>02/10/2021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15C549C-5BB7-4197-8FFB-D2B38E9010F8}" type="slidenum">
              <a:rPr lang="fr-FR" smtClean="0"/>
              <a:t>‹N°›</a:t>
            </a:fld>
            <a:endParaRPr lang="fr-FR"/>
          </a:p>
        </p:txBody>
      </p:sp>
    </p:spTree>
    <p:extLst>
      <p:ext uri="{BB962C8B-B14F-4D97-AF65-F5344CB8AC3E}">
        <p14:creationId xmlns:p14="http://schemas.microsoft.com/office/powerpoint/2010/main" val="133677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83AA949-5B71-4A27-A70F-DD3EF570D220}" type="datetimeFigureOut">
              <a:rPr lang="fr-FR" smtClean="0"/>
              <a:t>02/10/2021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15C549C-5BB7-4197-8FFB-D2B38E9010F8}" type="slidenum">
              <a:rPr lang="fr-FR" smtClean="0"/>
              <a:t>‹N°›</a:t>
            </a:fld>
            <a:endParaRPr lang="fr-FR"/>
          </a:p>
        </p:txBody>
      </p:sp>
    </p:spTree>
    <p:extLst>
      <p:ext uri="{BB962C8B-B14F-4D97-AF65-F5344CB8AC3E}">
        <p14:creationId xmlns:p14="http://schemas.microsoft.com/office/powerpoint/2010/main" val="168711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83AA949-5B71-4A27-A70F-DD3EF570D220}" type="datetimeFigureOut">
              <a:rPr lang="fr-FR" smtClean="0"/>
              <a:t>02/10/2021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15C549C-5BB7-4197-8FFB-D2B38E9010F8}" type="slidenum">
              <a:rPr lang="fr-FR" smtClean="0"/>
              <a:t>‹N°›</a:t>
            </a:fld>
            <a:endParaRPr lang="fr-FR"/>
          </a:p>
        </p:txBody>
      </p:sp>
    </p:spTree>
    <p:extLst>
      <p:ext uri="{BB962C8B-B14F-4D97-AF65-F5344CB8AC3E}">
        <p14:creationId xmlns:p14="http://schemas.microsoft.com/office/powerpoint/2010/main" val="25870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83AA949-5B71-4A27-A70F-DD3EF570D220}" type="datetimeFigureOut">
              <a:rPr lang="fr-FR" smtClean="0"/>
              <a:t>02/10/2021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15C549C-5BB7-4197-8FFB-D2B38E9010F8}" type="slidenum">
              <a:rPr lang="fr-FR" smtClean="0"/>
              <a:t>‹N°›</a:t>
            </a:fld>
            <a:endParaRPr lang="fr-FR"/>
          </a:p>
        </p:txBody>
      </p:sp>
    </p:spTree>
    <p:extLst>
      <p:ext uri="{BB962C8B-B14F-4D97-AF65-F5344CB8AC3E}">
        <p14:creationId xmlns:p14="http://schemas.microsoft.com/office/powerpoint/2010/main" val="2775297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83AA949-5B71-4A27-A70F-DD3EF570D220}" type="datetimeFigureOut">
              <a:rPr lang="fr-FR" smtClean="0"/>
              <a:t>02/10/2021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15C549C-5BB7-4197-8FFB-D2B38E9010F8}" type="slidenum">
              <a:rPr lang="fr-FR" smtClean="0"/>
              <a:t>‹N°›</a:t>
            </a:fld>
            <a:endParaRPr lang="fr-FR"/>
          </a:p>
        </p:txBody>
      </p:sp>
    </p:spTree>
    <p:extLst>
      <p:ext uri="{BB962C8B-B14F-4D97-AF65-F5344CB8AC3E}">
        <p14:creationId xmlns:p14="http://schemas.microsoft.com/office/powerpoint/2010/main" val="3291343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AA949-5B71-4A27-A70F-DD3EF570D220}" type="datetimeFigureOut">
              <a:rPr lang="fr-FR" smtClean="0"/>
              <a:t>02/10/2021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C549C-5BB7-4197-8FFB-D2B38E9010F8}" type="slidenum">
              <a:rPr lang="fr-FR" smtClean="0"/>
              <a:t>‹N°›</a:t>
            </a:fld>
            <a:endParaRPr lang="fr-FR"/>
          </a:p>
        </p:txBody>
      </p:sp>
    </p:spTree>
    <p:extLst>
      <p:ext uri="{BB962C8B-B14F-4D97-AF65-F5344CB8AC3E}">
        <p14:creationId xmlns:p14="http://schemas.microsoft.com/office/powerpoint/2010/main" val="693463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
            </a:r>
            <a:br>
              <a:rPr lang="fr-FR" dirty="0" smtClean="0"/>
            </a:br>
            <a:r>
              <a:rPr lang="fr-FR" dirty="0" smtClean="0"/>
              <a:t/>
            </a:r>
            <a:br>
              <a:rPr lang="fr-FR" dirty="0" smtClean="0"/>
            </a:br>
            <a:endParaRPr lang="fr-FR" dirty="0"/>
          </a:p>
        </p:txBody>
      </p:sp>
      <p:sp>
        <p:nvSpPr>
          <p:cNvPr id="3" name="Sous-titre 2"/>
          <p:cNvSpPr>
            <a:spLocks noGrp="1"/>
          </p:cNvSpPr>
          <p:nvPr>
            <p:ph idx="1"/>
          </p:nvPr>
        </p:nvSpPr>
        <p:spPr/>
        <p:txBody>
          <a:bodyPr/>
          <a:lstStyle/>
          <a:p>
            <a:endParaRPr lang="fr-FR" dirty="0" smtClean="0"/>
          </a:p>
          <a:p>
            <a:endParaRPr lang="fr-FR" dirty="0"/>
          </a:p>
        </p:txBody>
      </p:sp>
      <p:sp>
        <p:nvSpPr>
          <p:cNvPr id="4" name="Rectangle 3"/>
          <p:cNvSpPr/>
          <p:nvPr/>
        </p:nvSpPr>
        <p:spPr>
          <a:xfrm>
            <a:off x="2286000" y="1305342"/>
            <a:ext cx="4572000" cy="4247317"/>
          </a:xfrm>
          <a:prstGeom prst="rect">
            <a:avLst/>
          </a:prstGeom>
        </p:spPr>
        <p:txBody>
          <a:bodyPr>
            <a:spAutoFit/>
          </a:bodyPr>
          <a:lstStyle/>
          <a:p>
            <a:r>
              <a:rPr lang="fr-FR" b="1" dirty="0"/>
              <a:t>Webmaster : les compétences</a:t>
            </a:r>
          </a:p>
          <a:p>
            <a:r>
              <a:rPr lang="fr-FR" dirty="0"/>
              <a:t>Un webmaster dispose dans son sac d'un grand panel de compétences dans des domaines variés. À la fois développeur web, technicien, artiste et graphiste, il possède des connaissances solides dans l'ensemble de ces domaines. Il fait preuve d'une envie indéniable de travailler en équipe et doit savoir superviser et communiquer avec ses collaborateurs et ses clients. Disponible et rigoureux, il sait également tenir compte des contraintes en matière de délai et de budget.</a:t>
            </a:r>
          </a:p>
          <a:p>
            <a:r>
              <a:rPr lang="fr-FR" b="1" dirty="0"/>
              <a:t>Niveau d'étude :</a:t>
            </a:r>
            <a:r>
              <a:rPr lang="fr-FR" dirty="0"/>
              <a:t> Bac+2 à Bac+5</a:t>
            </a:r>
          </a:p>
          <a:p>
            <a:r>
              <a:rPr lang="fr-FR" b="1" dirty="0"/>
              <a:t>Bac conseillé :</a:t>
            </a:r>
            <a:r>
              <a:rPr lang="fr-FR" dirty="0"/>
              <a:t> tous les baccalauréats</a:t>
            </a:r>
          </a:p>
          <a:p>
            <a:r>
              <a:rPr lang="fr-FR" b="1" dirty="0"/>
              <a:t>Webmaster : la formation</a:t>
            </a:r>
          </a:p>
        </p:txBody>
      </p:sp>
    </p:spTree>
    <p:extLst>
      <p:ext uri="{BB962C8B-B14F-4D97-AF65-F5344CB8AC3E}">
        <p14:creationId xmlns:p14="http://schemas.microsoft.com/office/powerpoint/2010/main" val="424798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Webmaster</a:t>
            </a:r>
            <a:endParaRPr lang="fr-FR" dirty="0"/>
          </a:p>
        </p:txBody>
      </p:sp>
      <p:sp>
        <p:nvSpPr>
          <p:cNvPr id="3" name="Espace réservé du contenu 2"/>
          <p:cNvSpPr>
            <a:spLocks noGrp="1"/>
          </p:cNvSpPr>
          <p:nvPr>
            <p:ph idx="1"/>
          </p:nvPr>
        </p:nvSpPr>
        <p:spPr/>
        <p:txBody>
          <a:bodyPr>
            <a:normAutofit fontScale="70000" lnSpcReduction="20000"/>
          </a:bodyPr>
          <a:lstStyle/>
          <a:p>
            <a:r>
              <a:rPr lang="fr-FR" b="1" dirty="0"/>
              <a:t>Un webmaster c'est quoi ? Tout savoir sur le métier :</a:t>
            </a:r>
          </a:p>
          <a:p>
            <a:r>
              <a:rPr lang="fr-FR" dirty="0"/>
              <a:t>Doté de multiples casquettes, le webmaster se doit d'être polyvalent. Responsable de la conception technique d'un site internet, il veille également à l'alimenter de contenus et assure un référencement optimal pour garantir le succès de ses projets web. C'est un touche-à-tout. Sa mission s'étend de la conception d'un site, à la création de contenus jusqu'à la gestion quotidienne de ses créations en matière de référencement, de mises à jour et de réparations d'éventuelles erreurs. Il est le créateur des sites web dans le sens où il met en place leur architecture et veille à leur fonctionnement. Il peut être amené à gérer le contenu éditorial de ses projets et revêt ainsi le costume de rédacteur web. Une fois le site internet créé, il veille à son bon référencement et assure son animation quotidienne. Il sait s'entourer d'une équipe de graphistes, de webdesigners, de développeurs et de référenceurs pour assurer au mieux les missions qui lui sont dévolues.</a:t>
            </a:r>
          </a:p>
          <a:p>
            <a:endParaRPr lang="fr-FR" dirty="0"/>
          </a:p>
        </p:txBody>
      </p:sp>
    </p:spTree>
    <p:extLst>
      <p:ext uri="{BB962C8B-B14F-4D97-AF65-F5344CB8AC3E}">
        <p14:creationId xmlns:p14="http://schemas.microsoft.com/office/powerpoint/2010/main" val="3738686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523955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Quel est le </a:t>
            </a:r>
            <a:r>
              <a:rPr lang="fr-FR" dirty="0" err="1" smtClean="0"/>
              <a:t>role</a:t>
            </a:r>
            <a:r>
              <a:rPr lang="fr-FR" dirty="0" smtClean="0"/>
              <a:t> d un </a:t>
            </a:r>
            <a:r>
              <a:rPr lang="fr-FR" dirty="0" err="1" smtClean="0"/>
              <a:t>developpeur</a:t>
            </a:r>
            <a:r>
              <a:rPr lang="fr-FR" dirty="0" smtClean="0"/>
              <a:t> web?</a:t>
            </a:r>
            <a:endParaRPr lang="fr-FR" dirty="0"/>
          </a:p>
        </p:txBody>
      </p:sp>
      <p:sp>
        <p:nvSpPr>
          <p:cNvPr id="3" name="Espace réservé du contenu 2"/>
          <p:cNvSpPr>
            <a:spLocks noGrp="1"/>
          </p:cNvSpPr>
          <p:nvPr>
            <p:ph idx="1"/>
          </p:nvPr>
        </p:nvSpPr>
        <p:spPr>
          <a:solidFill>
            <a:schemeClr val="bg1"/>
          </a:solidFill>
          <a:ln>
            <a:solidFill>
              <a:schemeClr val="accent6"/>
            </a:solidFill>
          </a:ln>
        </p:spPr>
        <p:txBody>
          <a:bodyPr/>
          <a:lstStyle/>
          <a:p>
            <a:r>
              <a:rPr lang="fr-FR" dirty="0"/>
              <a:t>Le </a:t>
            </a:r>
            <a:r>
              <a:rPr lang="fr-FR" b="1" dirty="0"/>
              <a:t>développeur web</a:t>
            </a:r>
            <a:r>
              <a:rPr lang="fr-FR" dirty="0"/>
              <a:t> / la développeuse réalise </a:t>
            </a:r>
            <a:r>
              <a:rPr lang="fr-FR" dirty="0">
                <a:solidFill>
                  <a:schemeClr val="bg2">
                    <a:lumMod val="50000"/>
                  </a:schemeClr>
                </a:solidFill>
              </a:rPr>
              <a:t>l'ensemble</a:t>
            </a:r>
            <a:r>
              <a:rPr lang="fr-FR" dirty="0"/>
              <a:t> </a:t>
            </a:r>
            <a:r>
              <a:rPr lang="fr-FR" dirty="0">
                <a:solidFill>
                  <a:schemeClr val="bg2">
                    <a:lumMod val="50000"/>
                  </a:schemeClr>
                </a:solidFill>
              </a:rPr>
              <a:t>des fonctionnalités techniques </a:t>
            </a:r>
            <a:r>
              <a:rPr lang="fr-FR" b="1" dirty="0">
                <a:solidFill>
                  <a:schemeClr val="bg2">
                    <a:lumMod val="50000"/>
                  </a:schemeClr>
                </a:solidFill>
              </a:rPr>
              <a:t>d</a:t>
            </a:r>
            <a:r>
              <a:rPr lang="fr-FR" dirty="0">
                <a:solidFill>
                  <a:schemeClr val="bg2">
                    <a:lumMod val="50000"/>
                  </a:schemeClr>
                </a:solidFill>
              </a:rPr>
              <a:t>'un site ou </a:t>
            </a:r>
            <a:r>
              <a:rPr lang="fr-FR" b="1" dirty="0">
                <a:solidFill>
                  <a:schemeClr val="bg2">
                    <a:lumMod val="50000"/>
                  </a:schemeClr>
                </a:solidFill>
              </a:rPr>
              <a:t>d</a:t>
            </a:r>
            <a:r>
              <a:rPr lang="fr-FR" dirty="0">
                <a:solidFill>
                  <a:schemeClr val="bg2">
                    <a:lumMod val="50000"/>
                  </a:schemeClr>
                </a:solidFill>
              </a:rPr>
              <a:t>'une application </a:t>
            </a:r>
            <a:r>
              <a:rPr lang="fr-FR" b="1" dirty="0">
                <a:solidFill>
                  <a:schemeClr val="bg2">
                    <a:lumMod val="50000"/>
                  </a:schemeClr>
                </a:solidFill>
              </a:rPr>
              <a:t>web</a:t>
            </a:r>
            <a:r>
              <a:rPr lang="fr-FR" dirty="0">
                <a:solidFill>
                  <a:schemeClr val="bg2">
                    <a:lumMod val="50000"/>
                  </a:schemeClr>
                </a:solidFill>
              </a:rPr>
              <a:t>. Technicien ou ingénieur, il ou elle conçoit des sites sur mesure ou adapte des solutions techniques existantes en </a:t>
            </a:r>
            <a:r>
              <a:rPr lang="fr-FR" b="1" dirty="0">
                <a:solidFill>
                  <a:schemeClr val="bg2">
                    <a:lumMod val="50000"/>
                  </a:schemeClr>
                </a:solidFill>
              </a:rPr>
              <a:t>fonction du</a:t>
            </a:r>
            <a:r>
              <a:rPr lang="fr-FR" dirty="0">
                <a:solidFill>
                  <a:schemeClr val="bg2">
                    <a:lumMod val="50000"/>
                  </a:schemeClr>
                </a:solidFill>
              </a:rPr>
              <a:t> projet et </a:t>
            </a:r>
            <a:r>
              <a:rPr lang="fr-FR" b="1" dirty="0">
                <a:solidFill>
                  <a:schemeClr val="bg2">
                    <a:lumMod val="50000"/>
                  </a:schemeClr>
                </a:solidFill>
              </a:rPr>
              <a:t>de</a:t>
            </a:r>
            <a:r>
              <a:rPr lang="fr-FR" dirty="0">
                <a:solidFill>
                  <a:schemeClr val="bg2">
                    <a:lumMod val="50000"/>
                  </a:schemeClr>
                </a:solidFill>
              </a:rPr>
              <a:t> la demande </a:t>
            </a:r>
            <a:r>
              <a:rPr lang="fr-FR" b="1" dirty="0">
                <a:solidFill>
                  <a:schemeClr val="bg2">
                    <a:lumMod val="50000"/>
                  </a:schemeClr>
                </a:solidFill>
              </a:rPr>
              <a:t>du</a:t>
            </a:r>
            <a:r>
              <a:rPr lang="fr-FR" dirty="0">
                <a:solidFill>
                  <a:schemeClr val="bg2">
                    <a:lumMod val="50000"/>
                  </a:schemeClr>
                </a:solidFill>
              </a:rPr>
              <a:t> client.</a:t>
            </a:r>
          </a:p>
        </p:txBody>
      </p:sp>
    </p:spTree>
    <p:extLst>
      <p:ext uri="{BB962C8B-B14F-4D97-AF65-F5344CB8AC3E}">
        <p14:creationId xmlns:p14="http://schemas.microsoft.com/office/powerpoint/2010/main" val="325147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5616" y="332656"/>
            <a:ext cx="5486400" cy="566738"/>
          </a:xfrm>
          <a:solidFill>
            <a:schemeClr val="bg1"/>
          </a:solidFill>
        </p:spPr>
        <p:txBody>
          <a:bodyPr/>
          <a:lstStyle/>
          <a:p>
            <a:r>
              <a:rPr lang="fr-FR" dirty="0" smtClean="0">
                <a:solidFill>
                  <a:schemeClr val="accent1"/>
                </a:solidFill>
              </a:rPr>
              <a:t>COMMENT FONCTIONNE LE WEB?</a:t>
            </a:r>
            <a:endParaRPr lang="fr-FR" dirty="0">
              <a:solidFill>
                <a:schemeClr val="accent1"/>
              </a:solidFill>
            </a:endParaRPr>
          </a:p>
        </p:txBody>
      </p:sp>
      <p:sp>
        <p:nvSpPr>
          <p:cNvPr id="4" name="Espace réservé du texte 3"/>
          <p:cNvSpPr>
            <a:spLocks noGrp="1"/>
          </p:cNvSpPr>
          <p:nvPr>
            <p:ph type="body" sz="half" idx="2"/>
          </p:nvPr>
        </p:nvSpPr>
        <p:spPr>
          <a:xfrm>
            <a:off x="1907704" y="1196752"/>
            <a:ext cx="4536504" cy="4975448"/>
          </a:xfrm>
          <a:solidFill>
            <a:schemeClr val="bg1"/>
          </a:solidFill>
        </p:spPr>
        <p:txBody>
          <a:bodyPr>
            <a:normAutofit/>
          </a:bodyPr>
          <a:lstStyle/>
          <a:p>
            <a:r>
              <a:rPr lang="fr-FR" dirty="0"/>
              <a:t>le navigateur envoie une requête HTTP au serveur pour lui demander d'envoyer une copie du site </a:t>
            </a:r>
            <a:r>
              <a:rPr lang="fr-FR" b="1" dirty="0"/>
              <a:t>web</a:t>
            </a:r>
            <a:r>
              <a:rPr lang="fr-FR" dirty="0"/>
              <a:t> au client (vous allez au magasin et vous passez commande). Ce message, et les autres données envoyées entre le client et le serveur, sont échangés par l'intermédiaire de la connexion internet en utilisant TCP/IP.</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387" y="2996952"/>
            <a:ext cx="5029200" cy="1841500"/>
          </a:xfrm>
          <a:prstGeom prst="rect">
            <a:avLst/>
          </a:prstGeom>
        </p:spPr>
      </p:pic>
    </p:spTree>
    <p:extLst>
      <p:ext uri="{BB962C8B-B14F-4D97-AF65-F5344CB8AC3E}">
        <p14:creationId xmlns:p14="http://schemas.microsoft.com/office/powerpoint/2010/main" val="3817974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332656"/>
            <a:ext cx="6264696" cy="566738"/>
          </a:xfrm>
        </p:spPr>
        <p:txBody>
          <a:bodyPr>
            <a:normAutofit/>
          </a:bodyPr>
          <a:lstStyle/>
          <a:p>
            <a:r>
              <a:rPr lang="fr-FR" dirty="0" smtClean="0"/>
              <a:t>DE quoi avez-vous besoin pour Etre </a:t>
            </a:r>
            <a:r>
              <a:rPr lang="fr-FR" dirty="0" err="1" smtClean="0"/>
              <a:t>developpeur</a:t>
            </a:r>
            <a:r>
              <a:rPr lang="fr-FR" dirty="0" smtClean="0"/>
              <a:t> web?</a:t>
            </a:r>
            <a:endParaRPr lang="fr-FR" dirty="0"/>
          </a:p>
        </p:txBody>
      </p:sp>
      <p:pic>
        <p:nvPicPr>
          <p:cNvPr id="5" name="Espace réservé pour une image  4"/>
          <p:cNvPicPr>
            <a:picLocks noGrp="1" noChangeAspect="1"/>
          </p:cNvPicPr>
          <p:nvPr>
            <p:ph type="pic" idx="1"/>
          </p:nvPr>
        </p:nvPicPr>
        <p:blipFill>
          <a:blip r:embed="rId2">
            <a:extLst>
              <a:ext uri="{28A0092B-C50C-407E-A947-70E740481C1C}">
                <a14:useLocalDpi xmlns:a14="http://schemas.microsoft.com/office/drawing/2010/main" val="0"/>
              </a:ext>
            </a:extLst>
          </a:blip>
          <a:srcRect l="9862" r="9862"/>
          <a:stretch>
            <a:fillRect/>
          </a:stretch>
        </p:blipFill>
        <p:spPr>
          <a:xfrm>
            <a:off x="1547664" y="1196752"/>
            <a:ext cx="5486400" cy="4114800"/>
          </a:xfrm>
        </p:spPr>
      </p:pic>
      <p:sp>
        <p:nvSpPr>
          <p:cNvPr id="4" name="Espace réservé du texte 3"/>
          <p:cNvSpPr>
            <a:spLocks noGrp="1"/>
          </p:cNvSpPr>
          <p:nvPr>
            <p:ph type="body" sz="half" idx="2"/>
          </p:nvPr>
        </p:nvSpPr>
        <p:spPr>
          <a:xfrm>
            <a:off x="1792288" y="5367338"/>
            <a:ext cx="5516016" cy="1013990"/>
          </a:xfrm>
        </p:spPr>
        <p:txBody>
          <a:bodyPr>
            <a:normAutofit fontScale="92500" lnSpcReduction="10000"/>
          </a:bodyPr>
          <a:lstStyle/>
          <a:p>
            <a:r>
              <a:rPr lang="fr-FR" b="1" i="0" dirty="0" smtClean="0">
                <a:solidFill>
                  <a:srgbClr val="FFC000"/>
                </a:solidFill>
                <a:effectLst/>
                <a:latin typeface="arial"/>
              </a:rPr>
              <a:t>Pour vous</a:t>
            </a:r>
            <a:r>
              <a:rPr lang="fr-FR" b="0" i="0" dirty="0" smtClean="0">
                <a:solidFill>
                  <a:srgbClr val="FFC000"/>
                </a:solidFill>
                <a:effectLst/>
                <a:latin typeface="arial"/>
              </a:rPr>
              <a:t> épanouir dans ce métier, </a:t>
            </a:r>
            <a:r>
              <a:rPr lang="fr-FR" b="1" i="0" dirty="0" smtClean="0">
                <a:solidFill>
                  <a:srgbClr val="FFC000"/>
                </a:solidFill>
                <a:effectLst/>
                <a:latin typeface="arial"/>
              </a:rPr>
              <a:t>vous</a:t>
            </a:r>
            <a:r>
              <a:rPr lang="fr-FR" b="0" i="0" dirty="0" smtClean="0">
                <a:solidFill>
                  <a:srgbClr val="FFC000"/>
                </a:solidFill>
                <a:effectLst/>
                <a:latin typeface="arial"/>
              </a:rPr>
              <a:t> devez posséder un certain nombre </a:t>
            </a:r>
            <a:r>
              <a:rPr lang="fr-FR" b="1" i="0" dirty="0" smtClean="0">
                <a:solidFill>
                  <a:srgbClr val="FFC000"/>
                </a:solidFill>
                <a:effectLst/>
                <a:latin typeface="arial"/>
              </a:rPr>
              <a:t>d</a:t>
            </a:r>
            <a:r>
              <a:rPr lang="fr-FR" b="0" i="0" dirty="0" smtClean="0">
                <a:solidFill>
                  <a:srgbClr val="FFC000"/>
                </a:solidFill>
                <a:effectLst/>
                <a:latin typeface="arial"/>
              </a:rPr>
              <a:t>'aptitudes personnelles, comme une curiosité naturelle, une appétence </a:t>
            </a:r>
            <a:r>
              <a:rPr lang="fr-FR" b="1" i="0" dirty="0" smtClean="0">
                <a:solidFill>
                  <a:srgbClr val="FFC000"/>
                </a:solidFill>
                <a:effectLst/>
                <a:latin typeface="arial"/>
              </a:rPr>
              <a:t>pour</a:t>
            </a:r>
            <a:r>
              <a:rPr lang="fr-FR" b="0" i="0" dirty="0" smtClean="0">
                <a:solidFill>
                  <a:srgbClr val="FFC000"/>
                </a:solidFill>
                <a:effectLst/>
                <a:latin typeface="arial"/>
              </a:rPr>
              <a:t> le </a:t>
            </a:r>
            <a:r>
              <a:rPr lang="fr-FR" b="1" i="0" dirty="0" smtClean="0">
                <a:solidFill>
                  <a:srgbClr val="FFC000"/>
                </a:solidFill>
                <a:effectLst/>
                <a:latin typeface="arial"/>
              </a:rPr>
              <a:t>web</a:t>
            </a:r>
            <a:r>
              <a:rPr lang="fr-FR" b="0" i="0" dirty="0" smtClean="0">
                <a:solidFill>
                  <a:srgbClr val="FFC000"/>
                </a:solidFill>
                <a:effectLst/>
                <a:latin typeface="arial"/>
              </a:rPr>
              <a:t> et une forte capacité </a:t>
            </a:r>
            <a:r>
              <a:rPr lang="fr-FR" b="1" i="0" dirty="0" smtClean="0">
                <a:solidFill>
                  <a:srgbClr val="FFC000"/>
                </a:solidFill>
                <a:effectLst/>
                <a:latin typeface="arial"/>
              </a:rPr>
              <a:t>d</a:t>
            </a:r>
            <a:r>
              <a:rPr lang="fr-FR" b="0" i="0" dirty="0" smtClean="0">
                <a:solidFill>
                  <a:srgbClr val="FFC000"/>
                </a:solidFill>
                <a:effectLst/>
                <a:latin typeface="arial"/>
              </a:rPr>
              <a:t>'adaptation. Et oui, le </a:t>
            </a:r>
            <a:r>
              <a:rPr lang="fr-FR" b="1" i="0" dirty="0" smtClean="0">
                <a:solidFill>
                  <a:srgbClr val="FFC000"/>
                </a:solidFill>
                <a:effectLst/>
                <a:latin typeface="arial"/>
              </a:rPr>
              <a:t>développeur web</a:t>
            </a:r>
            <a:r>
              <a:rPr lang="fr-FR" b="0" i="0" dirty="0" smtClean="0">
                <a:solidFill>
                  <a:srgbClr val="FFC000"/>
                </a:solidFill>
                <a:effectLst/>
                <a:latin typeface="arial"/>
              </a:rPr>
              <a:t> doit sans cesse passer </a:t>
            </a:r>
            <a:r>
              <a:rPr lang="fr-FR" b="1" i="0" dirty="0" smtClean="0">
                <a:solidFill>
                  <a:srgbClr val="FFC000"/>
                </a:solidFill>
                <a:effectLst/>
                <a:latin typeface="arial"/>
              </a:rPr>
              <a:t>d</a:t>
            </a:r>
            <a:r>
              <a:rPr lang="fr-FR" b="0" i="0" dirty="0" smtClean="0">
                <a:solidFill>
                  <a:srgbClr val="FFC000"/>
                </a:solidFill>
                <a:effectLst/>
                <a:latin typeface="arial"/>
              </a:rPr>
              <a:t>'un projet à l'autre, et savoir s'adapter aux exigences de chaque client.</a:t>
            </a:r>
            <a:endParaRPr lang="fr-FR" dirty="0">
              <a:solidFill>
                <a:srgbClr val="FFC000"/>
              </a:solidFill>
            </a:endParaRPr>
          </a:p>
        </p:txBody>
      </p:sp>
    </p:spTree>
    <p:extLst>
      <p:ext uri="{BB962C8B-B14F-4D97-AF65-F5344CB8AC3E}">
        <p14:creationId xmlns:p14="http://schemas.microsoft.com/office/powerpoint/2010/main" val="313607669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314</Words>
  <Application>Microsoft Office PowerPoint</Application>
  <PresentationFormat>Affichage à l'écran (4:3)</PresentationFormat>
  <Paragraphs>15</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Thème Office</vt:lpstr>
      <vt:lpstr>  </vt:lpstr>
      <vt:lpstr>Webmaster</vt:lpstr>
      <vt:lpstr>Présentation PowerPoint</vt:lpstr>
      <vt:lpstr>Quel est le role d un developpeur web?</vt:lpstr>
      <vt:lpstr>COMMENT FONCTIONNE LE WEB?</vt:lpstr>
      <vt:lpstr>DE quoi avez-vous besoin pour Etre developpeur web?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 fonctionne le web?</dc:title>
  <dc:creator>hp</dc:creator>
  <cp:lastModifiedBy>hp</cp:lastModifiedBy>
  <cp:revision>8</cp:revision>
  <dcterms:created xsi:type="dcterms:W3CDTF">2021-10-02T22:06:50Z</dcterms:created>
  <dcterms:modified xsi:type="dcterms:W3CDTF">2021-10-02T22:48:19Z</dcterms:modified>
</cp:coreProperties>
</file>