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78" r:id="rId2"/>
    <p:sldId id="279" r:id="rId3"/>
    <p:sldId id="280" r:id="rId4"/>
    <p:sldId id="281" r:id="rId5"/>
    <p:sldId id="282" r:id="rId6"/>
    <p:sldId id="291" r:id="rId7"/>
    <p:sldId id="296" r:id="rId8"/>
    <p:sldId id="284" r:id="rId9"/>
    <p:sldId id="285" r:id="rId10"/>
    <p:sldId id="292" r:id="rId11"/>
    <p:sldId id="293" r:id="rId12"/>
    <p:sldId id="294" r:id="rId13"/>
    <p:sldId id="295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464" autoAdjust="0"/>
  </p:normalViewPr>
  <p:slideViewPr>
    <p:cSldViewPr snapToGrid="0" snapToObjects="1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0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1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10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7333" userDrawn="1">
          <p15:clr>
            <a:srgbClr val="FBAE40"/>
          </p15:clr>
        </p15:guide>
        <p15:guide id="3" orient="horz" pos="3884" userDrawn="1">
          <p15:clr>
            <a:srgbClr val="FBAE40"/>
          </p15:clr>
        </p15:guide>
        <p15:guide id="4" pos="1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orient="horz" pos="3884" userDrawn="1">
          <p15:clr>
            <a:srgbClr val="FBAE40"/>
          </p15:clr>
        </p15:guide>
        <p15:guide id="4" pos="733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表紙C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7480"/>
            <a:ext cx="12192119" cy="475266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株式会社ＮＴＴデータ　○○○○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○○○○○○○○○○○○</a:t>
            </a:r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66437"/>
            <a:ext cx="9937272" cy="993186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 dirty="0"/>
              <a:t>［タイトル（１</a:t>
            </a:r>
            <a:r>
              <a:rPr kumimoji="1" lang="en-US" altLang="ja-JP" dirty="0"/>
              <a:t>〜</a:t>
            </a:r>
            <a:r>
              <a:rPr kumimoji="1" lang="ja-JP" altLang="en-US" dirty="0"/>
              <a:t>３行）］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B9F4B8D5-53F2-7549-BC8A-BF535B4009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0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2018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683" r:id="rId3"/>
    <p:sldLayoutId id="2147483688" r:id="rId4"/>
    <p:sldLayoutId id="2147483693" r:id="rId5"/>
    <p:sldLayoutId id="2147483703" r:id="rId6"/>
    <p:sldLayoutId id="2147483707" r:id="rId7"/>
    <p:sldLayoutId id="2147483695" r:id="rId8"/>
    <p:sldLayoutId id="2147483708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altLang="ja-JP" dirty="0" smtClean="0"/>
              <a:t>2018/10/05</a:t>
            </a:r>
            <a:endParaRPr lang="en-US" altLang="ja-JP" dirty="0"/>
          </a:p>
          <a:p>
            <a:r>
              <a:rPr lang="ja-JP" altLang="en-US" dirty="0"/>
              <a:t>株式会社</a:t>
            </a:r>
            <a:r>
              <a:rPr lang="en-US" altLang="ja-JP" dirty="0"/>
              <a:t>NTT</a:t>
            </a:r>
            <a:r>
              <a:rPr lang="ja-JP" altLang="en-US" dirty="0"/>
              <a:t>データ　システム技術本部　生産技術部</a:t>
            </a:r>
            <a:r>
              <a:rPr lang="en-US" altLang="ja-JP" dirty="0"/>
              <a:t>Agile</a:t>
            </a:r>
            <a:r>
              <a:rPr lang="ja-JP" altLang="en-US" dirty="0"/>
              <a:t>プロフェッショナルセンタ</a:t>
            </a:r>
            <a:endParaRPr lang="en-US" altLang="ja-JP" dirty="0"/>
          </a:p>
          <a:p>
            <a:r>
              <a:rPr lang="ja-JP" altLang="en-US" dirty="0"/>
              <a:t>境野　純平</a:t>
            </a:r>
          </a:p>
          <a:p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行動計画</a:t>
            </a:r>
            <a:endParaRPr kumimoji="1" lang="ja-JP" altLang="en-US" dirty="0"/>
          </a:p>
        </p:txBody>
      </p:sp>
      <p:sp>
        <p:nvSpPr>
          <p:cNvPr id="10" name="テキスト プレースホルダー 4"/>
          <p:cNvSpPr txBox="1">
            <a:spLocks/>
          </p:cNvSpPr>
          <p:nvPr/>
        </p:nvSpPr>
        <p:spPr>
          <a:xfrm>
            <a:off x="191180" y="116540"/>
            <a:ext cx="2324675" cy="5245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tIns="54000" bIns="54000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 smtClean="0">
                <a:latin typeface="HGPGothicE" charset="-128"/>
                <a:ea typeface="HGPGothicE" charset="-128"/>
                <a:cs typeface="HGPGothicE" charset="-128"/>
              </a:rPr>
              <a:t>情 報 種 別 ： 秘密（関係者限り）</a:t>
            </a:r>
            <a:r>
              <a:rPr lang="en-US" altLang="ja-JP" sz="900" dirty="0" smtClean="0">
                <a:latin typeface="HGPGothicE" charset="-128"/>
                <a:ea typeface="HGPGothicE" charset="-128"/>
                <a:cs typeface="HGPGothicE" charset="-128"/>
              </a:rPr>
              <a:t/>
            </a:r>
            <a:br>
              <a:rPr lang="en-US" altLang="ja-JP" sz="900" dirty="0" smtClean="0">
                <a:latin typeface="HGPGothicE" charset="-128"/>
                <a:ea typeface="HGPGothicE" charset="-128"/>
                <a:cs typeface="HGPGothicE" charset="-128"/>
              </a:rPr>
            </a:br>
            <a:r>
              <a:rPr lang="ja-JP" altLang="en-US" sz="900" dirty="0" smtClean="0">
                <a:latin typeface="HGPGothicE" charset="-128"/>
                <a:ea typeface="HGPGothicE" charset="-128"/>
                <a:cs typeface="HGPGothicE" charset="-128"/>
              </a:rPr>
              <a:t>会　 社　 名 ： 株式会社</a:t>
            </a:r>
            <a:r>
              <a:rPr lang="en-US" altLang="ja-JP" sz="900" dirty="0" smtClean="0">
                <a:latin typeface="HGPGothicE" charset="-128"/>
                <a:ea typeface="HGPGothicE" charset="-128"/>
                <a:cs typeface="HGPGothicE" charset="-128"/>
              </a:rPr>
              <a:t>NTT</a:t>
            </a:r>
            <a:r>
              <a:rPr lang="ja-JP" altLang="en-US" sz="900" dirty="0" smtClean="0">
                <a:latin typeface="HGPGothicE" charset="-128"/>
                <a:ea typeface="HGPGothicE" charset="-128"/>
                <a:cs typeface="HGPGothicE" charset="-128"/>
              </a:rPr>
              <a:t>データ</a:t>
            </a:r>
            <a:r>
              <a:rPr lang="en-US" altLang="ja-JP" sz="900" dirty="0" smtClean="0">
                <a:latin typeface="HGPGothicE" charset="-128"/>
                <a:ea typeface="HGPGothicE" charset="-128"/>
                <a:cs typeface="HGPGothicE" charset="-128"/>
              </a:rPr>
              <a:t/>
            </a:r>
            <a:br>
              <a:rPr lang="en-US" altLang="ja-JP" sz="900" dirty="0" smtClean="0">
                <a:latin typeface="HGPGothicE" charset="-128"/>
                <a:ea typeface="HGPGothicE" charset="-128"/>
                <a:cs typeface="HGPGothicE" charset="-128"/>
              </a:rPr>
            </a:br>
            <a:r>
              <a:rPr lang="ja-JP" altLang="en-US" sz="900" dirty="0" smtClean="0">
                <a:latin typeface="HGPGothicE" charset="-128"/>
                <a:ea typeface="HGPGothicE" charset="-128"/>
                <a:cs typeface="HGPGothicE" charset="-128"/>
              </a:rPr>
              <a:t>情報所有者 ： </a:t>
            </a:r>
            <a:r>
              <a:rPr lang="en-US" altLang="ja-JP" sz="900" dirty="0" smtClean="0">
                <a:latin typeface="HGPGothicE" charset="-128"/>
                <a:ea typeface="HGPGothicE" charset="-128"/>
                <a:cs typeface="HGPGothicE" charset="-128"/>
              </a:rPr>
              <a:t>Agile</a:t>
            </a:r>
            <a:r>
              <a:rPr lang="ja-JP" altLang="en-US" sz="900" dirty="0">
                <a:latin typeface="HGPGothicE" charset="-128"/>
                <a:ea typeface="HGPGothicE" charset="-128"/>
                <a:cs typeface="HGPGothicE" charset="-128"/>
              </a:rPr>
              <a:t>プロフェッショナルセンタ</a:t>
            </a:r>
            <a:endParaRPr lang="ja-JP" altLang="en-US" sz="900" dirty="0" smtClean="0"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2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２．目標達成のための行動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lang="en-US" altLang="ja-JP" u="sng" dirty="0"/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300443" y="1009962"/>
            <a:ext cx="11474447" cy="62633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②</a:t>
            </a:r>
            <a:r>
              <a:rPr lang="ja-JP" altLang="en-US" sz="2400" dirty="0" smtClean="0"/>
              <a:t>スクラム</a:t>
            </a:r>
            <a:r>
              <a:rPr lang="ja-JP" altLang="en-US" sz="2400" dirty="0"/>
              <a:t>開発で必須となる基礎知識や</a:t>
            </a:r>
            <a:r>
              <a:rPr lang="en-US" altLang="ja-JP" sz="2400" dirty="0"/>
              <a:t>CI/CD</a:t>
            </a:r>
            <a:r>
              <a:rPr lang="ja-JP" altLang="en-US" sz="2400" dirty="0"/>
              <a:t>環境構築手順を理解する</a:t>
            </a:r>
            <a:endParaRPr lang="en-US" altLang="ja-JP" sz="2400" u="sng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98363" y="2033323"/>
            <a:ext cx="5386906" cy="113027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u="sng" dirty="0" err="1" smtClean="0"/>
              <a:t>Altemista</a:t>
            </a:r>
            <a:r>
              <a:rPr lang="en-US" altLang="ja-JP" sz="2400" u="sng" dirty="0" smtClean="0"/>
              <a:t> </a:t>
            </a:r>
            <a:r>
              <a:rPr lang="en-US" altLang="ja-JP" sz="2400" u="sng" dirty="0"/>
              <a:t>Cloud</a:t>
            </a:r>
            <a:r>
              <a:rPr lang="ja-JP" altLang="en-US" sz="2400" u="sng" dirty="0"/>
              <a:t>の</a:t>
            </a:r>
            <a:r>
              <a:rPr lang="ja-JP" altLang="en-US" sz="2400" u="sng" dirty="0" smtClean="0"/>
              <a:t>理解</a:t>
            </a:r>
            <a:endParaRPr lang="en-US" altLang="ja-JP" sz="2400" u="sng" dirty="0" smtClean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961533" y="3673248"/>
            <a:ext cx="4970747" cy="835831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CI/CD</a:t>
            </a:r>
            <a:r>
              <a:rPr lang="ja-JP" altLang="en-US" dirty="0" smtClean="0"/>
              <a:t>の利用</a:t>
            </a:r>
            <a:r>
              <a:rPr lang="en-US" altLang="ja-JP" dirty="0" smtClean="0"/>
              <a:t>(1</a:t>
            </a:r>
            <a:r>
              <a:rPr lang="ja-JP" altLang="en-US" dirty="0" smtClean="0"/>
              <a:t>１月迄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AIConnector</a:t>
            </a:r>
            <a:r>
              <a:rPr lang="ja-JP" altLang="en-US" dirty="0" smtClean="0"/>
              <a:t>の利用（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月迄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00443" y="1477224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en-US" altLang="ja-JP" sz="2400" dirty="0">
                <a:solidFill>
                  <a:srgbClr val="6785C1"/>
                </a:solidFill>
              </a:rPr>
              <a:t>1</a:t>
            </a:r>
            <a:r>
              <a:rPr lang="ja-JP" altLang="en-US" sz="2400" dirty="0">
                <a:solidFill>
                  <a:srgbClr val="6785C1"/>
                </a:solidFill>
              </a:rPr>
              <a:t>年目の達成</a:t>
            </a:r>
            <a:r>
              <a:rPr lang="ja-JP" altLang="en-US" sz="2400" dirty="0" smtClean="0">
                <a:solidFill>
                  <a:srgbClr val="6785C1"/>
                </a:solidFill>
              </a:rPr>
              <a:t>目標と具体的な行動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8" name="コンテンツ プレースホルダー 5"/>
          <p:cNvSpPr txBox="1">
            <a:spLocks/>
          </p:cNvSpPr>
          <p:nvPr/>
        </p:nvSpPr>
        <p:spPr>
          <a:xfrm>
            <a:off x="866188" y="2439271"/>
            <a:ext cx="5233302" cy="884876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dirty="0" smtClean="0"/>
              <a:t>CI/CD</a:t>
            </a:r>
            <a:r>
              <a:rPr lang="ja-JP" altLang="en-US" dirty="0"/>
              <a:t>の構築プロセス理解（</a:t>
            </a:r>
            <a:r>
              <a:rPr lang="en-US" altLang="ja-JP" dirty="0"/>
              <a:t>7</a:t>
            </a:r>
            <a:r>
              <a:rPr lang="ja-JP" altLang="en-US" dirty="0"/>
              <a:t>月迄）　</a:t>
            </a:r>
            <a:r>
              <a:rPr lang="en-US" altLang="ja-JP" dirty="0" err="1" smtClean="0"/>
              <a:t>AIConnector</a:t>
            </a:r>
            <a:r>
              <a:rPr lang="ja-JP" altLang="en-US" dirty="0"/>
              <a:t>の利用方法習得（</a:t>
            </a:r>
            <a:r>
              <a:rPr lang="en-US" altLang="ja-JP" dirty="0"/>
              <a:t>7</a:t>
            </a:r>
            <a:r>
              <a:rPr lang="ja-JP" altLang="en-US" dirty="0"/>
              <a:t>月迄）</a:t>
            </a:r>
            <a:endParaRPr lang="en-US" altLang="ja-JP" u="sng" dirty="0"/>
          </a:p>
        </p:txBody>
      </p:sp>
      <p:sp>
        <p:nvSpPr>
          <p:cNvPr id="9" name="コンテンツ プレースホルダー 5"/>
          <p:cNvSpPr txBox="1">
            <a:spLocks/>
          </p:cNvSpPr>
          <p:nvPr/>
        </p:nvSpPr>
        <p:spPr>
          <a:xfrm>
            <a:off x="498362" y="3208440"/>
            <a:ext cx="7433842" cy="47655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ja-JP" altLang="en-US" sz="2400" u="sng" dirty="0" smtClean="0"/>
              <a:t>実案件で</a:t>
            </a:r>
            <a:r>
              <a:rPr lang="en-US" altLang="ja-JP" sz="2400" u="sng" dirty="0" err="1" smtClean="0"/>
              <a:t>AltemistaCloud</a:t>
            </a:r>
            <a:r>
              <a:rPr lang="ja-JP" altLang="en-US" sz="2400" u="sng" dirty="0" smtClean="0"/>
              <a:t>を利用する</a:t>
            </a:r>
            <a:endParaRPr lang="en-US" altLang="ja-JP" sz="2400" u="sng" dirty="0" smtClean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300443" y="2227147"/>
            <a:ext cx="9424666" cy="936453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</p:txBody>
      </p:sp>
      <p:sp>
        <p:nvSpPr>
          <p:cNvPr id="2" name="二等辺三角形 1"/>
          <p:cNvSpPr/>
          <p:nvPr/>
        </p:nvSpPr>
        <p:spPr>
          <a:xfrm rot="5400000">
            <a:off x="5055700" y="3214661"/>
            <a:ext cx="2475756" cy="21422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871812" y="2454401"/>
            <a:ext cx="415180" cy="378414"/>
            <a:chOff x="7918265" y="2877610"/>
            <a:chExt cx="540000" cy="540000"/>
          </a:xfrm>
        </p:grpSpPr>
        <p:sp>
          <p:nvSpPr>
            <p:cNvPr id="23" name="円/楕円 22"/>
            <p:cNvSpPr/>
            <p:nvPr/>
          </p:nvSpPr>
          <p:spPr>
            <a:xfrm>
              <a:off x="7918265" y="287761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7995018" y="3031029"/>
              <a:ext cx="403893" cy="240080"/>
              <a:chOff x="6705600" y="3238272"/>
              <a:chExt cx="498390" cy="303998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6705600" y="3302190"/>
                <a:ext cx="148281" cy="240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6808574" y="3238272"/>
                <a:ext cx="395416" cy="30026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856326" y="2804560"/>
            <a:ext cx="415180" cy="378414"/>
            <a:chOff x="7918265" y="2877610"/>
            <a:chExt cx="540000" cy="540000"/>
          </a:xfrm>
        </p:grpSpPr>
        <p:sp>
          <p:nvSpPr>
            <p:cNvPr id="30" name="円/楕円 29"/>
            <p:cNvSpPr/>
            <p:nvPr/>
          </p:nvSpPr>
          <p:spPr>
            <a:xfrm>
              <a:off x="7918265" y="287761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7995018" y="3031029"/>
              <a:ext cx="403893" cy="240080"/>
              <a:chOff x="6705600" y="3238272"/>
              <a:chExt cx="498390" cy="303998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6705600" y="3302190"/>
                <a:ext cx="148281" cy="240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V="1">
                <a:off x="6808574" y="3238272"/>
                <a:ext cx="395416" cy="30026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コンテンツ プレースホルダー 5"/>
          <p:cNvSpPr txBox="1">
            <a:spLocks/>
          </p:cNvSpPr>
          <p:nvPr/>
        </p:nvSpPr>
        <p:spPr>
          <a:xfrm>
            <a:off x="521127" y="4381621"/>
            <a:ext cx="5749634" cy="47655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ja-JP" altLang="en-US" sz="2400" u="sng" dirty="0" smtClean="0"/>
              <a:t>一定水準のスクラムの知識習得をする</a:t>
            </a:r>
            <a:endParaRPr lang="en-US" altLang="ja-JP" sz="2400" u="sng" dirty="0" smtClean="0"/>
          </a:p>
        </p:txBody>
      </p:sp>
      <p:sp>
        <p:nvSpPr>
          <p:cNvPr id="35" name="コンテンツ プレースホルダー 5"/>
          <p:cNvSpPr txBox="1">
            <a:spLocks/>
          </p:cNvSpPr>
          <p:nvPr/>
        </p:nvSpPr>
        <p:spPr>
          <a:xfrm>
            <a:off x="961533" y="4851167"/>
            <a:ext cx="4970747" cy="354534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dirty="0" smtClean="0"/>
              <a:t>スクラムマスター</a:t>
            </a:r>
            <a:r>
              <a:rPr lang="ja-JP" altLang="en-US" dirty="0"/>
              <a:t>認定</a:t>
            </a:r>
            <a:r>
              <a:rPr lang="en-US" altLang="ja-JP" dirty="0"/>
              <a:t>(12</a:t>
            </a:r>
            <a:r>
              <a:rPr lang="ja-JP" altLang="en-US" dirty="0"/>
              <a:t>月迄</a:t>
            </a:r>
            <a:r>
              <a:rPr lang="en-US" altLang="ja-JP" dirty="0" smtClean="0"/>
              <a:t>)</a:t>
            </a: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69352"/>
              </p:ext>
            </p:extLst>
          </p:nvPr>
        </p:nvGraphicFramePr>
        <p:xfrm>
          <a:off x="6535723" y="1963733"/>
          <a:ext cx="5498958" cy="29321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5451"/>
                <a:gridCol w="4703507"/>
              </a:tblGrid>
              <a:tr h="340213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時期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実績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49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ScrumBootCamp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で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APC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のアセットを学ぶ</a:t>
                      </a:r>
                    </a:p>
                    <a:p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GettingStarted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のサンプルアプリ動作検証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41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Docker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勉強会にサポーターとして参加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113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DevOps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研修のサポーターとして参加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ja-JP" sz="1800" dirty="0" smtClean="0">
                          <a:latin typeface="+mn-ea"/>
                          <a:ea typeface="+mn-ea"/>
                        </a:rPr>
                      </a:b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Git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→テスト→デプロイまでの流れをレクチャ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30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コンテンツ プレースホルダー 5"/>
          <p:cNvSpPr txBox="1">
            <a:spLocks/>
          </p:cNvSpPr>
          <p:nvPr/>
        </p:nvSpPr>
        <p:spPr>
          <a:xfrm>
            <a:off x="6879160" y="1477224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これまでの行動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21127" y="5324839"/>
            <a:ext cx="11276528" cy="967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CI/CD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における環境構築技術を浅く取得した。今後の課題としては、実案件の適応が挙げられる。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CI/CD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環境の仕組み、メリット、導入・学習コストのコーチングを先ずは事業部向けに取り組む予定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15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２．目標達成のための行動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lang="en-US" altLang="ja-JP" u="sng" dirty="0"/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300443" y="1009962"/>
            <a:ext cx="11474447" cy="62633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③スマホアプリ開発での仮説検証プロセスを理解する</a:t>
            </a:r>
            <a:endParaRPr lang="en-US" altLang="ja-JP" sz="2400" u="sng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98362" y="2091380"/>
            <a:ext cx="6451077" cy="113027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u="sng" dirty="0" err="1" smtClean="0"/>
              <a:t>Prott</a:t>
            </a:r>
            <a:r>
              <a:rPr lang="ja-JP" altLang="en-US" sz="2400" u="sng" dirty="0" err="1" smtClean="0"/>
              <a:t>で</a:t>
            </a:r>
            <a:r>
              <a:rPr lang="ja-JP" altLang="en-US" sz="2400" u="sng" dirty="0" err="1"/>
              <a:t>の</a:t>
            </a:r>
            <a:r>
              <a:rPr lang="en-US" altLang="ja-JP" sz="2400" u="sng" dirty="0" smtClean="0"/>
              <a:t>UI</a:t>
            </a:r>
            <a:r>
              <a:rPr lang="ja-JP" altLang="en-US" sz="2400" u="sng" dirty="0" smtClean="0"/>
              <a:t>デザイン手法を習得する</a:t>
            </a:r>
            <a:endParaRPr lang="en-US" altLang="ja-JP" sz="2400" u="sng" dirty="0" smtClean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881772" y="3642971"/>
            <a:ext cx="6183850" cy="1431046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Proto-Drive</a:t>
            </a:r>
            <a:r>
              <a:rPr lang="ja-JP" altLang="en-US" dirty="0"/>
              <a:t>による</a:t>
            </a:r>
            <a:r>
              <a:rPr lang="en-US" altLang="ja-JP" dirty="0"/>
              <a:t>UI</a:t>
            </a:r>
            <a:r>
              <a:rPr lang="ja-JP" altLang="en-US" dirty="0"/>
              <a:t>開発（</a:t>
            </a:r>
            <a:r>
              <a:rPr lang="en-US" altLang="ja-JP" dirty="0"/>
              <a:t>9</a:t>
            </a:r>
            <a:r>
              <a:rPr lang="ja-JP" altLang="en-US" dirty="0"/>
              <a:t>月迄） </a:t>
            </a: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Scrum</a:t>
            </a:r>
            <a:r>
              <a:rPr lang="ja-JP" altLang="en-US" dirty="0"/>
              <a:t>開発に</a:t>
            </a:r>
            <a:r>
              <a:rPr lang="ja-JP" altLang="en-US" dirty="0" smtClean="0"/>
              <a:t>おける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アプリ</a:t>
            </a:r>
            <a:r>
              <a:rPr lang="ja-JP" altLang="en-US" dirty="0"/>
              <a:t>開発、検証</a:t>
            </a:r>
            <a:r>
              <a:rPr lang="en-US" altLang="ja-JP" dirty="0"/>
              <a:t>(11</a:t>
            </a:r>
            <a:r>
              <a:rPr lang="ja-JP" altLang="en-US" dirty="0"/>
              <a:t>月迄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App</a:t>
            </a:r>
            <a:r>
              <a:rPr lang="ja-JP" altLang="en-US" dirty="0"/>
              <a:t>改善案をチームへ提案（</a:t>
            </a:r>
            <a:r>
              <a:rPr lang="en-US" altLang="ja-JP" dirty="0"/>
              <a:t>12</a:t>
            </a:r>
            <a:r>
              <a:rPr lang="ja-JP" altLang="en-US" dirty="0"/>
              <a:t>月迄）</a:t>
            </a:r>
            <a:endParaRPr lang="en-US" altLang="ja-JP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00443" y="1535281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en-US" altLang="ja-JP" sz="2400" dirty="0">
                <a:solidFill>
                  <a:srgbClr val="6785C1"/>
                </a:solidFill>
              </a:rPr>
              <a:t>1</a:t>
            </a:r>
            <a:r>
              <a:rPr lang="ja-JP" altLang="en-US" sz="2400" dirty="0">
                <a:solidFill>
                  <a:srgbClr val="6785C1"/>
                </a:solidFill>
              </a:rPr>
              <a:t>年目の達成</a:t>
            </a:r>
            <a:r>
              <a:rPr lang="ja-JP" altLang="en-US" sz="2400" dirty="0" smtClean="0">
                <a:solidFill>
                  <a:srgbClr val="6785C1"/>
                </a:solidFill>
              </a:rPr>
              <a:t>目標と具体的な行動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8" name="コンテンツ プレースホルダー 5"/>
          <p:cNvSpPr txBox="1">
            <a:spLocks/>
          </p:cNvSpPr>
          <p:nvPr/>
        </p:nvSpPr>
        <p:spPr>
          <a:xfrm>
            <a:off x="866188" y="2497328"/>
            <a:ext cx="5233302" cy="58405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dirty="0" err="1" smtClean="0"/>
              <a:t>Prott</a:t>
            </a:r>
            <a:r>
              <a:rPr lang="ja-JP" altLang="en-US" dirty="0" smtClean="0"/>
              <a:t>利用方法の習得（</a:t>
            </a:r>
            <a:r>
              <a:rPr lang="en-US" altLang="ja-JP" dirty="0"/>
              <a:t>7</a:t>
            </a:r>
            <a:r>
              <a:rPr lang="ja-JP" altLang="en-US" dirty="0"/>
              <a:t>月迄）　</a:t>
            </a:r>
            <a:endParaRPr lang="en-US" altLang="ja-JP" u="sng" dirty="0"/>
          </a:p>
        </p:txBody>
      </p:sp>
      <p:sp>
        <p:nvSpPr>
          <p:cNvPr id="9" name="コンテンツ プレースホルダー 5"/>
          <p:cNvSpPr txBox="1">
            <a:spLocks/>
          </p:cNvSpPr>
          <p:nvPr/>
        </p:nvSpPr>
        <p:spPr>
          <a:xfrm>
            <a:off x="498362" y="2931565"/>
            <a:ext cx="7433842" cy="47655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ja-JP" altLang="en-US" sz="2400" u="sng" dirty="0" smtClean="0"/>
              <a:t>実案件で仮説検証を行い、</a:t>
            </a:r>
            <a:r>
              <a:rPr lang="en-US" altLang="ja-JP" sz="2400" u="sng" dirty="0" smtClean="0"/>
              <a:t/>
            </a:r>
            <a:br>
              <a:rPr lang="en-US" altLang="ja-JP" sz="2400" u="sng" dirty="0" smtClean="0"/>
            </a:br>
            <a:r>
              <a:rPr lang="ja-JP" altLang="en-US" sz="2400" u="sng" dirty="0" smtClean="0"/>
              <a:t>改善提案をする</a:t>
            </a:r>
            <a:endParaRPr lang="en-US" altLang="ja-JP" sz="2400" u="sng" dirty="0" smtClean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300443" y="2285204"/>
            <a:ext cx="9424666" cy="936453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</p:txBody>
      </p:sp>
      <p:sp>
        <p:nvSpPr>
          <p:cNvPr id="2" name="二等辺三角形 1"/>
          <p:cNvSpPr/>
          <p:nvPr/>
        </p:nvSpPr>
        <p:spPr>
          <a:xfrm rot="5400000">
            <a:off x="4970684" y="3310605"/>
            <a:ext cx="2475756" cy="21422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871812" y="2512458"/>
            <a:ext cx="415180" cy="378414"/>
            <a:chOff x="7918265" y="2877610"/>
            <a:chExt cx="540000" cy="540000"/>
          </a:xfrm>
        </p:grpSpPr>
        <p:sp>
          <p:nvSpPr>
            <p:cNvPr id="23" name="円/楕円 22"/>
            <p:cNvSpPr/>
            <p:nvPr/>
          </p:nvSpPr>
          <p:spPr>
            <a:xfrm>
              <a:off x="7918265" y="287761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7995018" y="3031029"/>
              <a:ext cx="403893" cy="240080"/>
              <a:chOff x="6705600" y="3238272"/>
              <a:chExt cx="498390" cy="303998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6705600" y="3302190"/>
                <a:ext cx="148281" cy="240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6808574" y="3238272"/>
                <a:ext cx="395416" cy="30026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コンテンツ プレースホルダー 5"/>
          <p:cNvSpPr txBox="1">
            <a:spLocks/>
          </p:cNvSpPr>
          <p:nvPr/>
        </p:nvSpPr>
        <p:spPr>
          <a:xfrm>
            <a:off x="6879160" y="1535281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これまでの行動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30274"/>
              </p:ext>
            </p:extLst>
          </p:nvPr>
        </p:nvGraphicFramePr>
        <p:xfrm>
          <a:off x="6535723" y="2021791"/>
          <a:ext cx="5498958" cy="26532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5451"/>
                <a:gridCol w="4703507"/>
              </a:tblGrid>
              <a:tr h="37684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時期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実績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2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ScrumBootCamp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Prott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を用いた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検証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5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96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[OFFJT]Dart2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の調査、サンプル動作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992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FR_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デジタルサイネージ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CMS</a:t>
                      </a:r>
                      <a:r>
                        <a:rPr kumimoji="1" lang="ja-JP" altLang="en-US" sz="2000" dirty="0" err="1" smtClean="0">
                          <a:latin typeface="+mn-ea"/>
                          <a:ea typeface="+mn-ea"/>
                        </a:rPr>
                        <a:t>にて</a:t>
                      </a:r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tvOS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(Swift)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の学習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二等辺三角形 10"/>
          <p:cNvSpPr/>
          <p:nvPr/>
        </p:nvSpPr>
        <p:spPr>
          <a:xfrm>
            <a:off x="882911" y="3742262"/>
            <a:ext cx="332324" cy="225146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98362" y="5029398"/>
            <a:ext cx="11276528" cy="12407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国内におけるスマートフォン市場は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iOS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が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割を超えるため、今後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Swift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開発の機会は多い→継続して学習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99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コンテンツ プレースホルダー 5"/>
          <p:cNvSpPr txBox="1">
            <a:spLocks/>
          </p:cNvSpPr>
          <p:nvPr/>
        </p:nvSpPr>
        <p:spPr>
          <a:xfrm>
            <a:off x="790303" y="2761506"/>
            <a:ext cx="6183850" cy="39967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dirty="0" smtClean="0"/>
              <a:t>コーディングスキル</a:t>
            </a:r>
            <a:r>
              <a:rPr lang="ja-JP" altLang="en-US" dirty="0"/>
              <a:t>：</a:t>
            </a:r>
            <a:r>
              <a:rPr lang="en-US" altLang="ja-JP" dirty="0" err="1"/>
              <a:t>Paiza</a:t>
            </a:r>
            <a:r>
              <a:rPr lang="ja-JP" altLang="en-US" dirty="0"/>
              <a:t>　</a:t>
            </a:r>
            <a:r>
              <a:rPr lang="en-US" altLang="ja-JP" dirty="0"/>
              <a:t>B</a:t>
            </a:r>
            <a:r>
              <a:rPr lang="ja-JP" altLang="en-US" dirty="0"/>
              <a:t>（</a:t>
            </a:r>
            <a:r>
              <a:rPr lang="en-US" altLang="ja-JP" dirty="0"/>
              <a:t>8</a:t>
            </a:r>
            <a:r>
              <a:rPr lang="ja-JP" altLang="en-US" dirty="0"/>
              <a:t>月迄）　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２．目標達成のための行動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/5</a:t>
            </a:r>
            <a:r>
              <a:rPr lang="ja-JP" altLang="en-US" dirty="0" smtClean="0"/>
              <a:t>）</a:t>
            </a:r>
            <a:endParaRPr lang="en-US" altLang="ja-JP" u="sng" dirty="0"/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300443" y="1009962"/>
            <a:ext cx="11474447" cy="62633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④</a:t>
            </a:r>
            <a:r>
              <a:rPr lang="en-US" altLang="ja-JP" sz="2400" dirty="0" smtClean="0"/>
              <a:t>IT</a:t>
            </a:r>
            <a:r>
              <a:rPr lang="ja-JP" altLang="en-US" sz="2400" dirty="0"/>
              <a:t>に関する基礎知識やスキルを習得する</a:t>
            </a:r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98362" y="1960748"/>
            <a:ext cx="6451077" cy="113027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ja-JP" altLang="en-US" sz="2400" u="sng" dirty="0" smtClean="0"/>
              <a:t>一定数のコーディングスキルを</a:t>
            </a:r>
            <a:r>
              <a:rPr lang="en-US" altLang="ja-JP" sz="2400" u="sng" dirty="0" smtClean="0"/>
              <a:t/>
            </a:r>
            <a:br>
              <a:rPr lang="en-US" altLang="ja-JP" sz="2400" u="sng" dirty="0" smtClean="0"/>
            </a:br>
            <a:r>
              <a:rPr lang="ja-JP" altLang="en-US" sz="2400" u="sng" dirty="0" smtClean="0"/>
              <a:t>身に着ける</a:t>
            </a:r>
            <a:endParaRPr lang="en-US" altLang="ja-JP" sz="2400" u="sng" dirty="0" smtClean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00443" y="1404649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en-US" altLang="ja-JP" sz="2400" dirty="0">
                <a:solidFill>
                  <a:srgbClr val="6785C1"/>
                </a:solidFill>
              </a:rPr>
              <a:t>1</a:t>
            </a:r>
            <a:r>
              <a:rPr lang="ja-JP" altLang="en-US" sz="2400" dirty="0">
                <a:solidFill>
                  <a:srgbClr val="6785C1"/>
                </a:solidFill>
              </a:rPr>
              <a:t>年目の達成</a:t>
            </a:r>
            <a:r>
              <a:rPr lang="ja-JP" altLang="en-US" sz="2400" dirty="0" smtClean="0">
                <a:solidFill>
                  <a:srgbClr val="6785C1"/>
                </a:solidFill>
              </a:rPr>
              <a:t>目標と具体的な行動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9" name="コンテンツ プレースホルダー 5"/>
          <p:cNvSpPr txBox="1">
            <a:spLocks/>
          </p:cNvSpPr>
          <p:nvPr/>
        </p:nvSpPr>
        <p:spPr>
          <a:xfrm>
            <a:off x="498362" y="3135865"/>
            <a:ext cx="7433842" cy="47655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endParaRPr lang="en-US" altLang="ja-JP" sz="2400" u="sng" dirty="0" smtClean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325321" y="3135665"/>
            <a:ext cx="9424666" cy="936453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</p:txBody>
      </p:sp>
      <p:sp>
        <p:nvSpPr>
          <p:cNvPr id="2" name="二等辺三角形 1"/>
          <p:cNvSpPr/>
          <p:nvPr/>
        </p:nvSpPr>
        <p:spPr>
          <a:xfrm rot="5400000">
            <a:off x="4970684" y="3179973"/>
            <a:ext cx="2475756" cy="21422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841077" y="2782771"/>
            <a:ext cx="415180" cy="378414"/>
            <a:chOff x="7918265" y="2877610"/>
            <a:chExt cx="540000" cy="540000"/>
          </a:xfrm>
        </p:grpSpPr>
        <p:sp>
          <p:nvSpPr>
            <p:cNvPr id="23" name="円/楕円 22"/>
            <p:cNvSpPr/>
            <p:nvPr/>
          </p:nvSpPr>
          <p:spPr>
            <a:xfrm>
              <a:off x="7918265" y="287761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7995018" y="3031029"/>
              <a:ext cx="403893" cy="240080"/>
              <a:chOff x="6705600" y="3238272"/>
              <a:chExt cx="498390" cy="303998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6705600" y="3302190"/>
                <a:ext cx="148281" cy="240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6808574" y="3238272"/>
                <a:ext cx="395416" cy="30026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コンテンツ プレースホルダー 5"/>
          <p:cNvSpPr txBox="1">
            <a:spLocks/>
          </p:cNvSpPr>
          <p:nvPr/>
        </p:nvSpPr>
        <p:spPr>
          <a:xfrm>
            <a:off x="498362" y="3309942"/>
            <a:ext cx="6451077" cy="113027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u="sng" dirty="0" smtClean="0"/>
              <a:t>IT</a:t>
            </a:r>
            <a:r>
              <a:rPr lang="ja-JP" altLang="en-US" sz="2400" u="sng" dirty="0" smtClean="0"/>
              <a:t>に関する基礎知識を習得する</a:t>
            </a:r>
            <a:endParaRPr lang="en-US" altLang="ja-JP" sz="2400" u="sng" dirty="0" smtClean="0"/>
          </a:p>
        </p:txBody>
      </p:sp>
      <p:sp>
        <p:nvSpPr>
          <p:cNvPr id="20" name="コンテンツ プレースホルダー 5"/>
          <p:cNvSpPr txBox="1">
            <a:spLocks/>
          </p:cNvSpPr>
          <p:nvPr/>
        </p:nvSpPr>
        <p:spPr>
          <a:xfrm>
            <a:off x="900089" y="3844813"/>
            <a:ext cx="6183850" cy="1431046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dirty="0" smtClean="0"/>
              <a:t>応用情報処理技術者（</a:t>
            </a:r>
            <a:r>
              <a:rPr lang="en-US" altLang="ja-JP" dirty="0"/>
              <a:t>11</a:t>
            </a:r>
            <a:r>
              <a:rPr lang="ja-JP" altLang="en-US" dirty="0"/>
              <a:t>月）　</a:t>
            </a: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dirty="0" smtClean="0"/>
              <a:t>月</a:t>
            </a:r>
            <a:r>
              <a:rPr lang="ja-JP" altLang="en-US" dirty="0"/>
              <a:t>１の勉強会出席（</a:t>
            </a:r>
            <a:r>
              <a:rPr lang="en-US" altLang="ja-JP" dirty="0"/>
              <a:t>3</a:t>
            </a:r>
            <a:r>
              <a:rPr lang="ja-JP" altLang="en-US" dirty="0"/>
              <a:t>月迄</a:t>
            </a:r>
            <a:r>
              <a:rPr lang="ja-JP" altLang="en-US" dirty="0" smtClean="0"/>
              <a:t>継続）</a:t>
            </a:r>
            <a:endParaRPr lang="ja-JP" altLang="en-US" dirty="0"/>
          </a:p>
        </p:txBody>
      </p:sp>
      <p:sp>
        <p:nvSpPr>
          <p:cNvPr id="26" name="コンテンツ プレースホルダー 5"/>
          <p:cNvSpPr txBox="1">
            <a:spLocks/>
          </p:cNvSpPr>
          <p:nvPr/>
        </p:nvSpPr>
        <p:spPr>
          <a:xfrm>
            <a:off x="6879160" y="1404649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これまでの行動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83838"/>
              </p:ext>
            </p:extLst>
          </p:nvPr>
        </p:nvGraphicFramePr>
        <p:xfrm>
          <a:off x="6535723" y="1808431"/>
          <a:ext cx="5498958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5451"/>
                <a:gridCol w="4703507"/>
              </a:tblGrid>
              <a:tr h="391970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時期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実績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934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</a:t>
                      </a:r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PaizaB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ランク取得</a:t>
                      </a:r>
                      <a:endParaRPr kumimoji="1" lang="en-US" altLang="ja-JP" sz="20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[OFFJT]Unity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勉強会参加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934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</a:t>
                      </a:r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Docker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勉強会参加</a:t>
                      </a:r>
                    </a:p>
                    <a:p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934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</a:t>
                      </a:r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UIkit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勉強会参加</a:t>
                      </a:r>
                    </a:p>
                    <a:p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995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</a:t>
                      </a:r>
                      <a:r>
                        <a:rPr kumimoji="1" lang="en-US" altLang="ja-JP" sz="2000" dirty="0" err="1" smtClean="0">
                          <a:latin typeface="+mn-ea"/>
                          <a:ea typeface="+mn-ea"/>
                        </a:rPr>
                        <a:t>PaizaA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ランク取得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ja-JP" sz="2000" dirty="0" smtClean="0">
                          <a:latin typeface="+mn-ea"/>
                          <a:ea typeface="+mn-ea"/>
                        </a:rPr>
                      </a:b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[OFFJT]Ruby on Rails5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勉強会参加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ja-JP" sz="2000" dirty="0" smtClean="0">
                          <a:latin typeface="+mn-ea"/>
                          <a:ea typeface="+mn-ea"/>
                        </a:rPr>
                      </a:b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[OFFJT]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アプリケーションの原理原則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角丸四角形 20"/>
          <p:cNvSpPr/>
          <p:nvPr/>
        </p:nvSpPr>
        <p:spPr>
          <a:xfrm>
            <a:off x="498362" y="5357373"/>
            <a:ext cx="11276528" cy="91279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国内におけるスマートフォン市場は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iOS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が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割を超えるため、今後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Swift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開発の機会は多い→継続して学習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479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２．目標達成のための行動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/5</a:t>
            </a:r>
            <a:r>
              <a:rPr lang="ja-JP" altLang="en-US" dirty="0" smtClean="0"/>
              <a:t>）</a:t>
            </a:r>
            <a:endParaRPr lang="en-US" altLang="ja-JP" u="sng" dirty="0"/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300443" y="1009962"/>
            <a:ext cx="11474447" cy="62633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⑤</a:t>
            </a:r>
            <a:r>
              <a:rPr lang="ja-JP" altLang="en-US" sz="2400" dirty="0"/>
              <a:t>英語で日常会話が行える</a:t>
            </a:r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00443" y="1477221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en-US" altLang="ja-JP" sz="2400" dirty="0">
                <a:solidFill>
                  <a:srgbClr val="6785C1"/>
                </a:solidFill>
              </a:rPr>
              <a:t>1</a:t>
            </a:r>
            <a:r>
              <a:rPr lang="ja-JP" altLang="en-US" sz="2400" dirty="0">
                <a:solidFill>
                  <a:srgbClr val="6785C1"/>
                </a:solidFill>
              </a:rPr>
              <a:t>年目の達成</a:t>
            </a:r>
            <a:r>
              <a:rPr lang="ja-JP" altLang="en-US" sz="2400" dirty="0" smtClean="0">
                <a:solidFill>
                  <a:srgbClr val="6785C1"/>
                </a:solidFill>
              </a:rPr>
              <a:t>目標と具体的な行動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9" name="コンテンツ プレースホルダー 5"/>
          <p:cNvSpPr txBox="1">
            <a:spLocks/>
          </p:cNvSpPr>
          <p:nvPr/>
        </p:nvSpPr>
        <p:spPr>
          <a:xfrm>
            <a:off x="399508" y="2163526"/>
            <a:ext cx="4493768" cy="1000071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dirty="0"/>
              <a:t>TOEIC600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11</a:t>
            </a:r>
            <a:r>
              <a:rPr lang="ja-JP" altLang="en-US" sz="2400" dirty="0" smtClean="0"/>
              <a:t>月）</a:t>
            </a:r>
            <a:endParaRPr lang="en-US" altLang="ja-JP" sz="2400" dirty="0" smtClean="0"/>
          </a:p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dirty="0"/>
              <a:t>TSST</a:t>
            </a:r>
            <a:r>
              <a:rPr lang="ja-JP" altLang="en-US" sz="2400" dirty="0"/>
              <a:t>レベル４</a:t>
            </a:r>
            <a:r>
              <a:rPr lang="en-US" altLang="ja-JP" sz="2400" dirty="0"/>
              <a:t>(2</a:t>
            </a:r>
            <a:r>
              <a:rPr lang="ja-JP" altLang="en-US" sz="2400" dirty="0"/>
              <a:t>月迄</a:t>
            </a:r>
            <a:r>
              <a:rPr lang="en-US" altLang="ja-JP" sz="2400" dirty="0" smtClean="0"/>
              <a:t>)</a:t>
            </a:r>
            <a:r>
              <a:rPr lang="ja-JP" altLang="en-US" sz="2400" dirty="0"/>
              <a:t>　</a:t>
            </a:r>
            <a:endParaRPr lang="en-US" altLang="ja-JP" sz="2400" dirty="0" smtClean="0"/>
          </a:p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endParaRPr lang="en-US" altLang="ja-JP" sz="2400" u="sng" dirty="0" smtClean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300443" y="2227144"/>
            <a:ext cx="9424666" cy="936453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</p:txBody>
      </p:sp>
      <p:sp>
        <p:nvSpPr>
          <p:cNvPr id="2" name="二等辺三角形 1"/>
          <p:cNvSpPr/>
          <p:nvPr/>
        </p:nvSpPr>
        <p:spPr>
          <a:xfrm rot="5400000">
            <a:off x="4369322" y="3252545"/>
            <a:ext cx="2475756" cy="21422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ー 5"/>
          <p:cNvSpPr txBox="1">
            <a:spLocks/>
          </p:cNvSpPr>
          <p:nvPr/>
        </p:nvSpPr>
        <p:spPr>
          <a:xfrm>
            <a:off x="6879160" y="1477221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これまでの行動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358"/>
              </p:ext>
            </p:extLst>
          </p:nvPr>
        </p:nvGraphicFramePr>
        <p:xfrm>
          <a:off x="6535723" y="1963732"/>
          <a:ext cx="5498958" cy="29237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5451"/>
                <a:gridCol w="4703507"/>
              </a:tblGrid>
              <a:tr h="376666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時期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実績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79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通勤時間の英単語学習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66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通勤時間の英単語学習</a:t>
                      </a:r>
                    </a:p>
                    <a:p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TOEIC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テキスト学習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868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全社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TOEIC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受験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/10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分間の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AI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英会話</a:t>
                      </a:r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ja-JP" sz="2000" dirty="0" smtClean="0">
                          <a:latin typeface="+mn-ea"/>
                          <a:ea typeface="+mn-ea"/>
                        </a:rPr>
                      </a:b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⇒スコア届かず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798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英文法学習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26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4294967295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/>
          <a:lstStyle/>
          <a:p>
            <a:r>
              <a:rPr lang="ja-JP" altLang="en-US" sz="2400" dirty="0"/>
              <a:t>行動計画の</a:t>
            </a:r>
            <a:r>
              <a:rPr lang="ja-JP" altLang="en-US" sz="2400" dirty="0" smtClean="0"/>
              <a:t>目的</a:t>
            </a:r>
            <a:endParaRPr lang="en-US" altLang="ja-JP" sz="2400" dirty="0"/>
          </a:p>
          <a:p>
            <a:r>
              <a:rPr lang="ja-JP" altLang="en-US" sz="2400" dirty="0" smtClean="0"/>
              <a:t>年間目標</a:t>
            </a:r>
            <a:endParaRPr lang="en-US" altLang="ja-JP" sz="2400" dirty="0"/>
          </a:p>
          <a:p>
            <a:r>
              <a:rPr lang="ja-JP" altLang="en-US" sz="2400" dirty="0" smtClean="0"/>
              <a:t>目標達成のための行動</a:t>
            </a:r>
            <a:endParaRPr lang="en-US" altLang="ja-JP" sz="2400" dirty="0" smtClean="0"/>
          </a:p>
          <a:p>
            <a:r>
              <a:rPr lang="ja-JP" altLang="en-US" sz="2400" dirty="0" smtClean="0"/>
              <a:t>行動計画</a:t>
            </a:r>
            <a:r>
              <a:rPr lang="ja-JP" altLang="en-US" sz="2400" dirty="0"/>
              <a:t>表</a:t>
            </a:r>
            <a:endParaRPr kumimoji="1" lang="ja-JP" altLang="en-US" sz="24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7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行動計画の</a:t>
            </a:r>
            <a:r>
              <a:rPr lang="ja-JP" altLang="en-US" sz="3600" dirty="0" smtClean="0"/>
              <a:t>目的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年間目標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52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二等辺三角形 16"/>
          <p:cNvSpPr/>
          <p:nvPr/>
        </p:nvSpPr>
        <p:spPr>
          <a:xfrm rot="15779164">
            <a:off x="4760934" y="-328861"/>
            <a:ext cx="1740569" cy="9544365"/>
          </a:xfrm>
          <a:prstGeom prst="triangl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１．行動計画の目的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094634" y="1374464"/>
            <a:ext cx="9639599" cy="99602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>
                <a:latin typeface="+mn-ea"/>
              </a:rPr>
              <a:t>育成期間で「なりたい姿」を考え、その姿と現在とのギャップを理解し、</a:t>
            </a:r>
            <a:endParaRPr lang="en-US" altLang="ja-JP" sz="2400" dirty="0" smtClean="0">
              <a:latin typeface="+mn-ea"/>
            </a:endParaRPr>
          </a:p>
          <a:p>
            <a:pPr algn="ctr"/>
            <a:r>
              <a:rPr kumimoji="1" lang="ja-JP" altLang="en-US" sz="2400" dirty="0" smtClean="0">
                <a:latin typeface="+mn-ea"/>
              </a:rPr>
              <a:t>その実現のた</a:t>
            </a:r>
            <a:r>
              <a:rPr lang="ja-JP" altLang="en-US" sz="2400" dirty="0" smtClean="0">
                <a:latin typeface="+mn-ea"/>
              </a:rPr>
              <a:t>めに行う、１年目の具体的行動、達成目標を計画する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750286" y="4809275"/>
            <a:ext cx="360000" cy="3600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9468043" y="2924359"/>
            <a:ext cx="1800000" cy="1800000"/>
          </a:xfrm>
          <a:prstGeom prst="ellipse">
            <a:avLst/>
          </a:prstGeom>
          <a:solidFill>
            <a:srgbClr val="F2B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4" name="コンテンツ プレースホルダー 5"/>
          <p:cNvSpPr>
            <a:spLocks noGrp="1"/>
          </p:cNvSpPr>
          <p:nvPr>
            <p:ph idx="4294967295"/>
          </p:nvPr>
        </p:nvSpPr>
        <p:spPr>
          <a:xfrm>
            <a:off x="4811606" y="5168653"/>
            <a:ext cx="1975560" cy="360040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6785C1"/>
              </a:buClr>
              <a:buNone/>
            </a:pPr>
            <a:r>
              <a:rPr lang="en-US" altLang="ja-JP" sz="2400" dirty="0" smtClean="0">
                <a:solidFill>
                  <a:srgbClr val="6785C1"/>
                </a:solidFill>
              </a:rPr>
              <a:t>1</a:t>
            </a:r>
            <a:r>
              <a:rPr lang="ja-JP" altLang="en-US" sz="2400" dirty="0" smtClean="0">
                <a:solidFill>
                  <a:srgbClr val="6785C1"/>
                </a:solidFill>
              </a:rPr>
              <a:t>年後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48" name="コンテンツ プレースホルダー 5"/>
          <p:cNvSpPr txBox="1">
            <a:spLocks/>
          </p:cNvSpPr>
          <p:nvPr/>
        </p:nvSpPr>
        <p:spPr>
          <a:xfrm>
            <a:off x="534222" y="5169315"/>
            <a:ext cx="1152128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現在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4811606" y="3986253"/>
            <a:ext cx="959883" cy="966326"/>
          </a:xfrm>
          <a:prstGeom prst="ellipse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年間目標</a:t>
            </a:r>
            <a:endParaRPr kumimoji="1" lang="ja-JP" altLang="en-US" dirty="0"/>
          </a:p>
        </p:txBody>
      </p:sp>
      <p:sp>
        <p:nvSpPr>
          <p:cNvPr id="28" name="コンテンツ プレースホルダー 5"/>
          <p:cNvSpPr txBox="1">
            <a:spLocks/>
          </p:cNvSpPr>
          <p:nvPr/>
        </p:nvSpPr>
        <p:spPr>
          <a:xfrm>
            <a:off x="9980686" y="5168653"/>
            <a:ext cx="1345263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en-US" altLang="ja-JP" sz="2400" dirty="0" smtClean="0">
                <a:solidFill>
                  <a:srgbClr val="6785C1"/>
                </a:solidFill>
              </a:rPr>
              <a:t>2</a:t>
            </a:r>
            <a:r>
              <a:rPr lang="ja-JP" altLang="en-US" sz="2400" dirty="0" smtClean="0">
                <a:solidFill>
                  <a:srgbClr val="6785C1"/>
                </a:solidFill>
              </a:rPr>
              <a:t>年後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3" name="右矢印 2"/>
          <p:cNvSpPr/>
          <p:nvPr/>
        </p:nvSpPr>
        <p:spPr>
          <a:xfrm rot="21122514">
            <a:off x="2335530" y="4181928"/>
            <a:ext cx="1914171" cy="1084862"/>
          </a:xfrm>
          <a:prstGeom prst="rightArrow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具体的行動</a:t>
            </a:r>
            <a:endParaRPr kumimoji="1" lang="ja-JP" altLang="en-US" dirty="0"/>
          </a:p>
        </p:txBody>
      </p:sp>
      <p:sp>
        <p:nvSpPr>
          <p:cNvPr id="6" name="上下矢印 5"/>
          <p:cNvSpPr/>
          <p:nvPr/>
        </p:nvSpPr>
        <p:spPr>
          <a:xfrm>
            <a:off x="772299" y="2996951"/>
            <a:ext cx="344348" cy="1817158"/>
          </a:xfrm>
          <a:prstGeom prst="upDownArrow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0"/>
            <a:endCxn id="33" idx="0"/>
          </p:cNvCxnSpPr>
          <p:nvPr/>
        </p:nvCxnSpPr>
        <p:spPr>
          <a:xfrm flipV="1">
            <a:off x="944473" y="2924359"/>
            <a:ext cx="9423570" cy="72592"/>
          </a:xfrm>
          <a:prstGeom prst="line">
            <a:avLst/>
          </a:prstGeom>
          <a:ln>
            <a:solidFill>
              <a:srgbClr val="6785C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コンテンツ プレースホルダー 5"/>
          <p:cNvSpPr txBox="1">
            <a:spLocks/>
          </p:cNvSpPr>
          <p:nvPr/>
        </p:nvSpPr>
        <p:spPr>
          <a:xfrm>
            <a:off x="3690614" y="3277626"/>
            <a:ext cx="2223819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ギャップ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34222" y="3877331"/>
            <a:ext cx="5561778" cy="1927933"/>
          </a:xfrm>
          <a:prstGeom prst="roundRect">
            <a:avLst/>
          </a:prstGeom>
          <a:noFill/>
          <a:ln w="57150">
            <a:solidFill>
              <a:schemeClr val="accent4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コンテンツ プレースホルダー 5"/>
          <p:cNvSpPr txBox="1">
            <a:spLocks/>
          </p:cNvSpPr>
          <p:nvPr/>
        </p:nvSpPr>
        <p:spPr>
          <a:xfrm>
            <a:off x="9564983" y="3647976"/>
            <a:ext cx="2176668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 smtClean="0">
                <a:solidFill>
                  <a:schemeClr val="bg1"/>
                </a:solidFill>
              </a:rPr>
              <a:t>なりたい姿</a:t>
            </a:r>
            <a:endParaRPr lang="en-US" altLang="ja-JP" sz="2400" dirty="0" smtClean="0">
              <a:solidFill>
                <a:schemeClr val="bg1"/>
              </a:solidFill>
            </a:endParaRPr>
          </a:p>
        </p:txBody>
      </p:sp>
      <p:sp>
        <p:nvSpPr>
          <p:cNvPr id="31" name="コンテンツ プレースホルダー 5"/>
          <p:cNvSpPr txBox="1">
            <a:spLocks/>
          </p:cNvSpPr>
          <p:nvPr/>
        </p:nvSpPr>
        <p:spPr>
          <a:xfrm>
            <a:off x="4161223" y="849813"/>
            <a:ext cx="360502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b="1" u="sng" dirty="0" smtClean="0">
                <a:solidFill>
                  <a:srgbClr val="6785C1"/>
                </a:solidFill>
              </a:rPr>
              <a:t>行動計画を立てる目的</a:t>
            </a:r>
            <a:endParaRPr lang="en-US" altLang="ja-JP" sz="2400" b="1" u="sng" dirty="0" smtClean="0">
              <a:solidFill>
                <a:srgbClr val="6785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/>
              <a:t>年間</a:t>
            </a:r>
            <a:r>
              <a:rPr lang="ja-JP" altLang="en-US" dirty="0" smtClean="0"/>
              <a:t>目標（１</a:t>
            </a:r>
            <a:r>
              <a:rPr lang="en-US" altLang="ja-JP" dirty="0" smtClean="0"/>
              <a:t>/</a:t>
            </a:r>
            <a:r>
              <a:rPr lang="ja-JP" altLang="en-US" dirty="0" smtClean="0"/>
              <a:t>２）</a:t>
            </a:r>
            <a:endParaRPr kumimoji="1" lang="ja-JP" altLang="en-US" dirty="0"/>
          </a:p>
        </p:txBody>
      </p:sp>
      <p:sp>
        <p:nvSpPr>
          <p:cNvPr id="30" name="二等辺三角形 29"/>
          <p:cNvSpPr/>
          <p:nvPr/>
        </p:nvSpPr>
        <p:spPr>
          <a:xfrm rot="10800000">
            <a:off x="4427490" y="2678840"/>
            <a:ext cx="2839277" cy="226018"/>
          </a:xfrm>
          <a:prstGeom prst="triangle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コンテンツ プレースホルダー 5"/>
          <p:cNvSpPr txBox="1">
            <a:spLocks/>
          </p:cNvSpPr>
          <p:nvPr/>
        </p:nvSpPr>
        <p:spPr>
          <a:xfrm>
            <a:off x="1662161" y="2969017"/>
            <a:ext cx="8666495" cy="3176238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/>
              <a:t>スマホアプリ開発において、 </a:t>
            </a:r>
            <a:endParaRPr lang="en-US" altLang="ja-JP" sz="2400" dirty="0" smtClean="0"/>
          </a:p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ja-JP" altLang="en-US" sz="2400" dirty="0" smtClean="0"/>
              <a:t>開発者</a:t>
            </a:r>
            <a:r>
              <a:rPr lang="ja-JP" altLang="en-US" sz="2400" dirty="0"/>
              <a:t>として 　</a:t>
            </a:r>
            <a:endParaRPr lang="en-US" altLang="ja-JP" sz="2400" dirty="0"/>
          </a:p>
          <a:p>
            <a:pPr marL="952455" lvl="1" indent="-3429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商用</a:t>
            </a:r>
            <a:r>
              <a:rPr lang="ja-JP" altLang="en-US" sz="2400" dirty="0"/>
              <a:t>プロダクトを開発できるようになる 　</a:t>
            </a:r>
            <a:endParaRPr lang="en-US" altLang="ja-JP" sz="2400" dirty="0"/>
          </a:p>
          <a:p>
            <a:pPr marL="952455" lvl="1" indent="-3429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アプリ</a:t>
            </a:r>
            <a:r>
              <a:rPr lang="ja-JP" altLang="en-US" sz="2400" dirty="0"/>
              <a:t>を継続的にリリースできるようになる </a:t>
            </a:r>
            <a:endParaRPr lang="en-US" altLang="ja-JP" sz="2400" dirty="0" smtClean="0"/>
          </a:p>
          <a:p>
            <a:pPr marL="952455" lvl="1" indent="-342900">
              <a:buClr>
                <a:schemeClr val="accent5"/>
              </a:buClr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ja-JP" altLang="en-US" sz="2400" b="1" u="sng" dirty="0" smtClean="0">
                <a:solidFill>
                  <a:srgbClr val="FF0000"/>
                </a:solidFill>
              </a:rPr>
              <a:t>スクラムマスター</a:t>
            </a:r>
            <a:r>
              <a:rPr lang="ja-JP" altLang="en-US" sz="2400" b="1" u="sng" dirty="0">
                <a:solidFill>
                  <a:srgbClr val="FF0000"/>
                </a:solidFill>
              </a:rPr>
              <a:t>として </a:t>
            </a:r>
            <a:r>
              <a:rPr lang="ja-JP" altLang="en-US" sz="2400" dirty="0"/>
              <a:t>　</a:t>
            </a:r>
            <a:endParaRPr lang="en-US" altLang="ja-JP" sz="2400" dirty="0"/>
          </a:p>
          <a:p>
            <a:pPr marL="952455" lvl="1" indent="-3429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ja-JP" altLang="en-US" sz="2400" b="1" dirty="0" smtClean="0"/>
              <a:t>チーム</a:t>
            </a:r>
            <a:r>
              <a:rPr lang="ja-JP" altLang="en-US" sz="2400" b="1" dirty="0"/>
              <a:t>をサポートし、スクラムのフレームワーク</a:t>
            </a:r>
            <a:r>
              <a:rPr lang="ja-JP" altLang="en-US" sz="2400" b="1" dirty="0" smtClean="0"/>
              <a:t>を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ja-JP" altLang="en-US" sz="2400" b="1" dirty="0" smtClean="0"/>
              <a:t>定着</a:t>
            </a:r>
            <a:r>
              <a:rPr lang="ja-JP" altLang="en-US" sz="2400" b="1" dirty="0"/>
              <a:t>させることができるようになる </a:t>
            </a:r>
            <a:r>
              <a:rPr lang="ja-JP" altLang="en-US" sz="2400" dirty="0"/>
              <a:t>　</a:t>
            </a:r>
            <a:endParaRPr lang="en-US" altLang="ja-JP" sz="2400" dirty="0"/>
          </a:p>
          <a:p>
            <a:pPr marL="952455" lvl="1" indent="-3429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ja-JP" altLang="en-US" sz="2400" b="1" dirty="0" smtClean="0"/>
              <a:t>顧客</a:t>
            </a:r>
            <a:r>
              <a:rPr lang="ja-JP" altLang="en-US" sz="2400" b="1" dirty="0"/>
              <a:t>・メンバに</a:t>
            </a:r>
            <a:r>
              <a:rPr lang="ja-JP" altLang="en-US" sz="2400" b="1" dirty="0" smtClean="0"/>
              <a:t>改善提案し、</a:t>
            </a:r>
            <a:r>
              <a:rPr lang="en-US" altLang="ja-JP" sz="2400" b="1" dirty="0" smtClean="0"/>
              <a:t>APC</a:t>
            </a:r>
            <a:r>
              <a:rPr lang="ja-JP" altLang="en-US" sz="2400" b="1" dirty="0" smtClean="0"/>
              <a:t>の</a:t>
            </a:r>
            <a:r>
              <a:rPr lang="en-US" altLang="ja-JP" sz="2400" b="1" dirty="0" smtClean="0"/>
              <a:t>R&amp;D</a:t>
            </a:r>
            <a:r>
              <a:rPr lang="ja-JP" altLang="en-US" sz="2400" b="1" dirty="0" smtClean="0"/>
              <a:t>に生かす</a:t>
            </a:r>
            <a:endParaRPr lang="en-US" altLang="ja-JP" sz="2400" b="1" dirty="0" smtClean="0"/>
          </a:p>
        </p:txBody>
      </p:sp>
      <p:sp>
        <p:nvSpPr>
          <p:cNvPr id="33" name="角丸四角形 32"/>
          <p:cNvSpPr/>
          <p:nvPr/>
        </p:nvSpPr>
        <p:spPr>
          <a:xfrm>
            <a:off x="1242882" y="1445393"/>
            <a:ext cx="9505056" cy="107775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スマートフォンアプリ開発を中心に</a:t>
            </a:r>
            <a:r>
              <a:rPr lang="ja-JP" altLang="en-US" sz="2400" b="1" dirty="0" smtClean="0">
                <a:latin typeface="+mn-ea"/>
              </a:rPr>
              <a:t>、</a:t>
            </a:r>
            <a:r>
              <a:rPr lang="en-US" altLang="ja-JP" sz="2400" b="1" dirty="0" smtClean="0">
                <a:latin typeface="+mn-ea"/>
              </a:rPr>
              <a:t/>
            </a:r>
            <a:br>
              <a:rPr lang="en-US" altLang="ja-JP" sz="2400" b="1" dirty="0" smtClean="0">
                <a:latin typeface="+mn-ea"/>
              </a:rPr>
            </a:br>
            <a:r>
              <a:rPr lang="en-US" altLang="ja-JP" sz="2400" b="1" dirty="0" smtClean="0">
                <a:latin typeface="+mn-ea"/>
              </a:rPr>
              <a:t>Scrum</a:t>
            </a:r>
            <a:r>
              <a:rPr lang="ja-JP" altLang="en-US" sz="2400" b="1" dirty="0">
                <a:latin typeface="+mn-ea"/>
              </a:rPr>
              <a:t>開発の知見を増やし改善提案ができる人材になる</a:t>
            </a:r>
            <a:endParaRPr kumimoji="1" lang="en-US" altLang="ja-JP" sz="2400" b="1" dirty="0" smtClean="0">
              <a:latin typeface="+mn-ea"/>
            </a:endParaRPr>
          </a:p>
        </p:txBody>
      </p:sp>
      <p:sp>
        <p:nvSpPr>
          <p:cNvPr id="35" name="コンテンツ プレースホルダー 5"/>
          <p:cNvSpPr txBox="1">
            <a:spLocks/>
          </p:cNvSpPr>
          <p:nvPr/>
        </p:nvSpPr>
        <p:spPr>
          <a:xfrm>
            <a:off x="4281291" y="955307"/>
            <a:ext cx="3428236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b="1" u="sng" dirty="0" smtClean="0">
                <a:solidFill>
                  <a:srgbClr val="6785C1"/>
                </a:solidFill>
              </a:rPr>
              <a:t>なりたい</a:t>
            </a:r>
            <a:r>
              <a:rPr lang="ja-JP" altLang="en-US" sz="2400" b="1" u="sng" dirty="0">
                <a:solidFill>
                  <a:srgbClr val="6785C1"/>
                </a:solidFill>
              </a:rPr>
              <a:t>姿（</a:t>
            </a:r>
            <a:r>
              <a:rPr lang="en-US" altLang="ja-JP" sz="2400" b="1" u="sng" dirty="0">
                <a:solidFill>
                  <a:srgbClr val="6785C1"/>
                </a:solidFill>
              </a:rPr>
              <a:t>UPDATE</a:t>
            </a:r>
            <a:r>
              <a:rPr lang="ja-JP" altLang="en-US" sz="2400" b="1" u="sng" dirty="0">
                <a:solidFill>
                  <a:srgbClr val="6785C1"/>
                </a:solidFill>
              </a:rPr>
              <a:t>）</a:t>
            </a:r>
            <a:endParaRPr lang="en-US" altLang="ja-JP" sz="2400" b="1" u="sng" dirty="0">
              <a:solidFill>
                <a:srgbClr val="6785C1"/>
              </a:solidFill>
            </a:endParaRPr>
          </a:p>
          <a:p>
            <a:pPr>
              <a:buClr>
                <a:srgbClr val="6785C1"/>
              </a:buClr>
            </a:pPr>
            <a:endParaRPr lang="en-US" altLang="ja-JP" sz="2400" b="1" u="sng" dirty="0" smtClean="0">
              <a:solidFill>
                <a:srgbClr val="6785C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75718" y="4695568"/>
            <a:ext cx="8643493" cy="1626855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/>
              <a:t>年間</a:t>
            </a:r>
            <a:r>
              <a:rPr lang="ja-JP" altLang="en-US" dirty="0" smtClean="0"/>
              <a:t>目標（</a:t>
            </a:r>
            <a:r>
              <a:rPr lang="ja-JP" altLang="en-US" dirty="0"/>
              <a:t>２</a:t>
            </a:r>
            <a:r>
              <a:rPr lang="en-US" altLang="ja-JP" dirty="0" smtClean="0"/>
              <a:t>/</a:t>
            </a:r>
            <a:r>
              <a:rPr lang="ja-JP" altLang="en-US" dirty="0" smtClean="0"/>
              <a:t>２）</a:t>
            </a:r>
            <a:endParaRPr kumimoji="1" lang="ja-JP" altLang="en-US" dirty="0"/>
          </a:p>
        </p:txBody>
      </p:sp>
      <p:sp>
        <p:nvSpPr>
          <p:cNvPr id="19" name="二等辺三角形 18"/>
          <p:cNvSpPr/>
          <p:nvPr/>
        </p:nvSpPr>
        <p:spPr>
          <a:xfrm rot="5400000">
            <a:off x="7434986" y="2118002"/>
            <a:ext cx="1631213" cy="299751"/>
          </a:xfrm>
          <a:prstGeom prst="triangle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4237207" y="1310489"/>
            <a:ext cx="3428555" cy="2042312"/>
          </a:xfrm>
          <a:prstGeom prst="roundRect">
            <a:avLst/>
          </a:prstGeom>
          <a:noFill/>
          <a:ln w="57150">
            <a:solidFill>
              <a:schemeClr val="accent4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357036" y="1352694"/>
            <a:ext cx="3358742" cy="2149293"/>
            <a:chOff x="296846" y="4158605"/>
            <a:chExt cx="3236054" cy="2059950"/>
          </a:xfrm>
        </p:grpSpPr>
        <p:sp>
          <p:nvSpPr>
            <p:cNvPr id="12" name="角丸四角形 11"/>
            <p:cNvSpPr/>
            <p:nvPr/>
          </p:nvSpPr>
          <p:spPr>
            <a:xfrm>
              <a:off x="306426" y="4158605"/>
              <a:ext cx="2981262" cy="17186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21" name="コンテンツ プレースホルダー 5"/>
            <p:cNvSpPr txBox="1">
              <a:spLocks/>
            </p:cNvSpPr>
            <p:nvPr/>
          </p:nvSpPr>
          <p:spPr>
            <a:xfrm>
              <a:off x="296846" y="4202331"/>
              <a:ext cx="3236054" cy="2016224"/>
            </a:xfrm>
            <a:prstGeom prst="rect">
              <a:avLst/>
            </a:prstGeom>
          </p:spPr>
          <p:txBody>
            <a:bodyPr lIns="90000"/>
            <a:lstStyle>
              <a:lvl1pPr marL="0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 baseline="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1pPr>
              <a:lvl2pPr marL="609555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2pPr>
              <a:lvl3pPr marL="1219108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3pPr>
              <a:lvl4pPr marL="1828664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4pPr>
              <a:lvl5pPr marL="2438218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5pPr>
              <a:lvl6pPr marL="335254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104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65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212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スマホアプリ開発経験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en-US" altLang="ja-JP" dirty="0" err="1" smtClean="0">
                  <a:solidFill>
                    <a:schemeClr val="bg1"/>
                  </a:solidFill>
                </a:rPr>
                <a:t>DevOps</a:t>
              </a:r>
              <a:r>
                <a:rPr lang="ja-JP" altLang="en-US" dirty="0" err="1" smtClean="0">
                  <a:solidFill>
                    <a:schemeClr val="bg1"/>
                  </a:solidFill>
                </a:rPr>
                <a:t>、</a:t>
              </a:r>
              <a:r>
                <a:rPr lang="ja-JP" altLang="en-US" dirty="0" smtClean="0">
                  <a:solidFill>
                    <a:schemeClr val="bg1"/>
                  </a:solidFill>
                </a:rPr>
                <a:t>スクラム</a:t>
              </a:r>
              <a:r>
                <a:rPr lang="en-US" altLang="ja-JP" dirty="0" smtClean="0">
                  <a:solidFill>
                    <a:schemeClr val="bg1"/>
                  </a:solidFill>
                </a:rPr>
                <a:t/>
              </a:r>
              <a:br>
                <a:rPr lang="en-US" altLang="ja-JP" dirty="0" smtClean="0">
                  <a:solidFill>
                    <a:schemeClr val="bg1"/>
                  </a:solidFill>
                </a:rPr>
              </a:br>
              <a:r>
                <a:rPr lang="ja-JP" altLang="en-US" dirty="0" smtClean="0">
                  <a:solidFill>
                    <a:schemeClr val="bg1"/>
                  </a:solidFill>
                </a:rPr>
                <a:t>マスターの知識不足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基礎情報知識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英語で意思疎通不可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endParaRPr lang="en-US" altLang="ja-JP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4466372" y="1436964"/>
            <a:ext cx="3365390" cy="2377782"/>
            <a:chOff x="306426" y="4090181"/>
            <a:chExt cx="3299471" cy="2028108"/>
          </a:xfrm>
        </p:grpSpPr>
        <p:sp>
          <p:nvSpPr>
            <p:cNvPr id="24" name="角丸四角形 23"/>
            <p:cNvSpPr/>
            <p:nvPr/>
          </p:nvSpPr>
          <p:spPr>
            <a:xfrm>
              <a:off x="306426" y="4090181"/>
              <a:ext cx="2981262" cy="1529677"/>
            </a:xfrm>
            <a:prstGeom prst="round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25" name="コンテンツ プレースホルダー 5"/>
            <p:cNvSpPr txBox="1">
              <a:spLocks/>
            </p:cNvSpPr>
            <p:nvPr/>
          </p:nvSpPr>
          <p:spPr>
            <a:xfrm>
              <a:off x="369843" y="4102065"/>
              <a:ext cx="3236054" cy="2016224"/>
            </a:xfrm>
            <a:prstGeom prst="rect">
              <a:avLst/>
            </a:prstGeom>
          </p:spPr>
          <p:txBody>
            <a:bodyPr lIns="90000"/>
            <a:lstStyle>
              <a:lvl1pPr marL="0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 baseline="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1pPr>
              <a:lvl2pPr marL="609555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2pPr>
              <a:lvl3pPr marL="1219108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3pPr>
              <a:lvl4pPr marL="1828664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4pPr>
              <a:lvl5pPr marL="2438218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5pPr>
              <a:lvl6pPr marL="335254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104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65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212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en-US" altLang="ja-JP" dirty="0" smtClean="0">
                  <a:solidFill>
                    <a:schemeClr val="bg1"/>
                  </a:solidFill>
                </a:rPr>
                <a:t>CI/CD</a:t>
              </a:r>
              <a:r>
                <a:rPr lang="ja-JP" altLang="en-US" dirty="0" smtClean="0">
                  <a:solidFill>
                    <a:schemeClr val="bg1"/>
                  </a:solidFill>
                </a:rPr>
                <a:t>環境構築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コンテナ環境構築</a:t>
              </a: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スクラムマスター経験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応用情報知識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日常会話の英会話</a:t>
              </a:r>
              <a:endParaRPr lang="en-US" altLang="ja-JP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8621445" y="1357353"/>
            <a:ext cx="3196536" cy="2149294"/>
            <a:chOff x="306426" y="4072845"/>
            <a:chExt cx="3196536" cy="2149294"/>
          </a:xfrm>
        </p:grpSpPr>
        <p:sp>
          <p:nvSpPr>
            <p:cNvPr id="27" name="角丸四角形 26"/>
            <p:cNvSpPr/>
            <p:nvPr/>
          </p:nvSpPr>
          <p:spPr>
            <a:xfrm>
              <a:off x="306426" y="4072846"/>
              <a:ext cx="2981262" cy="19156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28" name="コンテンツ プレースホルダー 5"/>
            <p:cNvSpPr txBox="1">
              <a:spLocks/>
            </p:cNvSpPr>
            <p:nvPr/>
          </p:nvSpPr>
          <p:spPr>
            <a:xfrm>
              <a:off x="332021" y="4072845"/>
              <a:ext cx="3170941" cy="2149294"/>
            </a:xfrm>
            <a:prstGeom prst="rect">
              <a:avLst/>
            </a:prstGeom>
          </p:spPr>
          <p:txBody>
            <a:bodyPr lIns="90000"/>
            <a:lstStyle>
              <a:lvl1pPr marL="0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 baseline="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1pPr>
              <a:lvl2pPr marL="609555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2pPr>
              <a:lvl3pPr marL="1219108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3pPr>
              <a:lvl4pPr marL="1828664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4pPr>
              <a:lvl5pPr marL="2438218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5pPr>
              <a:lvl6pPr marL="335254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104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65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212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開発支援・提案</a:t>
              </a:r>
              <a:endParaRPr lang="en-US" altLang="ja-JP" dirty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セミナー登壇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チーム開発サポート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スペシャリスト資格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r>
                <a:rPr lang="ja-JP" altLang="en-US" dirty="0" smtClean="0">
                  <a:solidFill>
                    <a:schemeClr val="bg1"/>
                  </a:solidFill>
                </a:rPr>
                <a:t>ビジネスレベルでの</a:t>
              </a:r>
              <a:r>
                <a:rPr lang="en-US" altLang="ja-JP" dirty="0" smtClean="0">
                  <a:solidFill>
                    <a:schemeClr val="bg1"/>
                  </a:solidFill>
                </a:rPr>
                <a:t/>
              </a:r>
              <a:br>
                <a:rPr lang="en-US" altLang="ja-JP" dirty="0" smtClean="0">
                  <a:solidFill>
                    <a:schemeClr val="bg1"/>
                  </a:solidFill>
                </a:rPr>
              </a:br>
              <a:r>
                <a:rPr lang="ja-JP" altLang="en-US" dirty="0" smtClean="0">
                  <a:solidFill>
                    <a:schemeClr val="bg1"/>
                  </a:solidFill>
                </a:rPr>
                <a:t>英会話</a:t>
              </a:r>
              <a:endParaRPr lang="en-US" altLang="ja-JP" dirty="0" smtClean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l"/>
              </a:pPr>
              <a:endParaRPr lang="en-US" altLang="ja-JP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コンテンツ プレースホルダー 5"/>
          <p:cNvSpPr txBox="1">
            <a:spLocks/>
          </p:cNvSpPr>
          <p:nvPr/>
        </p:nvSpPr>
        <p:spPr>
          <a:xfrm>
            <a:off x="1525289" y="889905"/>
            <a:ext cx="1061157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現在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18" name="コンテンツ プレースホルダー 5"/>
          <p:cNvSpPr txBox="1">
            <a:spLocks/>
          </p:cNvSpPr>
          <p:nvPr/>
        </p:nvSpPr>
        <p:spPr>
          <a:xfrm>
            <a:off x="5315631" y="874299"/>
            <a:ext cx="2223819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>
                <a:solidFill>
                  <a:srgbClr val="6785C1"/>
                </a:solidFill>
              </a:rPr>
              <a:t>１</a:t>
            </a:r>
            <a:r>
              <a:rPr lang="ja-JP" altLang="en-US" sz="2400" dirty="0" smtClean="0">
                <a:solidFill>
                  <a:srgbClr val="6785C1"/>
                </a:solidFill>
              </a:rPr>
              <a:t>年後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31" name="コンテンツ プレースホルダー 5"/>
          <p:cNvSpPr txBox="1">
            <a:spLocks/>
          </p:cNvSpPr>
          <p:nvPr/>
        </p:nvSpPr>
        <p:spPr>
          <a:xfrm>
            <a:off x="9652226" y="893491"/>
            <a:ext cx="2223819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dirty="0">
                <a:solidFill>
                  <a:srgbClr val="6785C1"/>
                </a:solidFill>
              </a:rPr>
              <a:t>２</a:t>
            </a:r>
            <a:r>
              <a:rPr lang="ja-JP" altLang="en-US" sz="2400" dirty="0" smtClean="0">
                <a:solidFill>
                  <a:srgbClr val="6785C1"/>
                </a:solidFill>
              </a:rPr>
              <a:t>年後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187235" y="4200137"/>
            <a:ext cx="11828953" cy="1984774"/>
            <a:chOff x="5315973" y="2435934"/>
            <a:chExt cx="7231136" cy="3184327"/>
          </a:xfrm>
        </p:grpSpPr>
        <p:sp>
          <p:nvSpPr>
            <p:cNvPr id="35" name="コンテンツ プレースホルダー 5"/>
            <p:cNvSpPr txBox="1">
              <a:spLocks/>
            </p:cNvSpPr>
            <p:nvPr/>
          </p:nvSpPr>
          <p:spPr>
            <a:xfrm>
              <a:off x="5501311" y="2671609"/>
              <a:ext cx="7045798" cy="2435489"/>
            </a:xfrm>
            <a:prstGeom prst="rect">
              <a:avLst/>
            </a:prstGeom>
          </p:spPr>
          <p:txBody>
            <a:bodyPr lIns="90000"/>
            <a:lstStyle>
              <a:lvl1pPr marL="0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 baseline="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1pPr>
              <a:lvl2pPr marL="609555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2pPr>
              <a:lvl3pPr marL="1219108" indent="0" algn="l" defTabSz="609555" rtl="0" eaLnBrk="1" fontAlgn="ctr" hangingPunct="1">
                <a:spcBef>
                  <a:spcPts val="0"/>
                </a:spcBef>
                <a:spcAft>
                  <a:spcPct val="0"/>
                </a:spcAft>
                <a:buFontTx/>
                <a:buNone/>
                <a:defRPr kumimoji="1" sz="2000" b="0" i="0" kern="1200" spc="100">
                  <a:solidFill>
                    <a:schemeClr val="tx1"/>
                  </a:solidFill>
                  <a:latin typeface="HGPGothicE" charset="-128"/>
                  <a:ea typeface="HGPGothicE" charset="-128"/>
                  <a:cs typeface="HGPGothicE" charset="-128"/>
                </a:defRPr>
              </a:lvl3pPr>
              <a:lvl4pPr marL="1828664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4pPr>
              <a:lvl5pPr marL="2438218" indent="0" algn="l" defTabSz="609555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2667" kern="1200">
                  <a:solidFill>
                    <a:schemeClr val="tx2"/>
                  </a:solidFill>
                  <a:latin typeface="Arial"/>
                  <a:ea typeface="+mn-ea"/>
                  <a:cs typeface="Arial"/>
                </a:defRPr>
              </a:lvl5pPr>
              <a:lvl6pPr marL="335254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104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658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212" indent="-304776" algn="l" defTabSz="609555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+mj-ea"/>
                <a:buAutoNum type="circleNumDbPlain"/>
              </a:pPr>
              <a:r>
                <a:rPr lang="ja-JP" altLang="en-US" sz="2200" u="sng" dirty="0" smtClean="0">
                  <a:solidFill>
                    <a:schemeClr val="tx1">
                      <a:lumMod val="50000"/>
                    </a:schemeClr>
                  </a:solidFill>
                </a:rPr>
                <a:t>実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案件から</a:t>
              </a:r>
              <a:r>
                <a:rPr lang="en-US" altLang="ja-JP" sz="2200" u="sng" dirty="0" err="1">
                  <a:solidFill>
                    <a:schemeClr val="tx1">
                      <a:lumMod val="50000"/>
                    </a:schemeClr>
                  </a:solidFill>
                </a:rPr>
                <a:t>ProjectNow</a:t>
              </a:r>
              <a:r>
                <a:rPr lang="en-US" altLang="ja-JP" sz="2200" u="sng" dirty="0">
                  <a:solidFill>
                    <a:schemeClr val="tx1">
                      <a:lumMod val="50000"/>
                    </a:schemeClr>
                  </a:solidFill>
                </a:rPr>
                <a:t>!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適応時の問題点を抽出し、改善策をチーム内で提案する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ja-JP" altLang="en-US" sz="2200" u="sng" dirty="0" smtClean="0">
                  <a:solidFill>
                    <a:schemeClr val="tx1">
                      <a:lumMod val="50000"/>
                    </a:schemeClr>
                  </a:solidFill>
                </a:rPr>
                <a:t>スクラム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開発で必須となる基礎知識や</a:t>
              </a:r>
              <a:r>
                <a:rPr lang="en-US" altLang="ja-JP" sz="2200" u="sng" dirty="0">
                  <a:solidFill>
                    <a:schemeClr val="tx1">
                      <a:lumMod val="50000"/>
                    </a:schemeClr>
                  </a:solidFill>
                </a:rPr>
                <a:t>CI/CD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環境構築手順を理解する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ja-JP" altLang="en-US" sz="2200" u="sng" dirty="0" smtClean="0">
                  <a:solidFill>
                    <a:schemeClr val="tx1">
                      <a:lumMod val="50000"/>
                    </a:schemeClr>
                  </a:solidFill>
                </a:rPr>
                <a:t>スマホアプリ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開発での仮説検証プロセスを理解する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en-US" altLang="ja-JP" sz="2200" u="sng" dirty="0" smtClean="0">
                  <a:solidFill>
                    <a:schemeClr val="tx1">
                      <a:lumMod val="50000"/>
                    </a:schemeClr>
                  </a:solidFill>
                </a:rPr>
                <a:t>IT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に関する基礎知識やスキルを習得する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ja-JP" altLang="en-US" sz="2200" u="sng" dirty="0" smtClean="0">
                  <a:solidFill>
                    <a:schemeClr val="tx1">
                      <a:lumMod val="50000"/>
                    </a:schemeClr>
                  </a:solidFill>
                </a:rPr>
                <a:t>英語</a:t>
              </a:r>
              <a:r>
                <a:rPr lang="ja-JP" altLang="en-US" sz="2200" u="sng" dirty="0">
                  <a:solidFill>
                    <a:schemeClr val="tx1">
                      <a:lumMod val="50000"/>
                    </a:schemeClr>
                  </a:solidFill>
                </a:rPr>
                <a:t>で日常会話が行える</a:t>
              </a:r>
              <a:endParaRPr lang="en-US" altLang="ja-JP" sz="2200" u="sng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5315973" y="2435934"/>
              <a:ext cx="7231136" cy="3184327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endParaRPr kumimoji="1" lang="ja-JP" altLang="en-US" sz="2000" dirty="0">
                <a:latin typeface="+mn-ea"/>
              </a:endParaRPr>
            </a:p>
          </p:txBody>
        </p:sp>
      </p:grpSp>
      <p:sp>
        <p:nvSpPr>
          <p:cNvPr id="37" name="コンテンツ プレースホルダー 5"/>
          <p:cNvSpPr txBox="1">
            <a:spLocks/>
          </p:cNvSpPr>
          <p:nvPr/>
        </p:nvSpPr>
        <p:spPr>
          <a:xfrm>
            <a:off x="622469" y="3707486"/>
            <a:ext cx="3248853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b="1" u="sng" dirty="0" smtClean="0">
                <a:solidFill>
                  <a:srgbClr val="6785C1"/>
                </a:solidFill>
              </a:rPr>
              <a:t>年間目標（</a:t>
            </a:r>
            <a:r>
              <a:rPr lang="en-US" altLang="ja-JP" sz="2400" b="1" u="sng" dirty="0" smtClean="0">
                <a:solidFill>
                  <a:srgbClr val="6785C1"/>
                </a:solidFill>
              </a:rPr>
              <a:t>UPDATE</a:t>
            </a:r>
            <a:r>
              <a:rPr lang="ja-JP" altLang="en-US" sz="2400" b="1" u="sng" dirty="0" smtClean="0">
                <a:solidFill>
                  <a:srgbClr val="6785C1"/>
                </a:solidFill>
              </a:rPr>
              <a:t>）</a:t>
            </a:r>
            <a:endParaRPr lang="en-US" altLang="ja-JP" sz="2400" b="1" u="sng" dirty="0" smtClean="0">
              <a:solidFill>
                <a:srgbClr val="6785C1"/>
              </a:solidFill>
            </a:endParaRPr>
          </a:p>
        </p:txBody>
      </p:sp>
      <p:sp>
        <p:nvSpPr>
          <p:cNvPr id="38" name="二等辺三角形 37"/>
          <p:cNvSpPr/>
          <p:nvPr/>
        </p:nvSpPr>
        <p:spPr>
          <a:xfrm rot="10800000">
            <a:off x="4006564" y="3555012"/>
            <a:ext cx="3960440" cy="242289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5400000">
            <a:off x="3083377" y="2112212"/>
            <a:ext cx="1631213" cy="299751"/>
          </a:xfrm>
          <a:prstGeom prst="triangle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２．</a:t>
            </a:r>
            <a:r>
              <a:rPr lang="ja-JP" altLang="en-US" dirty="0"/>
              <a:t>行動</a:t>
            </a:r>
            <a:r>
              <a:rPr lang="ja-JP" altLang="en-US" dirty="0" smtClean="0"/>
              <a:t>計画表</a:t>
            </a:r>
            <a:endParaRPr kumimoji="1" lang="ja-JP" altLang="en-US" dirty="0"/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479375" y="816230"/>
            <a:ext cx="4249143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ja-JP" altLang="en-US" sz="2400" u="sng" dirty="0" smtClean="0">
                <a:solidFill>
                  <a:srgbClr val="6785C1"/>
                </a:solidFill>
              </a:rPr>
              <a:t>行動スケジュール（</a:t>
            </a:r>
            <a:r>
              <a:rPr lang="en-US" altLang="ja-JP" sz="2400" u="sng" dirty="0" smtClean="0">
                <a:solidFill>
                  <a:srgbClr val="6785C1"/>
                </a:solidFill>
              </a:rPr>
              <a:t>UPDATE</a:t>
            </a:r>
            <a:r>
              <a:rPr lang="ja-JP" altLang="en-US" sz="2400" u="sng" dirty="0" smtClean="0">
                <a:solidFill>
                  <a:srgbClr val="6785C1"/>
                </a:solidFill>
              </a:rPr>
              <a:t>）</a:t>
            </a:r>
            <a:endParaRPr lang="en-US" altLang="ja-JP" sz="2400" u="sng" dirty="0" smtClean="0">
              <a:solidFill>
                <a:srgbClr val="6785C1"/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96562" y="1269599"/>
          <a:ext cx="11505583" cy="508177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60173"/>
                <a:gridCol w="1248881"/>
                <a:gridCol w="1029986"/>
                <a:gridCol w="1195385"/>
                <a:gridCol w="1195386"/>
                <a:gridCol w="1045962"/>
                <a:gridCol w="1045962"/>
                <a:gridCol w="1045962"/>
                <a:gridCol w="1045962"/>
                <a:gridCol w="1045962"/>
                <a:gridCol w="1045962"/>
              </a:tblGrid>
              <a:tr h="4682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６月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１０月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１１月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１２月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１月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２月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３月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737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bg1"/>
                          </a:solidFill>
                        </a:rPr>
                        <a:t>研修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ラーニングドレイク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ja-JP" sz="1400" dirty="0" smtClean="0">
                          <a:latin typeface="+mn-ea"/>
                          <a:ea typeface="+mn-ea"/>
                        </a:rPr>
                      </a:b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技統本受入研修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OJT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計画発表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2Q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キックオフ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課題解決研修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AP</a:t>
                      </a:r>
                      <a:r>
                        <a:rPr kumimoji="1" lang="ja-JP" altLang="en-US" sz="1400" dirty="0" smtClean="0"/>
                        <a:t>実装</a:t>
                      </a:r>
                      <a:endParaRPr kumimoji="1" lang="ja-JP" altLang="en-US" sz="1400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2686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bg1"/>
                          </a:solidFill>
                        </a:rPr>
                        <a:t>業務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711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bg1"/>
                          </a:solidFill>
                        </a:rPr>
                        <a:t>自己啓発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TOEIC</a:t>
                      </a:r>
                      <a:endParaRPr kumimoji="1" lang="ja-JP" altLang="en-US" sz="1400" dirty="0" smtClean="0"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応用情報処理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TOEIC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(TOEIC)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TSST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vert="eaVert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コンテンツ プレースホルダー 5"/>
          <p:cNvSpPr txBox="1">
            <a:spLocks/>
          </p:cNvSpPr>
          <p:nvPr/>
        </p:nvSpPr>
        <p:spPr>
          <a:xfrm>
            <a:off x="4689149" y="1749189"/>
            <a:ext cx="443432" cy="1441324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Jav</a:t>
            </a:r>
            <a:r>
              <a:rPr lang="en-US" altLang="ja-JP" sz="1400" dirty="0"/>
              <a:t>a</a:t>
            </a:r>
            <a:r>
              <a:rPr lang="ja-JP" altLang="en-US" sz="1400" dirty="0" smtClean="0"/>
              <a:t>研修</a:t>
            </a:r>
            <a:endParaRPr lang="en-US" altLang="ja-JP" sz="1400" dirty="0" smtClean="0"/>
          </a:p>
          <a:p>
            <a:endParaRPr lang="en-US" altLang="ja-JP" sz="240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5926927" y="1749189"/>
            <a:ext cx="443432" cy="1504757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STEPUP</a:t>
            </a:r>
            <a:br>
              <a:rPr lang="en-US" altLang="ja-JP" sz="1400" dirty="0" smtClean="0"/>
            </a:br>
            <a:r>
              <a:rPr lang="ja-JP" altLang="en-US" sz="1400" dirty="0" smtClean="0"/>
              <a:t>仕事力</a:t>
            </a:r>
            <a:endParaRPr lang="en-US" altLang="ja-JP" sz="1400" dirty="0" smtClean="0"/>
          </a:p>
        </p:txBody>
      </p:sp>
      <p:sp>
        <p:nvSpPr>
          <p:cNvPr id="11" name="コンテンツ プレースホルダー 5"/>
          <p:cNvSpPr txBox="1">
            <a:spLocks/>
          </p:cNvSpPr>
          <p:nvPr/>
        </p:nvSpPr>
        <p:spPr>
          <a:xfrm>
            <a:off x="10044232" y="1749189"/>
            <a:ext cx="368395" cy="1441324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OJT</a:t>
            </a:r>
            <a:r>
              <a:rPr lang="ja-JP" altLang="en-US" sz="1400" dirty="0" smtClean="0"/>
              <a:t>計画</a:t>
            </a:r>
            <a:endParaRPr lang="en-US" altLang="ja-JP" sz="1400" dirty="0" smtClean="0"/>
          </a:p>
        </p:txBody>
      </p:sp>
      <p:sp>
        <p:nvSpPr>
          <p:cNvPr id="12" name="コンテンツ プレースホルダー 5"/>
          <p:cNvSpPr txBox="1">
            <a:spLocks/>
          </p:cNvSpPr>
          <p:nvPr/>
        </p:nvSpPr>
        <p:spPr>
          <a:xfrm>
            <a:off x="2150942" y="3493482"/>
            <a:ext cx="443432" cy="953441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/>
              <a:t>SIE</a:t>
            </a:r>
            <a:endParaRPr lang="en-US" altLang="ja-JP" sz="2400" b="1" dirty="0"/>
          </a:p>
        </p:txBody>
      </p:sp>
      <p:sp>
        <p:nvSpPr>
          <p:cNvPr id="6" name="右矢印 5"/>
          <p:cNvSpPr/>
          <p:nvPr/>
        </p:nvSpPr>
        <p:spPr>
          <a:xfrm>
            <a:off x="2511760" y="3736457"/>
            <a:ext cx="1541255" cy="21777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5"/>
          <p:cNvSpPr txBox="1">
            <a:spLocks/>
          </p:cNvSpPr>
          <p:nvPr/>
        </p:nvSpPr>
        <p:spPr>
          <a:xfrm>
            <a:off x="3935063" y="3543332"/>
            <a:ext cx="443432" cy="795850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/>
              <a:t>FR</a:t>
            </a:r>
            <a:endParaRPr lang="en-US" altLang="ja-JP" sz="2800" b="1" dirty="0"/>
          </a:p>
        </p:txBody>
      </p:sp>
      <p:sp>
        <p:nvSpPr>
          <p:cNvPr id="14" name="右矢印 13"/>
          <p:cNvSpPr/>
          <p:nvPr/>
        </p:nvSpPr>
        <p:spPr>
          <a:xfrm>
            <a:off x="4324865" y="3723487"/>
            <a:ext cx="355461" cy="21777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526019" y="3736457"/>
            <a:ext cx="3089947" cy="20480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5"/>
          <p:cNvSpPr txBox="1">
            <a:spLocks/>
          </p:cNvSpPr>
          <p:nvPr/>
        </p:nvSpPr>
        <p:spPr>
          <a:xfrm>
            <a:off x="1218651" y="3452728"/>
            <a:ext cx="552609" cy="1136820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 smtClean="0"/>
              <a:t>ブート</a:t>
            </a:r>
            <a:r>
              <a:rPr lang="ja-JP" altLang="en-US" sz="1400" dirty="0"/>
              <a:t>キャンプ</a:t>
            </a:r>
            <a:endParaRPr lang="en-US" altLang="ja-JP" sz="2400" dirty="0"/>
          </a:p>
        </p:txBody>
      </p:sp>
      <p:sp>
        <p:nvSpPr>
          <p:cNvPr id="19" name="コンテンツ プレースホルダー 5"/>
          <p:cNvSpPr txBox="1">
            <a:spLocks/>
          </p:cNvSpPr>
          <p:nvPr/>
        </p:nvSpPr>
        <p:spPr>
          <a:xfrm>
            <a:off x="1046206" y="4589548"/>
            <a:ext cx="655158" cy="1238722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err="1" smtClean="0"/>
              <a:t>Paiza</a:t>
            </a:r>
            <a:endParaRPr lang="en-US" altLang="ja-JP" sz="2400" dirty="0"/>
          </a:p>
        </p:txBody>
      </p:sp>
      <p:sp>
        <p:nvSpPr>
          <p:cNvPr id="7" name="左右矢印 6"/>
          <p:cNvSpPr/>
          <p:nvPr/>
        </p:nvSpPr>
        <p:spPr>
          <a:xfrm>
            <a:off x="948954" y="5912674"/>
            <a:ext cx="10635048" cy="402852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/>
              <a:t>勉強会参加・コーディング</a:t>
            </a:r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4680326" y="3364256"/>
            <a:ext cx="836870" cy="1068350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集合研修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コンテンツ プレースホルダー 5"/>
          <p:cNvSpPr txBox="1">
            <a:spLocks/>
          </p:cNvSpPr>
          <p:nvPr/>
        </p:nvSpPr>
        <p:spPr>
          <a:xfrm>
            <a:off x="7059630" y="1749189"/>
            <a:ext cx="443432" cy="1504757"/>
          </a:xfrm>
          <a:prstGeom prst="rect">
            <a:avLst/>
          </a:prstGeom>
        </p:spPr>
        <p:txBody>
          <a:bodyPr vert="wordArtVertRtl"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 smtClean="0"/>
              <a:t>認定スクラムマスター</a:t>
            </a:r>
            <a:endParaRPr lang="en-US" altLang="ja-JP" sz="1400" dirty="0" smtClean="0"/>
          </a:p>
          <a:p>
            <a:r>
              <a:rPr lang="en-US" altLang="ja-JP" sz="1400" dirty="0" smtClean="0"/>
              <a:t>AP</a:t>
            </a:r>
            <a:r>
              <a:rPr lang="ja-JP" altLang="en-US" sz="1400" dirty="0" smtClean="0"/>
              <a:t>基盤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86189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目標達成のための行動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4484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２．目標達成のための行動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lang="en-US" altLang="ja-JP" u="sng" dirty="0"/>
          </a:p>
        </p:txBody>
      </p:sp>
      <p:sp>
        <p:nvSpPr>
          <p:cNvPr id="4" name="コンテンツ プレースホルダー 5"/>
          <p:cNvSpPr txBox="1">
            <a:spLocks/>
          </p:cNvSpPr>
          <p:nvPr/>
        </p:nvSpPr>
        <p:spPr>
          <a:xfrm>
            <a:off x="300443" y="1009962"/>
            <a:ext cx="11474447" cy="626337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①実案件から</a:t>
            </a:r>
            <a:r>
              <a:rPr lang="en-US" altLang="ja-JP" sz="2400" dirty="0" err="1"/>
              <a:t>ProjectNow</a:t>
            </a:r>
            <a:r>
              <a:rPr lang="en-US" altLang="ja-JP" sz="2400" dirty="0"/>
              <a:t>!</a:t>
            </a:r>
            <a:r>
              <a:rPr lang="ja-JP" altLang="en-US" sz="2400" dirty="0"/>
              <a:t>適応時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課題</a:t>
            </a:r>
            <a:r>
              <a:rPr lang="ja-JP" altLang="en-US" sz="2400" dirty="0" smtClean="0"/>
              <a:t>点</a:t>
            </a:r>
            <a:r>
              <a:rPr lang="ja-JP" altLang="en-US" sz="2400" dirty="0"/>
              <a:t>を抽出し、改善策をチーム内で提案する</a:t>
            </a:r>
            <a:endParaRPr lang="en-US" altLang="ja-JP" sz="2400" u="sng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98362" y="2047832"/>
            <a:ext cx="5403209" cy="524021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u="sng" dirty="0" err="1" smtClean="0"/>
              <a:t>ProjectNo</a:t>
            </a:r>
            <a:r>
              <a:rPr lang="ja-JP" altLang="en-US" sz="2400" u="sng" dirty="0" err="1" smtClean="0"/>
              <a:t>ｗ</a:t>
            </a:r>
            <a:r>
              <a:rPr lang="en-US" altLang="ja-JP" sz="2400" u="sng" dirty="0" smtClean="0"/>
              <a:t>!</a:t>
            </a:r>
            <a:r>
              <a:rPr lang="ja-JP" altLang="en-US" sz="2400" u="sng" dirty="0" smtClean="0"/>
              <a:t>を理解する</a:t>
            </a:r>
            <a:endParaRPr lang="en-US" altLang="ja-JP" sz="2400" u="sng" dirty="0" smtClean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930824" y="3870184"/>
            <a:ext cx="4970747" cy="1159214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smtClean="0"/>
              <a:t>Developer</a:t>
            </a:r>
            <a:r>
              <a:rPr lang="ja-JP" altLang="en-US" dirty="0"/>
              <a:t>の視点から、</a:t>
            </a:r>
            <a:r>
              <a:rPr lang="en-US" altLang="ja-JP" dirty="0" err="1"/>
              <a:t>ProjectNow</a:t>
            </a:r>
            <a:r>
              <a:rPr lang="en-US" altLang="ja-JP" dirty="0"/>
              <a:t>!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問題</a:t>
            </a:r>
            <a:r>
              <a:rPr lang="ja-JP" altLang="en-US" dirty="0"/>
              <a:t>抽出（</a:t>
            </a:r>
            <a:r>
              <a:rPr lang="en-US" altLang="ja-JP" dirty="0"/>
              <a:t>9</a:t>
            </a:r>
            <a:r>
              <a:rPr lang="ja-JP" altLang="en-US" dirty="0" smtClean="0"/>
              <a:t>月迄）</a:t>
            </a:r>
            <a:endParaRPr lang="en-US" altLang="ja-JP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dirty="0" smtClean="0"/>
              <a:t>仮説</a:t>
            </a:r>
            <a:r>
              <a:rPr lang="ja-JP" altLang="en-US" dirty="0"/>
              <a:t>を</a:t>
            </a:r>
            <a:r>
              <a:rPr lang="en-US" altLang="ja-JP" dirty="0"/>
              <a:t>APC</a:t>
            </a:r>
            <a:r>
              <a:rPr lang="ja-JP" altLang="en-US" dirty="0"/>
              <a:t>内へ提案（２月迄）</a:t>
            </a:r>
            <a:endParaRPr lang="en-US" altLang="ja-JP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300443" y="1491733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785C1"/>
              </a:buClr>
            </a:pPr>
            <a:r>
              <a:rPr lang="en-US" altLang="ja-JP" sz="2400" dirty="0">
                <a:solidFill>
                  <a:srgbClr val="6785C1"/>
                </a:solidFill>
              </a:rPr>
              <a:t>1</a:t>
            </a:r>
            <a:r>
              <a:rPr lang="ja-JP" altLang="en-US" sz="2400" dirty="0">
                <a:solidFill>
                  <a:srgbClr val="6785C1"/>
                </a:solidFill>
              </a:rPr>
              <a:t>年目の達成</a:t>
            </a:r>
            <a:r>
              <a:rPr lang="ja-JP" altLang="en-US" sz="2400" dirty="0" smtClean="0">
                <a:solidFill>
                  <a:srgbClr val="6785C1"/>
                </a:solidFill>
              </a:rPr>
              <a:t>目標と具体的な行動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sp>
        <p:nvSpPr>
          <p:cNvPr id="8" name="コンテンツ プレースホルダー 5"/>
          <p:cNvSpPr txBox="1">
            <a:spLocks/>
          </p:cNvSpPr>
          <p:nvPr/>
        </p:nvSpPr>
        <p:spPr>
          <a:xfrm>
            <a:off x="866188" y="2453780"/>
            <a:ext cx="5233302" cy="884876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AltemistaProjectNow</a:t>
            </a:r>
            <a:r>
              <a:rPr lang="en-US" altLang="ja-JP" dirty="0"/>
              <a:t>!</a:t>
            </a:r>
            <a:r>
              <a:rPr lang="ja-JP" altLang="en-US" dirty="0"/>
              <a:t>の理解（</a:t>
            </a:r>
            <a:r>
              <a:rPr lang="en-US" altLang="ja-JP" dirty="0"/>
              <a:t>6</a:t>
            </a:r>
            <a:r>
              <a:rPr lang="ja-JP" altLang="en-US" dirty="0"/>
              <a:t>月迄） 　</a:t>
            </a:r>
            <a:endParaRPr lang="en-US" altLang="ja-JP" dirty="0" smtClean="0"/>
          </a:p>
        </p:txBody>
      </p:sp>
      <p:sp>
        <p:nvSpPr>
          <p:cNvPr id="9" name="コンテンツ プレースホルダー 5"/>
          <p:cNvSpPr txBox="1">
            <a:spLocks/>
          </p:cNvSpPr>
          <p:nvPr/>
        </p:nvSpPr>
        <p:spPr>
          <a:xfrm>
            <a:off x="498362" y="3091433"/>
            <a:ext cx="7433842" cy="476559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6785C1"/>
              </a:buClr>
              <a:buFont typeface="Wingdings" panose="05000000000000000000" pitchFamily="2" charset="2"/>
              <a:buChar char="u"/>
            </a:pPr>
            <a:r>
              <a:rPr lang="en-US" altLang="ja-JP" sz="2400" u="sng" dirty="0" err="1" smtClean="0"/>
              <a:t>ProjectNow</a:t>
            </a:r>
            <a:r>
              <a:rPr lang="en-US" altLang="ja-JP" sz="2400" u="sng" dirty="0" smtClean="0"/>
              <a:t>!</a:t>
            </a:r>
            <a:r>
              <a:rPr lang="ja-JP" altLang="en-US" sz="2400" u="sng" dirty="0" smtClean="0"/>
              <a:t>の課題を抽出し、</a:t>
            </a:r>
            <a:r>
              <a:rPr lang="en-US" altLang="ja-JP" sz="2400" u="sng" dirty="0" smtClean="0"/>
              <a:t/>
            </a:r>
            <a:br>
              <a:rPr lang="en-US" altLang="ja-JP" sz="2400" u="sng" dirty="0" smtClean="0"/>
            </a:br>
            <a:r>
              <a:rPr lang="ja-JP" altLang="en-US" sz="2400" u="sng" dirty="0" smtClean="0"/>
              <a:t>仮説を提案する</a:t>
            </a:r>
            <a:endParaRPr lang="en-US" altLang="ja-JP" sz="2400" u="sng" dirty="0" smtClean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300443" y="2241656"/>
            <a:ext cx="9424666" cy="936453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 dirty="0" smtClean="0"/>
          </a:p>
        </p:txBody>
      </p:sp>
      <p:sp>
        <p:nvSpPr>
          <p:cNvPr id="2" name="二等辺三角形 1"/>
          <p:cNvSpPr/>
          <p:nvPr/>
        </p:nvSpPr>
        <p:spPr>
          <a:xfrm rot="5400000">
            <a:off x="4909342" y="3479315"/>
            <a:ext cx="2475756" cy="21422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871812" y="2468910"/>
            <a:ext cx="415180" cy="378414"/>
            <a:chOff x="7918265" y="2877610"/>
            <a:chExt cx="540000" cy="540000"/>
          </a:xfrm>
        </p:grpSpPr>
        <p:sp>
          <p:nvSpPr>
            <p:cNvPr id="23" name="円/楕円 22"/>
            <p:cNvSpPr/>
            <p:nvPr/>
          </p:nvSpPr>
          <p:spPr>
            <a:xfrm>
              <a:off x="7918265" y="287761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7995018" y="3031029"/>
              <a:ext cx="403893" cy="240080"/>
              <a:chOff x="6705600" y="3238272"/>
              <a:chExt cx="498390" cy="303998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6705600" y="3302190"/>
                <a:ext cx="148281" cy="240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6808574" y="3238272"/>
                <a:ext cx="395416" cy="30026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グループ化 24"/>
          <p:cNvGrpSpPr/>
          <p:nvPr/>
        </p:nvGrpSpPr>
        <p:grpSpPr>
          <a:xfrm>
            <a:off x="928129" y="3948173"/>
            <a:ext cx="415180" cy="378414"/>
            <a:chOff x="7918265" y="2877610"/>
            <a:chExt cx="540000" cy="540000"/>
          </a:xfrm>
        </p:grpSpPr>
        <p:sp>
          <p:nvSpPr>
            <p:cNvPr id="26" name="円/楕円 25"/>
            <p:cNvSpPr/>
            <p:nvPr/>
          </p:nvSpPr>
          <p:spPr>
            <a:xfrm>
              <a:off x="7918265" y="2877610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7995018" y="3031029"/>
              <a:ext cx="403893" cy="240080"/>
              <a:chOff x="6705600" y="3238272"/>
              <a:chExt cx="498390" cy="303998"/>
            </a:xfrm>
          </p:grpSpPr>
          <p:cxnSp>
            <p:nvCxnSpPr>
              <p:cNvPr id="28" name="直線コネクタ 27"/>
              <p:cNvCxnSpPr/>
              <p:nvPr/>
            </p:nvCxnSpPr>
            <p:spPr>
              <a:xfrm>
                <a:off x="6705600" y="3302190"/>
                <a:ext cx="148281" cy="24008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 flipV="1">
                <a:off x="6808574" y="3238272"/>
                <a:ext cx="395416" cy="30026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コンテンツ プレースホルダー 5"/>
          <p:cNvSpPr txBox="1">
            <a:spLocks/>
          </p:cNvSpPr>
          <p:nvPr/>
        </p:nvSpPr>
        <p:spPr>
          <a:xfrm>
            <a:off x="6879160" y="1491733"/>
            <a:ext cx="4737211" cy="360040"/>
          </a:xfrm>
          <a:prstGeom prst="rect">
            <a:avLst/>
          </a:prstGeom>
        </p:spPr>
        <p:txBody>
          <a:bodyPr lIns="90000"/>
          <a:lstStyle>
            <a:lvl1pPr marL="0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609555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667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6785C1"/>
              </a:buClr>
            </a:pPr>
            <a:r>
              <a:rPr lang="ja-JP" altLang="en-US" sz="2400" dirty="0" smtClean="0">
                <a:solidFill>
                  <a:srgbClr val="6785C1"/>
                </a:solidFill>
              </a:rPr>
              <a:t>これまでの実績</a:t>
            </a:r>
            <a:endParaRPr lang="en-US" altLang="ja-JP" sz="2400" dirty="0" smtClean="0">
              <a:solidFill>
                <a:srgbClr val="6785C1"/>
              </a:solidFill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98399"/>
              </p:ext>
            </p:extLst>
          </p:nvPr>
        </p:nvGraphicFramePr>
        <p:xfrm>
          <a:off x="6535723" y="1978242"/>
          <a:ext cx="5498958" cy="28730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5451"/>
                <a:gridCol w="4703507"/>
              </a:tblGrid>
              <a:tr h="358632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時期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latin typeface="+mn-ea"/>
                          <a:ea typeface="+mn-ea"/>
                        </a:rPr>
                        <a:t>実績</a:t>
                      </a:r>
                      <a:endParaRPr kumimoji="1" lang="ja-JP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04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ScrumBootCamp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で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APC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のアセットを学ぶ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SIE_</a:t>
                      </a:r>
                      <a:r>
                        <a:rPr lang="ja-JP" altLang="en-US" sz="1800" dirty="0" smtClean="0">
                          <a:effectLst/>
                        </a:rPr>
                        <a:t>機種情報管理基盤システム開発</a:t>
                      </a:r>
                      <a:r>
                        <a:rPr lang="en-US" altLang="ja-JP" sz="1800" dirty="0" smtClean="0">
                          <a:effectLst/>
                        </a:rPr>
                        <a:t/>
                      </a:r>
                      <a:br>
                        <a:rPr lang="en-US" altLang="ja-JP" sz="1800" dirty="0" smtClean="0">
                          <a:effectLst/>
                        </a:rPr>
                      </a:br>
                      <a:r>
                        <a:rPr lang="ja-JP" altLang="en-US" sz="1800" dirty="0" smtClean="0">
                          <a:effectLst/>
                        </a:rPr>
                        <a:t>要件分析</a:t>
                      </a:r>
                      <a:r>
                        <a:rPr lang="en-US" altLang="ja-JP" sz="1800" dirty="0" smtClean="0">
                          <a:effectLst/>
                        </a:rPr>
                        <a:t>/PBL</a:t>
                      </a:r>
                      <a:r>
                        <a:rPr lang="ja-JP" altLang="en-US" sz="1800" dirty="0" smtClean="0">
                          <a:effectLst/>
                        </a:rPr>
                        <a:t>作成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511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SIE_</a:t>
                      </a:r>
                      <a:r>
                        <a:rPr lang="ja-JP" altLang="en-US" sz="1800" dirty="0" smtClean="0">
                          <a:effectLst/>
                        </a:rPr>
                        <a:t>機種情報管理基盤システム開発</a:t>
                      </a:r>
                      <a:r>
                        <a:rPr lang="en-US" altLang="ja-JP" sz="1800" dirty="0" smtClean="0">
                          <a:effectLst/>
                        </a:rPr>
                        <a:t/>
                      </a:r>
                      <a:br>
                        <a:rPr lang="en-US" altLang="ja-JP" sz="1800" dirty="0" smtClean="0">
                          <a:effectLst/>
                        </a:rPr>
                      </a:br>
                      <a:r>
                        <a:rPr lang="ja-JP" altLang="en-US" sz="1800" dirty="0" smtClean="0">
                          <a:effectLst/>
                        </a:rPr>
                        <a:t>プロジェクトデザインを経験</a:t>
                      </a:r>
                      <a:endParaRPr kumimoji="1" lang="ja-JP" altLang="en-US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550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月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チーム定例で案件の分類や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Agile</a:t>
                      </a: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適応の課題について着手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498362" y="5029398"/>
            <a:ext cx="11276528" cy="12407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ProjectNow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における領域は、主に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Digital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領域にフォーカスしており、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NTTDATA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主流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領域である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Traditional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領域に向けた上流支援のフレームワークが必要であると感じる。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8513277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537</TotalTime>
  <Words>920</Words>
  <Application>Microsoft Office PowerPoint</Application>
  <PresentationFormat>ワイド画面</PresentationFormat>
  <Paragraphs>196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Wingdings</vt:lpstr>
      <vt:lpstr>プレゼンテーションテンプレート2017</vt:lpstr>
      <vt:lpstr>行動計画</vt:lpstr>
      <vt:lpstr>Agenda</vt:lpstr>
      <vt:lpstr>行動計画の目的 年間目標</vt:lpstr>
      <vt:lpstr>１．行動計画の目的</vt:lpstr>
      <vt:lpstr>２.年間目標（１/２）</vt:lpstr>
      <vt:lpstr>２.年間目標（２/２）</vt:lpstr>
      <vt:lpstr>２．行動計画表</vt:lpstr>
      <vt:lpstr>目標達成のための行動</vt:lpstr>
      <vt:lpstr>２．目標達成のための行動（1/5）</vt:lpstr>
      <vt:lpstr>２．目標達成のための行動（2/5）</vt:lpstr>
      <vt:lpstr>２．目標達成のための行動（3/5）</vt:lpstr>
      <vt:lpstr>２．目標達成のための行動（4/5）</vt:lpstr>
      <vt:lpstr>２．目標達成のための行動（5/5）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行動計画</dc:title>
  <dc:creator>境野　純平</dc:creator>
  <cp:lastModifiedBy>境野　純平</cp:lastModifiedBy>
  <cp:revision>137</cp:revision>
  <cp:lastPrinted>2016-10-07T04:36:00Z</cp:lastPrinted>
  <dcterms:created xsi:type="dcterms:W3CDTF">2018-06-06T04:17:58Z</dcterms:created>
  <dcterms:modified xsi:type="dcterms:W3CDTF">2018-10-05T04:29:36Z</dcterms:modified>
  <cp:version>1.4</cp:version>
</cp:coreProperties>
</file>