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2" r:id="rId13"/>
    <p:sldId id="273" r:id="rId14"/>
    <p:sldId id="274" r:id="rId15"/>
    <p:sldId id="27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54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79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273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1029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919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9681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100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31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34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551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86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026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124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495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99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65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135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11/27/2020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141254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a:xfrm>
            <a:off x="975255" y="4778003"/>
            <a:ext cx="7891272" cy="1069848"/>
          </a:xfrm>
        </p:spPr>
        <p:txBody>
          <a:bodyPr/>
          <a:lstStyle/>
          <a:p>
            <a:r>
              <a:rPr lang="en-IN" sz="2400" dirty="0" smtClean="0"/>
              <a:t>FAKE NEWS DETECTION </a:t>
            </a:r>
            <a:r>
              <a:rPr lang="en-IN" dirty="0" smtClean="0"/>
              <a:t>PROJECT</a:t>
            </a:r>
            <a:endParaRPr lang="en-IN" dirty="0"/>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Visualization</a:t>
            </a:r>
            <a:r>
              <a:rPr lang="en-IN" b="1" dirty="0"/>
              <a:t>:</a:t>
            </a:r>
            <a:endParaRPr lang="en-IN" dirty="0"/>
          </a:p>
        </p:txBody>
      </p:sp>
      <p:pic>
        <p:nvPicPr>
          <p:cNvPr id="8" name="Picture 7"/>
          <p:cNvPicPr/>
          <p:nvPr/>
        </p:nvPicPr>
        <p:blipFill>
          <a:blip r:embed="rId2"/>
          <a:stretch>
            <a:fillRect/>
          </a:stretch>
        </p:blipFill>
        <p:spPr>
          <a:xfrm>
            <a:off x="797877" y="2301365"/>
            <a:ext cx="5296535" cy="4429125"/>
          </a:xfrm>
          <a:prstGeom prst="rect">
            <a:avLst/>
          </a:prstGeom>
        </p:spPr>
      </p:pic>
      <p:pic>
        <p:nvPicPr>
          <p:cNvPr id="9" name="Picture 8"/>
          <p:cNvPicPr/>
          <p:nvPr/>
        </p:nvPicPr>
        <p:blipFill>
          <a:blip r:embed="rId3"/>
          <a:stretch>
            <a:fillRect/>
          </a:stretch>
        </p:blipFill>
        <p:spPr>
          <a:xfrm>
            <a:off x="6094412" y="2301365"/>
            <a:ext cx="5731510" cy="2386330"/>
          </a:xfrm>
          <a:prstGeom prst="rect">
            <a:avLst/>
          </a:prstGeom>
        </p:spPr>
      </p:pic>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a:t>
            </a:r>
            <a:r>
              <a:rPr lang="en-IN" b="1" dirty="0" smtClean="0"/>
              <a:t>Classifier Visualization</a:t>
            </a:r>
            <a:r>
              <a:rPr lang="en-IN" b="1" dirty="0"/>
              <a:t>:</a:t>
            </a:r>
            <a:endParaRPr lang="en-IN" dirty="0"/>
          </a:p>
          <a:p>
            <a:endParaRPr lang="en-IN" dirty="0"/>
          </a:p>
        </p:txBody>
      </p:sp>
      <p:pic>
        <p:nvPicPr>
          <p:cNvPr id="7" name="Picture 6"/>
          <p:cNvPicPr/>
          <p:nvPr/>
        </p:nvPicPr>
        <p:blipFill>
          <a:blip r:embed="rId2"/>
          <a:stretch>
            <a:fillRect/>
          </a:stretch>
        </p:blipFill>
        <p:spPr>
          <a:xfrm>
            <a:off x="638666" y="2137463"/>
            <a:ext cx="5687060" cy="4429125"/>
          </a:xfrm>
          <a:prstGeom prst="rect">
            <a:avLst/>
          </a:prstGeom>
        </p:spPr>
      </p:pic>
      <p:pic>
        <p:nvPicPr>
          <p:cNvPr id="8" name="Picture 7"/>
          <p:cNvPicPr/>
          <p:nvPr/>
        </p:nvPicPr>
        <p:blipFill>
          <a:blip r:embed="rId3"/>
          <a:stretch>
            <a:fillRect/>
          </a:stretch>
        </p:blipFill>
        <p:spPr>
          <a:xfrm>
            <a:off x="6325726" y="2137463"/>
            <a:ext cx="5546383" cy="2476500"/>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a:t>
            </a:r>
            <a:r>
              <a:rPr lang="en-IN" b="1" dirty="0" smtClean="0"/>
              <a:t>Classifier</a:t>
            </a:r>
            <a:r>
              <a:rPr lang="en-IN" dirty="0" smtClean="0"/>
              <a:t> </a:t>
            </a:r>
            <a:r>
              <a:rPr lang="en-IN" b="1" dirty="0" smtClean="0"/>
              <a:t>Visualization</a:t>
            </a:r>
            <a:r>
              <a:rPr lang="en-IN" b="1" dirty="0"/>
              <a:t>:</a:t>
            </a:r>
            <a:endParaRPr lang="en-IN" dirty="0"/>
          </a:p>
          <a:p>
            <a:endParaRPr lang="en-IN" dirty="0"/>
          </a:p>
        </p:txBody>
      </p:sp>
      <p:pic>
        <p:nvPicPr>
          <p:cNvPr id="7" name="Picture 6"/>
          <p:cNvPicPr/>
          <p:nvPr/>
        </p:nvPicPr>
        <p:blipFill>
          <a:blip r:embed="rId2"/>
          <a:stretch>
            <a:fillRect/>
          </a:stretch>
        </p:blipFill>
        <p:spPr>
          <a:xfrm>
            <a:off x="779946" y="2097088"/>
            <a:ext cx="5439410" cy="4391025"/>
          </a:xfrm>
          <a:prstGeom prst="rect">
            <a:avLst/>
          </a:prstGeom>
        </p:spPr>
      </p:pic>
      <p:pic>
        <p:nvPicPr>
          <p:cNvPr id="8" name="Picture 7"/>
          <p:cNvPicPr/>
          <p:nvPr/>
        </p:nvPicPr>
        <p:blipFill>
          <a:blip r:embed="rId3"/>
          <a:stretch>
            <a:fillRect/>
          </a:stretch>
        </p:blipFill>
        <p:spPr>
          <a:xfrm>
            <a:off x="6219356" y="2097088"/>
            <a:ext cx="5648960" cy="2381250"/>
          </a:xfrm>
          <a:prstGeom prst="rect">
            <a:avLst/>
          </a:prstGeom>
        </p:spPr>
      </p:pic>
    </p:spTree>
    <p:extLst>
      <p:ext uri="{BB962C8B-B14F-4D97-AF65-F5344CB8AC3E}">
        <p14:creationId xmlns:p14="http://schemas.microsoft.com/office/powerpoint/2010/main" val="376780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0" y="1436310"/>
            <a:ext cx="4403839" cy="612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smtClean="0"/>
              <a:t>XGB Classifier Visualization</a:t>
            </a:r>
            <a:r>
              <a:rPr lang="en-IN" b="1" dirty="0"/>
              <a:t>:</a:t>
            </a:r>
            <a:endParaRPr lang="en-IN" dirty="0"/>
          </a:p>
          <a:p>
            <a:endParaRPr lang="en-IN" dirty="0"/>
          </a:p>
        </p:txBody>
      </p:sp>
      <p:pic>
        <p:nvPicPr>
          <p:cNvPr id="7" name="Picture 6"/>
          <p:cNvPicPr/>
          <p:nvPr/>
        </p:nvPicPr>
        <p:blipFill>
          <a:blip r:embed="rId2"/>
          <a:stretch>
            <a:fillRect/>
          </a:stretch>
        </p:blipFill>
        <p:spPr>
          <a:xfrm>
            <a:off x="829783" y="2115670"/>
            <a:ext cx="5312225" cy="4414526"/>
          </a:xfrm>
          <a:prstGeom prst="rect">
            <a:avLst/>
          </a:prstGeom>
        </p:spPr>
      </p:pic>
      <p:pic>
        <p:nvPicPr>
          <p:cNvPr id="8" name="Picture 7"/>
          <p:cNvPicPr/>
          <p:nvPr/>
        </p:nvPicPr>
        <p:blipFill>
          <a:blip r:embed="rId3"/>
          <a:stretch>
            <a:fillRect/>
          </a:stretch>
        </p:blipFill>
        <p:spPr>
          <a:xfrm>
            <a:off x="6142008" y="2115670"/>
            <a:ext cx="5582285" cy="2343150"/>
          </a:xfrm>
          <a:prstGeom prst="rect">
            <a:avLst/>
          </a:prstGeom>
        </p:spPr>
      </p:pic>
    </p:spTree>
    <p:extLst>
      <p:ext uri="{BB962C8B-B14F-4D97-AF65-F5344CB8AC3E}">
        <p14:creationId xmlns:p14="http://schemas.microsoft.com/office/powerpoint/2010/main" val="377054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1012" y="2147550"/>
            <a:ext cx="9606798" cy="303084"/>
          </a:xfrm>
        </p:spPr>
        <p:txBody>
          <a:bodyPr>
            <a:normAutofit fontScale="90000"/>
          </a:bodyPr>
          <a:lstStyle/>
          <a:p>
            <a:r>
              <a:rPr lang="en-IN" dirty="0" smtClean="0"/>
              <a:t>Hyper parameter tuning</a:t>
            </a:r>
            <a:endParaRPr lang="en-IN" dirty="0"/>
          </a:p>
        </p:txBody>
      </p:sp>
      <p:sp>
        <p:nvSpPr>
          <p:cNvPr id="3" name="Content Placeholder 2"/>
          <p:cNvSpPr>
            <a:spLocks noGrp="1"/>
          </p:cNvSpPr>
          <p:nvPr>
            <p:ph idx="1"/>
          </p:nvPr>
        </p:nvSpPr>
        <p:spPr>
          <a:xfrm>
            <a:off x="1141412" y="189781"/>
            <a:ext cx="9905999" cy="6403524"/>
          </a:xfrm>
        </p:spPr>
        <p:txBody>
          <a:bodyPr>
            <a:normAutofit lnSpcReduction="10000"/>
          </a:bodyPr>
          <a:lstStyle/>
          <a:p>
            <a:endParaRPr lang="en-IN" dirty="0" smtClean="0"/>
          </a:p>
          <a:p>
            <a:r>
              <a:rPr lang="en-IN" dirty="0" smtClean="0"/>
              <a:t>After </a:t>
            </a:r>
            <a:r>
              <a:rPr lang="en-IN" dirty="0"/>
              <a:t>all this process conclusion is that XGB Classifier and </a:t>
            </a:r>
            <a:r>
              <a:rPr lang="en-IN" dirty="0" err="1"/>
              <a:t>Adaboost</a:t>
            </a:r>
            <a:r>
              <a:rPr lang="en-IN" dirty="0"/>
              <a:t> Classifier and Random Forest Classifier are performing well in terms of Accuracy score, Cross </a:t>
            </a:r>
            <a:r>
              <a:rPr lang="en-IN" dirty="0" err="1"/>
              <a:t>val</a:t>
            </a:r>
            <a:r>
              <a:rPr lang="en-IN" dirty="0"/>
              <a:t> score and </a:t>
            </a:r>
            <a:r>
              <a:rPr lang="en-IN" dirty="0" err="1"/>
              <a:t>Roc_Auc</a:t>
            </a:r>
            <a:r>
              <a:rPr lang="en-IN" dirty="0"/>
              <a:t> score as compared to other models.</a:t>
            </a:r>
          </a:p>
          <a:p>
            <a:pPr marL="0" indent="0">
              <a:buNone/>
            </a:pPr>
            <a:endParaRPr lang="en-IN" b="1" i="1" dirty="0"/>
          </a:p>
          <a:p>
            <a:pPr marL="0" indent="0">
              <a:buNone/>
            </a:pPr>
            <a:endParaRPr lang="en-IN" b="1" i="1" dirty="0" smtClean="0"/>
          </a:p>
          <a:p>
            <a:pPr marL="0" indent="0">
              <a:buNone/>
            </a:pPr>
            <a:endParaRPr lang="en-IN" b="1" i="1" dirty="0"/>
          </a:p>
          <a:p>
            <a:pPr marL="0" indent="0">
              <a:buNone/>
            </a:pPr>
            <a:endParaRPr lang="en-IN" b="1" i="1" dirty="0" smtClean="0"/>
          </a:p>
          <a:p>
            <a:pPr marL="0" indent="0">
              <a:buNone/>
            </a:pPr>
            <a:endParaRPr lang="en-IN" b="1" i="1" dirty="0"/>
          </a:p>
          <a:p>
            <a:pPr marL="0" indent="0">
              <a:buNone/>
            </a:pPr>
            <a:endParaRPr lang="en-IN" b="1" i="1" dirty="0" smtClean="0"/>
          </a:p>
          <a:p>
            <a:pPr marL="0" indent="0">
              <a:buNone/>
            </a:pPr>
            <a:endParaRPr lang="en-IN" b="1" i="1" dirty="0" smtClean="0"/>
          </a:p>
          <a:p>
            <a:pPr marL="0" indent="0">
              <a:buNone/>
            </a:pPr>
            <a:endParaRPr lang="en-IN" b="1" i="1" dirty="0" smtClean="0"/>
          </a:p>
          <a:p>
            <a:r>
              <a:rPr lang="en-IN" dirty="0"/>
              <a:t>After all this process conclusion of Hyper Parameter is that Random Forest Classifier is giving accuracy of 95.10%, but XGB Classifier is giving an accuracy of 97% without tuning. So now I am making a final model using XGB Classifier.</a:t>
            </a:r>
          </a:p>
          <a:p>
            <a:endParaRPr lang="en-IN" dirty="0"/>
          </a:p>
          <a:p>
            <a:endParaRPr lang="en-IN" dirty="0"/>
          </a:p>
        </p:txBody>
      </p:sp>
      <p:pic>
        <p:nvPicPr>
          <p:cNvPr id="7" name="Picture 6"/>
          <p:cNvPicPr/>
          <p:nvPr/>
        </p:nvPicPr>
        <p:blipFill>
          <a:blip r:embed="rId2"/>
          <a:stretch>
            <a:fillRect/>
          </a:stretch>
        </p:blipFill>
        <p:spPr>
          <a:xfrm>
            <a:off x="1291012" y="2586938"/>
            <a:ext cx="8509810" cy="1035668"/>
          </a:xfrm>
          <a:prstGeom prst="rect">
            <a:avLst/>
          </a:prstGeom>
        </p:spPr>
      </p:pic>
      <p:pic>
        <p:nvPicPr>
          <p:cNvPr id="8" name="Picture 7"/>
          <p:cNvPicPr/>
          <p:nvPr/>
        </p:nvPicPr>
        <p:blipFill>
          <a:blip r:embed="rId3"/>
          <a:stretch>
            <a:fillRect/>
          </a:stretch>
        </p:blipFill>
        <p:spPr>
          <a:xfrm>
            <a:off x="1291012" y="3622606"/>
            <a:ext cx="8604403" cy="1035667"/>
          </a:xfrm>
          <a:prstGeom prst="rect">
            <a:avLst/>
          </a:prstGeom>
        </p:spPr>
      </p:pic>
    </p:spTree>
    <p:extLst>
      <p:ext uri="{BB962C8B-B14F-4D97-AF65-F5344CB8AC3E}">
        <p14:creationId xmlns:p14="http://schemas.microsoft.com/office/powerpoint/2010/main" val="21181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3456310" y="4779034"/>
            <a:ext cx="7591101" cy="1635775"/>
          </a:xfrm>
        </p:spPr>
        <p:txBody>
          <a:bodyPr>
            <a:normAutofit/>
          </a:bodyPr>
          <a:lstStyle/>
          <a:p>
            <a:r>
              <a:rPr lang="en-IN" dirty="0"/>
              <a:t>From the above visualization and matrices found that the XGB Classifier performed the best 99.6%  AOC_ROC_SCORE, with precision accuracy score of 97% and recall 98%.</a:t>
            </a:r>
          </a:p>
          <a:p>
            <a:endParaRPr lang="en-IN" dirty="0"/>
          </a:p>
        </p:txBody>
      </p:sp>
      <p:pic>
        <p:nvPicPr>
          <p:cNvPr id="6" name="Picture 5"/>
          <p:cNvPicPr/>
          <p:nvPr/>
        </p:nvPicPr>
        <p:blipFill>
          <a:blip r:embed="rId2"/>
          <a:stretch>
            <a:fillRect/>
          </a:stretch>
        </p:blipFill>
        <p:spPr>
          <a:xfrm>
            <a:off x="1141412" y="1623503"/>
            <a:ext cx="5932050" cy="2828925"/>
          </a:xfrm>
          <a:prstGeom prst="rect">
            <a:avLst/>
          </a:prstGeom>
        </p:spPr>
      </p:pic>
      <p:pic>
        <p:nvPicPr>
          <p:cNvPr id="7" name="Picture 6"/>
          <p:cNvPicPr/>
          <p:nvPr/>
        </p:nvPicPr>
        <p:blipFill>
          <a:blip r:embed="rId3"/>
          <a:stretch>
            <a:fillRect/>
          </a:stretch>
        </p:blipFill>
        <p:spPr>
          <a:xfrm>
            <a:off x="7073462" y="1623503"/>
            <a:ext cx="4686935" cy="2790825"/>
          </a:xfrm>
          <a:prstGeom prst="rect">
            <a:avLst/>
          </a:prstGeom>
        </p:spPr>
      </p:pic>
      <p:pic>
        <p:nvPicPr>
          <p:cNvPr id="8" name="Picture 7"/>
          <p:cNvPicPr>
            <a:picLocks noChangeAspect="1"/>
          </p:cNvPicPr>
          <p:nvPr/>
        </p:nvPicPr>
        <p:blipFill>
          <a:blip r:embed="rId4"/>
          <a:stretch>
            <a:fillRect/>
          </a:stretch>
        </p:blipFill>
        <p:spPr>
          <a:xfrm>
            <a:off x="1141412" y="4500017"/>
            <a:ext cx="2314898" cy="1914792"/>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2888460"/>
          </a:xfrm>
        </p:spPr>
        <p:txBody>
          <a:bodyPr>
            <a:normAutofit fontScale="92500" lnSpcReduction="20000"/>
          </a:bodyPr>
          <a:lstStyle/>
          <a:p>
            <a:pPr marL="0" lvl="0" indent="0">
              <a:buNone/>
            </a:pPr>
            <a:r>
              <a:rPr lang="en-IN" sz="3400" b="1" dirty="0"/>
              <a:t>Key Findings and Conclusions of the </a:t>
            </a:r>
            <a:r>
              <a:rPr lang="en-IN" sz="3400" b="1" dirty="0" smtClean="0"/>
              <a:t>Study</a:t>
            </a:r>
            <a:endParaRPr lang="en-IN" sz="3400" dirty="0"/>
          </a:p>
          <a:p>
            <a:pPr marL="0" lvl="0" indent="0" algn="just">
              <a:buNone/>
            </a:pPr>
            <a:r>
              <a:rPr lang="en-IN" sz="1800" dirty="0" smtClean="0"/>
              <a:t>From </a:t>
            </a:r>
            <a:r>
              <a:rPr lang="en-IN" sz="1800" dirty="0"/>
              <a:t>the whole evaluation we can see that the maximum number of words in fake news were regarding Trump, and Clinton and we can interpret that it was due to election campaign which was held during US </a:t>
            </a:r>
            <a:r>
              <a:rPr lang="en-IN" sz="1800" dirty="0" err="1"/>
              <a:t>presential</a:t>
            </a:r>
            <a:r>
              <a:rPr lang="en-IN" sz="1800" dirty="0"/>
              <a:t>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 </a:t>
            </a:r>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endParaRPr lang="en-US" dirty="0" smtClean="0"/>
          </a:p>
          <a:p>
            <a:pPr marL="0" indent="0">
              <a:buNone/>
            </a:pPr>
            <a:endParaRPr lang="en-US" dirty="0" smtClean="0"/>
          </a:p>
          <a:p>
            <a:r>
              <a:rPr lang="en-US" dirty="0" smtClean="0"/>
              <a:t>In this Project we </a:t>
            </a:r>
            <a:r>
              <a:rPr lang="en-US" dirty="0"/>
              <a:t>have to use the data provided by the client to build a model to predict whether a news is fake or not fake</a:t>
            </a:r>
            <a:endParaRPr lang="en-IN" dirty="0"/>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fontScale="850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6" name="Picture 5"/>
          <p:cNvPicPr/>
          <p:nvPr/>
        </p:nvPicPr>
        <p:blipFill>
          <a:blip r:embed="rId2"/>
          <a:stretch>
            <a:fillRect/>
          </a:stretch>
        </p:blipFill>
        <p:spPr>
          <a:xfrm>
            <a:off x="908673" y="808672"/>
            <a:ext cx="5897245" cy="5850255"/>
          </a:xfrm>
          <a:prstGeom prst="rect">
            <a:avLst/>
          </a:prstGeom>
        </p:spPr>
      </p:pic>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fontScale="90000"/>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pPr marL="0" indent="0">
              <a:buNone/>
            </a:pPr>
            <a:r>
              <a:rPr lang="en-IN" dirty="0"/>
              <a:t>From the above we can see that most frequent words on both labels and we can observe the words which are leading to fake new are trump, Clinton, </a:t>
            </a:r>
            <a:r>
              <a:rPr lang="en-IN" dirty="0" err="1"/>
              <a:t>prison,november</a:t>
            </a:r>
            <a:r>
              <a:rPr lang="en-IN" dirty="0"/>
              <a:t>, </a:t>
            </a:r>
            <a:r>
              <a:rPr lang="en-IN" dirty="0" err="1"/>
              <a:t>etc</a:t>
            </a:r>
            <a:r>
              <a:rPr lang="en-IN" dirty="0"/>
              <a:t> and words which are leading to real news are said, </a:t>
            </a:r>
            <a:r>
              <a:rPr lang="en-IN" dirty="0" err="1"/>
              <a:t>agriculture,police</a:t>
            </a:r>
            <a:r>
              <a:rPr lang="en-IN" dirty="0"/>
              <a:t> ,questions </a:t>
            </a:r>
            <a:r>
              <a:rPr lang="en-IN" dirty="0" err="1"/>
              <a:t>etc</a:t>
            </a:r>
            <a:r>
              <a:rPr lang="en-IN" dirty="0"/>
              <a:t>, so we  can clearly see that above dataset extensively deals with news around US presidential elections between Trump and Clinton.</a:t>
            </a:r>
          </a:p>
          <a:p>
            <a:pPr marL="0" indent="0">
              <a:buNone/>
            </a:pPr>
            <a:endParaRPr lang="en-IN" baseline="-25000" dirty="0"/>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7" y="1010093"/>
            <a:ext cx="1636292" cy="369332"/>
          </a:xfrm>
          <a:prstGeom prst="rect">
            <a:avLst/>
          </a:prstGeom>
        </p:spPr>
        <p:txBody>
          <a:bodyPr wrap="square">
            <a:spAutoFit/>
          </a:bodyPr>
          <a:lstStyle/>
          <a:p>
            <a:r>
              <a:rPr lang="en-IN" dirty="0"/>
              <a:t>FAKE WORDS</a:t>
            </a:r>
          </a:p>
        </p:txBody>
      </p:sp>
      <p:sp>
        <p:nvSpPr>
          <p:cNvPr id="13" name="Rectangle 12"/>
          <p:cNvSpPr/>
          <p:nvPr/>
        </p:nvSpPr>
        <p:spPr>
          <a:xfrm>
            <a:off x="6487064" y="965214"/>
            <a:ext cx="1976760" cy="369332"/>
          </a:xfrm>
          <a:prstGeom prst="rect">
            <a:avLst/>
          </a:prstGeom>
        </p:spPr>
        <p:txBody>
          <a:bodyPr wrap="none">
            <a:spAutoFit/>
          </a:bodyPr>
          <a:lstStyle/>
          <a:p>
            <a:r>
              <a:rPr lang="en-IN" dirty="0" smtClean="0"/>
              <a:t>NOT FAKE </a:t>
            </a:r>
            <a:r>
              <a:rPr lang="en-IN" dirty="0"/>
              <a:t>WORDS</a:t>
            </a:r>
          </a:p>
        </p:txBody>
      </p:sp>
      <p:pic>
        <p:nvPicPr>
          <p:cNvPr id="11" name="Picture 10"/>
          <p:cNvPicPr/>
          <p:nvPr/>
        </p:nvPicPr>
        <p:blipFill>
          <a:blip r:embed="rId2"/>
          <a:stretch>
            <a:fillRect/>
          </a:stretch>
        </p:blipFill>
        <p:spPr>
          <a:xfrm>
            <a:off x="476535" y="1535979"/>
            <a:ext cx="5731510" cy="2996565"/>
          </a:xfrm>
          <a:prstGeom prst="rect">
            <a:avLst/>
          </a:prstGeom>
        </p:spPr>
      </p:pic>
      <p:pic>
        <p:nvPicPr>
          <p:cNvPr id="12" name="Picture 11"/>
          <p:cNvPicPr/>
          <p:nvPr/>
        </p:nvPicPr>
        <p:blipFill>
          <a:blip r:embed="rId3"/>
          <a:stretch>
            <a:fillRect/>
          </a:stretch>
        </p:blipFill>
        <p:spPr>
          <a:xfrm>
            <a:off x="6290019" y="1535979"/>
            <a:ext cx="5731510" cy="3028315"/>
          </a:xfrm>
          <a:prstGeom prst="rect">
            <a:avLst/>
          </a:prstGeom>
        </p:spPr>
      </p:pic>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a:xfrm>
            <a:off x="6944264" y="2249215"/>
            <a:ext cx="4103147" cy="3541986"/>
          </a:xfrm>
        </p:spPr>
        <p:txBody>
          <a:bodyPr/>
          <a:lstStyle/>
          <a:p>
            <a:pPr lvl="0"/>
            <a:r>
              <a:rPr lang="en-IN" dirty="0"/>
              <a:t>From the above we can see that the dataset is balanced which is good as it will help our model to classify more accurately, so we should expect good accuracy score, and as the volume of data was also good.</a:t>
            </a:r>
            <a:endParaRPr lang="en-IN" sz="2000" dirty="0"/>
          </a:p>
        </p:txBody>
      </p:sp>
      <p:pic>
        <p:nvPicPr>
          <p:cNvPr id="6" name="Picture 5"/>
          <p:cNvPicPr/>
          <p:nvPr/>
        </p:nvPicPr>
        <p:blipFill>
          <a:blip r:embed="rId2"/>
          <a:stretch>
            <a:fillRect/>
          </a:stretch>
        </p:blipFill>
        <p:spPr>
          <a:xfrm>
            <a:off x="560617" y="2100208"/>
            <a:ext cx="5731510" cy="2825750"/>
          </a:xfrm>
          <a:prstGeom prst="rect">
            <a:avLst/>
          </a:prstGeom>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p>
          <a:p>
            <a:pPr marL="0" lvl="0" indent="0">
              <a:buNone/>
            </a:pPr>
            <a:endParaRPr lang="en-IN" sz="1600" dirty="0"/>
          </a:p>
          <a:p>
            <a:pPr lvl="1"/>
            <a:r>
              <a:rPr lang="en-IN" dirty="0"/>
              <a:t>RF=</a:t>
            </a:r>
            <a:r>
              <a:rPr lang="en-IN" dirty="0" err="1"/>
              <a:t>RandomForestClassifier</a:t>
            </a:r>
            <a:r>
              <a:rPr lang="en-IN" dirty="0"/>
              <a:t>()</a:t>
            </a:r>
          </a:p>
          <a:p>
            <a:pPr lvl="1"/>
            <a:r>
              <a:rPr lang="en-IN" dirty="0"/>
              <a:t>LR=</a:t>
            </a:r>
            <a:r>
              <a:rPr lang="en-IN" dirty="0" err="1"/>
              <a:t>LogisticRegression</a:t>
            </a:r>
            <a:r>
              <a:rPr lang="en-IN" dirty="0"/>
              <a:t>()</a:t>
            </a:r>
          </a:p>
          <a:p>
            <a:pPr lvl="1"/>
            <a:r>
              <a:rPr lang="en-IN" dirty="0"/>
              <a:t>MNB=</a:t>
            </a:r>
            <a:r>
              <a:rPr lang="en-IN" dirty="0" err="1"/>
              <a:t>MultinomialNB</a:t>
            </a:r>
            <a:r>
              <a:rPr lang="en-IN" dirty="0"/>
              <a:t>()</a:t>
            </a:r>
          </a:p>
          <a:p>
            <a:pPr lvl="1"/>
            <a:r>
              <a:rPr lang="en-IN" dirty="0"/>
              <a:t>DT=</a:t>
            </a:r>
            <a:r>
              <a:rPr lang="en-IN" dirty="0" err="1"/>
              <a:t>DecisionTreeClassifier</a:t>
            </a:r>
            <a:r>
              <a:rPr lang="en-IN" dirty="0"/>
              <a:t>()</a:t>
            </a:r>
          </a:p>
          <a:p>
            <a:pPr lvl="1"/>
            <a:r>
              <a:rPr lang="en-IN" dirty="0"/>
              <a:t>AD=</a:t>
            </a:r>
            <a:r>
              <a:rPr lang="en-IN" dirty="0" err="1"/>
              <a:t>AdaBoostClassifier</a:t>
            </a:r>
            <a:r>
              <a:rPr lang="en-IN" dirty="0"/>
              <a:t>()</a:t>
            </a:r>
          </a:p>
          <a:p>
            <a:pPr lvl="1"/>
            <a:r>
              <a:rPr lang="en-IN" dirty="0"/>
              <a:t>XG=</a:t>
            </a:r>
            <a:r>
              <a:rPr lang="en-IN" dirty="0" err="1"/>
              <a:t>XGBClassifier</a:t>
            </a:r>
            <a:r>
              <a:rPr lang="en-IN" dirty="0"/>
              <a:t>()</a:t>
            </a: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fontScale="90000"/>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923330"/>
          </a:xfrm>
          <a:prstGeom prst="rect">
            <a:avLst/>
          </a:prstGeom>
          <a:noFill/>
        </p:spPr>
        <p:txBody>
          <a:bodyPr wrap="square" rtlCol="0">
            <a:spAutoFit/>
          </a:bodyPr>
          <a:lstStyle/>
          <a:p>
            <a:r>
              <a:rPr lang="en-IN" dirty="0" smtClean="0"/>
              <a:t>From the above Metrics result It is clear that </a:t>
            </a:r>
            <a:r>
              <a:rPr lang="en-IN" dirty="0" err="1" smtClean="0"/>
              <a:t>XGB</a:t>
            </a:r>
            <a:r>
              <a:rPr lang="en-IN" b="1" dirty="0" err="1" smtClean="0"/>
              <a:t>Classifier</a:t>
            </a:r>
            <a:r>
              <a:rPr lang="en-IN" dirty="0" smtClean="0"/>
              <a:t> is performing best for Roc-</a:t>
            </a:r>
            <a:r>
              <a:rPr lang="en-IN" dirty="0" err="1" smtClean="0"/>
              <a:t>Auc</a:t>
            </a:r>
            <a:r>
              <a:rPr lang="en-IN" dirty="0" smtClean="0"/>
              <a:t>, cross-</a:t>
            </a:r>
            <a:r>
              <a:rPr lang="en-IN" dirty="0" err="1" smtClean="0"/>
              <a:t>val</a:t>
            </a:r>
            <a:r>
              <a:rPr lang="en-IN" dirty="0" smtClean="0"/>
              <a:t> score and accuracy score metric.</a:t>
            </a:r>
            <a:endParaRPr lang="en-IN" dirty="0"/>
          </a:p>
        </p:txBody>
      </p:sp>
      <p:pic>
        <p:nvPicPr>
          <p:cNvPr id="14" name="Picture 13"/>
          <p:cNvPicPr/>
          <p:nvPr/>
        </p:nvPicPr>
        <p:blipFill>
          <a:blip r:embed="rId2"/>
          <a:stretch>
            <a:fillRect/>
          </a:stretch>
        </p:blipFill>
        <p:spPr>
          <a:xfrm>
            <a:off x="629343" y="1168689"/>
            <a:ext cx="5726538" cy="836644"/>
          </a:xfrm>
          <a:prstGeom prst="rect">
            <a:avLst/>
          </a:prstGeom>
        </p:spPr>
      </p:pic>
      <p:pic>
        <p:nvPicPr>
          <p:cNvPr id="15" name="Picture 14"/>
          <p:cNvPicPr/>
          <p:nvPr/>
        </p:nvPicPr>
        <p:blipFill>
          <a:blip r:embed="rId3"/>
          <a:stretch>
            <a:fillRect/>
          </a:stretch>
        </p:blipFill>
        <p:spPr>
          <a:xfrm>
            <a:off x="629343" y="2019706"/>
            <a:ext cx="5726538" cy="4760656"/>
          </a:xfrm>
          <a:prstGeom prst="rect">
            <a:avLst/>
          </a:prstGeom>
        </p:spPr>
      </p:pic>
      <p:pic>
        <p:nvPicPr>
          <p:cNvPr id="16" name="Picture 15"/>
          <p:cNvPicPr/>
          <p:nvPr/>
        </p:nvPicPr>
        <p:blipFill>
          <a:blip r:embed="rId4"/>
          <a:stretch>
            <a:fillRect/>
          </a:stretch>
        </p:blipFill>
        <p:spPr>
          <a:xfrm>
            <a:off x="6608098" y="1541483"/>
            <a:ext cx="5267960" cy="1571625"/>
          </a:xfrm>
          <a:prstGeom prst="rect">
            <a:avLst/>
          </a:prstGeom>
        </p:spPr>
      </p:pic>
      <p:pic>
        <p:nvPicPr>
          <p:cNvPr id="17" name="Picture 16"/>
          <p:cNvPicPr/>
          <p:nvPr/>
        </p:nvPicPr>
        <p:blipFill>
          <a:blip r:embed="rId5"/>
          <a:stretch>
            <a:fillRect/>
          </a:stretch>
        </p:blipFill>
        <p:spPr>
          <a:xfrm>
            <a:off x="6608098" y="3113108"/>
            <a:ext cx="4944110" cy="2209800"/>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R</a:t>
            </a:r>
            <a:r>
              <a:rPr lang="en-IN" b="1" dirty="0" smtClean="0"/>
              <a:t>egression Visualization:</a:t>
            </a:r>
            <a:endParaRPr lang="en-IN" b="1" dirty="0"/>
          </a:p>
        </p:txBody>
      </p:sp>
      <p:pic>
        <p:nvPicPr>
          <p:cNvPr id="8" name="Picture 7"/>
          <p:cNvPicPr/>
          <p:nvPr/>
        </p:nvPicPr>
        <p:blipFill>
          <a:blip r:embed="rId2"/>
          <a:stretch>
            <a:fillRect/>
          </a:stretch>
        </p:blipFill>
        <p:spPr>
          <a:xfrm>
            <a:off x="1035456" y="2185383"/>
            <a:ext cx="4856385" cy="4034262"/>
          </a:xfrm>
          <a:prstGeom prst="rect">
            <a:avLst/>
          </a:prstGeom>
        </p:spPr>
      </p:pic>
      <p:pic>
        <p:nvPicPr>
          <p:cNvPr id="9" name="Picture 8"/>
          <p:cNvPicPr/>
          <p:nvPr/>
        </p:nvPicPr>
        <p:blipFill>
          <a:blip r:embed="rId3"/>
          <a:stretch>
            <a:fillRect/>
          </a:stretch>
        </p:blipFill>
        <p:spPr>
          <a:xfrm>
            <a:off x="6094412" y="2185383"/>
            <a:ext cx="5731510" cy="2299970"/>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7" name="Picture 6"/>
          <p:cNvPicPr/>
          <p:nvPr/>
        </p:nvPicPr>
        <p:blipFill>
          <a:blip r:embed="rId2"/>
          <a:stretch>
            <a:fillRect/>
          </a:stretch>
        </p:blipFill>
        <p:spPr>
          <a:xfrm>
            <a:off x="710001" y="2185382"/>
            <a:ext cx="5696585" cy="4371975"/>
          </a:xfrm>
          <a:prstGeom prst="rect">
            <a:avLst/>
          </a:prstGeom>
        </p:spPr>
      </p:pic>
      <p:pic>
        <p:nvPicPr>
          <p:cNvPr id="8" name="Picture 7"/>
          <p:cNvPicPr/>
          <p:nvPr/>
        </p:nvPicPr>
        <p:blipFill>
          <a:blip r:embed="rId3"/>
          <a:stretch>
            <a:fillRect/>
          </a:stretch>
        </p:blipFill>
        <p:spPr>
          <a:xfrm>
            <a:off x="6406586" y="2185382"/>
            <a:ext cx="5591810" cy="2333625"/>
          </a:xfrm>
          <a:prstGeom prst="rect">
            <a:avLst/>
          </a:prstGeom>
        </p:spPr>
      </p:pic>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230</TotalTime>
  <Words>683</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42</cp:revision>
  <dcterms:created xsi:type="dcterms:W3CDTF">2020-11-13T17:53:42Z</dcterms:created>
  <dcterms:modified xsi:type="dcterms:W3CDTF">2020-11-26T20:28:35Z</dcterms:modified>
</cp:coreProperties>
</file>