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6" r:id="rId7"/>
    <p:sldId id="290" r:id="rId8"/>
    <p:sldId id="267" r:id="rId9"/>
    <p:sldId id="268" r:id="rId10"/>
    <p:sldId id="275" r:id="rId11"/>
    <p:sldId id="270" r:id="rId12"/>
    <p:sldId id="271" r:id="rId13"/>
    <p:sldId id="272" r:id="rId14"/>
    <p:sldId id="273" r:id="rId15"/>
    <p:sldId id="274" r:id="rId16"/>
    <p:sldId id="292" r:id="rId17"/>
    <p:sldId id="293" r:id="rId18"/>
    <p:sldId id="294" r:id="rId19"/>
    <p:sldId id="295" r:id="rId20"/>
    <p:sldId id="264" r:id="rId21"/>
    <p:sldId id="265" r:id="rId22"/>
    <p:sldId id="278" r:id="rId23"/>
    <p:sldId id="283" r:id="rId24"/>
    <p:sldId id="285" r:id="rId25"/>
    <p:sldId id="286" r:id="rId26"/>
    <p:sldId id="287" r:id="rId27"/>
    <p:sldId id="288" r:id="rId28"/>
    <p:sldId id="289" r:id="rId29"/>
    <p:sldId id="276" r:id="rId30"/>
    <p:sldId id="277" r:id="rId31"/>
    <p:sldId id="291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53" autoAdjust="0"/>
  </p:normalViewPr>
  <p:slideViewPr>
    <p:cSldViewPr snapToGrid="0">
      <p:cViewPr varScale="1">
        <p:scale>
          <a:sx n="87" d="100"/>
          <a:sy n="87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/>
              <a:t>openDatabase</a:t>
            </a:r>
            <a:r>
              <a:rPr lang="en-US" dirty="0"/>
              <a:t>()</a:t>
            </a:r>
            <a:r>
              <a:rPr lang="ko-KR" altLang="en-US" dirty="0"/>
              <a:t>에서 </a:t>
            </a:r>
            <a:r>
              <a:rPr lang="en-US" altLang="ko-KR" dirty="0"/>
              <a:t>recovery</a:t>
            </a:r>
            <a:r>
              <a:rPr lang="ko-KR" altLang="en-US" dirty="0"/>
              <a:t>를 진행하기 전</a:t>
            </a:r>
            <a:r>
              <a:rPr lang="en-US" altLang="ko-KR" dirty="0"/>
              <a:t>, </a:t>
            </a:r>
            <a:r>
              <a:rPr lang="ko-KR" altLang="en-US" dirty="0"/>
              <a:t>로그파일에 대해 사전처리를 진행하는 함수이다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560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54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42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900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016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433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056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54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802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12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351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672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223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530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485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28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167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264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790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85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57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088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663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.exit </a:t>
            </a:r>
            <a:r>
              <a:rPr lang="ko-KR" altLang="en-US" dirty="0"/>
              <a:t>이후 다시 켜면 로그파일에 의해 복구되므로</a:t>
            </a:r>
            <a:r>
              <a:rPr lang="en-US" altLang="ko-KR" dirty="0"/>
              <a:t>, </a:t>
            </a:r>
            <a:r>
              <a:rPr lang="ko-KR" altLang="en-US" dirty="0"/>
              <a:t>테스트의 용이함을 위해 </a:t>
            </a:r>
            <a:r>
              <a:rPr lang="en-US" altLang="ko-KR" dirty="0"/>
              <a:t>.exit</a:t>
            </a:r>
            <a:r>
              <a:rPr lang="ko-KR" altLang="en-US" dirty="0"/>
              <a:t>시에는 </a:t>
            </a:r>
            <a:r>
              <a:rPr lang="en-US" altLang="ko-KR" dirty="0"/>
              <a:t>checkpoint</a:t>
            </a:r>
            <a:r>
              <a:rPr lang="ko-KR" altLang="en-US" dirty="0"/>
              <a:t>가 발생하지 않도록 하였다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471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699025"/>
            <a:ext cx="8520600" cy="171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/>
              <a:t>Aries-style recovery</a:t>
            </a:r>
          </a:p>
          <a:p>
            <a:pPr lvl="0" algn="ctr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4470400"/>
            <a:ext cx="8520600" cy="47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200" b="1"/>
              <a:t>3조 이유비, 장산, 정성윤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50"/>
            <a:ext cx="6505200" cy="434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- </a:t>
            </a:r>
            <a:r>
              <a:rPr lang="en" altLang="ko-KR" dirty="0"/>
              <a:t>BEGIN ~ END 짝이 맞지 않다면 해당 transaction은 무시한다.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38" y="0"/>
            <a:ext cx="5722723" cy="514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470975" y="3280672"/>
            <a:ext cx="4893086" cy="614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70975" y="963261"/>
            <a:ext cx="4756382" cy="50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939320" y="4699961"/>
            <a:ext cx="2569859" cy="325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4" idx="1"/>
          </p:cNvCxnSpPr>
          <p:nvPr/>
        </p:nvCxnSpPr>
        <p:spPr>
          <a:xfrm flipH="1" flipV="1">
            <a:off x="1305289" y="4862835"/>
            <a:ext cx="63403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3"/>
          </p:cNvCxnSpPr>
          <p:nvPr/>
        </p:nvCxnSpPr>
        <p:spPr>
          <a:xfrm>
            <a:off x="7364061" y="3587799"/>
            <a:ext cx="3559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227357" y="1218036"/>
            <a:ext cx="4926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20048" y="1071474"/>
            <a:ext cx="135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BEGIN_LOG</a:t>
            </a:r>
            <a:r>
              <a:rPr lang="ko-KR" altLang="en-US" sz="1000" dirty="0"/>
              <a:t>의 시작지점을 기록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20048" y="3387744"/>
            <a:ext cx="135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ROLLBACK_LOG</a:t>
            </a:r>
            <a:r>
              <a:rPr lang="ko-KR" altLang="en-US" sz="1000" dirty="0"/>
              <a:t>를 만났을 시</a:t>
            </a:r>
            <a:r>
              <a:rPr lang="en-US" altLang="ko-KR" sz="1000" dirty="0"/>
              <a:t>, BEGIN~ROLLBACK </a:t>
            </a:r>
            <a:r>
              <a:rPr lang="ko-KR" altLang="en-US" sz="1000" dirty="0"/>
              <a:t>구간을 무시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657" y="4424024"/>
            <a:ext cx="1354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BEGIN</a:t>
            </a:r>
            <a:r>
              <a:rPr lang="ko-KR" altLang="en-US" sz="1000" dirty="0"/>
              <a:t>이후</a:t>
            </a:r>
            <a:r>
              <a:rPr lang="en-US" altLang="ko-KR" sz="1000" dirty="0"/>
              <a:t>, ROLLBACK</a:t>
            </a:r>
            <a:r>
              <a:rPr lang="ko-KR" altLang="en-US" sz="1000" dirty="0"/>
              <a:t>이나 </a:t>
            </a:r>
            <a:r>
              <a:rPr lang="en-US" altLang="ko-KR" sz="1000" dirty="0"/>
              <a:t>END</a:t>
            </a:r>
            <a:r>
              <a:rPr lang="ko-KR" altLang="en-US" sz="1000" dirty="0"/>
              <a:t>가 없는 경우에 대한 처리</a:t>
            </a:r>
          </a:p>
        </p:txBody>
      </p:sp>
    </p:spTree>
    <p:extLst>
      <p:ext uri="{BB962C8B-B14F-4D97-AF65-F5344CB8AC3E}">
        <p14:creationId xmlns:p14="http://schemas.microsoft.com/office/powerpoint/2010/main" val="110540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50"/>
            <a:ext cx="6505200" cy="3839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 로그 파일을 이용한 복구 방식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BEGIN ~ END 짝이 맞지 않다면 해당 transaction은 무시한다.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>
                <a:solidFill>
                  <a:schemeClr val="tx1"/>
                </a:solidFill>
              </a:rPr>
              <a:t>checkpoint </a:t>
            </a:r>
            <a:r>
              <a:rPr lang="ko-KR" altLang="en-US" dirty="0">
                <a:solidFill>
                  <a:schemeClr val="tx1"/>
                </a:solidFill>
              </a:rPr>
              <a:t>발생 시</a:t>
            </a:r>
            <a:r>
              <a:rPr lang="en-US" altLang="ko-KR" dirty="0">
                <a:solidFill>
                  <a:schemeClr val="tx1"/>
                </a:solidFill>
              </a:rPr>
              <a:t>, save-log</a:t>
            </a:r>
            <a:r>
              <a:rPr lang="ko-KR" altLang="en-US" dirty="0">
                <a:solidFill>
                  <a:schemeClr val="tx1"/>
                </a:solidFill>
              </a:rPr>
              <a:t>를 초기화 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모든 내용을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으로 만든 후</a:t>
            </a:r>
            <a:r>
              <a:rPr lang="en-US" altLang="ko-KR" dirty="0">
                <a:solidFill>
                  <a:schemeClr val="tx1"/>
                </a:solidFill>
              </a:rPr>
              <a:t>, log offset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으로 초기화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UPDATE_LOG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에 대해서는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DELETE_LOG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INSERT_LOG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에 대한 처리가 같이 일어나는 형태로 복구한다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" dirty="0">
              <a:solidFill>
                <a:schemeClr val="tx2">
                  <a:lumMod val="75000"/>
                </a:schemeClr>
              </a:solidFill>
            </a:endParaRPr>
          </a:p>
          <a:p>
            <a:pPr marL="228600" lvl="0"/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0" indent="-228600">
              <a:buChar char="-"/>
            </a:pPr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0" indent="-228600">
              <a:buChar char="-"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발생 시 바로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checkpoint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를 발생시킨다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18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50"/>
            <a:ext cx="6505200" cy="4541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- </a:t>
            </a:r>
            <a:r>
              <a:rPr lang="en" altLang="ko-KR" dirty="0">
                <a:solidFill>
                  <a:schemeClr val="tx1"/>
                </a:solidFill>
              </a:rPr>
              <a:t>checkpoint </a:t>
            </a:r>
            <a:r>
              <a:rPr lang="ko-KR" altLang="en-US" dirty="0">
                <a:solidFill>
                  <a:schemeClr val="tx1"/>
                </a:solidFill>
              </a:rPr>
              <a:t>발생 시</a:t>
            </a:r>
            <a:r>
              <a:rPr lang="en-US" altLang="ko-KR" dirty="0">
                <a:solidFill>
                  <a:schemeClr val="tx1"/>
                </a:solidFill>
              </a:rPr>
              <a:t>, save-log</a:t>
            </a:r>
            <a:r>
              <a:rPr lang="ko-KR" altLang="en-US" dirty="0">
                <a:solidFill>
                  <a:schemeClr val="tx1"/>
                </a:solidFill>
              </a:rPr>
              <a:t>를 초기화 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31121"/>
          <a:stretch/>
        </p:blipFill>
        <p:spPr>
          <a:xfrm>
            <a:off x="4530035" y="1091157"/>
            <a:ext cx="4602640" cy="1788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1156"/>
            <a:ext cx="4041218" cy="17888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460" y="3378394"/>
            <a:ext cx="506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checkpoint </a:t>
            </a:r>
            <a:r>
              <a:rPr lang="ko-KR" altLang="en-US" dirty="0"/>
              <a:t>작업이 수행된 후에는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log offset, </a:t>
            </a:r>
            <a:r>
              <a:rPr lang="en-US" altLang="ko-KR" dirty="0" err="1"/>
              <a:t>p_check</a:t>
            </a:r>
            <a:r>
              <a:rPr lang="en-US" altLang="ko-KR" dirty="0"/>
              <a:t> </a:t>
            </a:r>
            <a:r>
              <a:rPr lang="ko-KR" altLang="en-US" dirty="0"/>
              <a:t>및 로그파일을 초기화한다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97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49"/>
            <a:ext cx="6505200" cy="3817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 로그 파일을 이용한 복구 방식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BEGIN ~ END 짝이 맞지 않다면 해당 transaction은 무시한다.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checkpoint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발생 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save-log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를 초기화 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 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모든 내용을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으로 만든 후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log offset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으로 초기화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>
                <a:solidFill>
                  <a:schemeClr val="tx1"/>
                </a:solidFill>
              </a:rPr>
              <a:t>UPDATE_LOG</a:t>
            </a:r>
            <a:r>
              <a:rPr lang="ko-KR" altLang="en-US" dirty="0">
                <a:solidFill>
                  <a:schemeClr val="tx1"/>
                </a:solidFill>
              </a:rPr>
              <a:t>에 대해서는 </a:t>
            </a:r>
            <a:r>
              <a:rPr lang="en-US" altLang="ko-KR" dirty="0">
                <a:solidFill>
                  <a:schemeClr val="tx1"/>
                </a:solidFill>
              </a:rPr>
              <a:t>DELETE_LOG 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INSERT_LOG</a:t>
            </a:r>
            <a:r>
              <a:rPr lang="ko-KR" altLang="en-US" dirty="0">
                <a:solidFill>
                  <a:schemeClr val="tx1"/>
                </a:solidFill>
              </a:rPr>
              <a:t>에 대한 처리가 같이 일어나는 형태로 복구한다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lvl="0"/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0" indent="-228600">
              <a:buChar char="-"/>
            </a:pPr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0" indent="-228600">
              <a:buChar char="-"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발생 시 바로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checkpoint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를 발생시킨다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" altLang="ko-KR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51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51108" y="1703156"/>
            <a:ext cx="2755477" cy="247695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-79558" y="637051"/>
            <a:ext cx="9223558" cy="3541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-"/>
            </a:pPr>
            <a:r>
              <a:rPr lang="en" altLang="ko-KR" dirty="0">
                <a:solidFill>
                  <a:schemeClr val="tx1"/>
                </a:solidFill>
              </a:rPr>
              <a:t>UPDATE_LOG</a:t>
            </a:r>
            <a:r>
              <a:rPr lang="ko-KR" altLang="en-US" dirty="0">
                <a:solidFill>
                  <a:schemeClr val="tx1"/>
                </a:solidFill>
              </a:rPr>
              <a:t>에 대해서는 </a:t>
            </a:r>
            <a:r>
              <a:rPr lang="en-US" altLang="ko-KR" dirty="0">
                <a:solidFill>
                  <a:schemeClr val="tx1"/>
                </a:solidFill>
              </a:rPr>
              <a:t>DELETE_LOG 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INSERT_LOG</a:t>
            </a:r>
            <a:r>
              <a:rPr lang="ko-KR" altLang="en-US" dirty="0">
                <a:solidFill>
                  <a:schemeClr val="tx1"/>
                </a:solidFill>
              </a:rPr>
              <a:t>에 대한 처리가 같이 일어나는 형태로 복구한다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8360" y="1703157"/>
            <a:ext cx="3168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case UPDATE:</a:t>
            </a:r>
          </a:p>
          <a:p>
            <a:r>
              <a:rPr lang="en-US" altLang="ko-KR" dirty="0"/>
              <a:t>case DELETE:</a:t>
            </a:r>
          </a:p>
          <a:p>
            <a:endParaRPr lang="en-US" altLang="ko-KR" dirty="0"/>
          </a:p>
          <a:p>
            <a:r>
              <a:rPr lang="en-US" altLang="ko-KR" dirty="0"/>
              <a:t>	…</a:t>
            </a:r>
          </a:p>
          <a:p>
            <a:r>
              <a:rPr lang="en-US" altLang="ko-KR" dirty="0"/>
              <a:t>	if(DELETE)</a:t>
            </a:r>
          </a:p>
          <a:p>
            <a:r>
              <a:rPr lang="en-US" altLang="ko-KR" dirty="0"/>
              <a:t>		break;</a:t>
            </a:r>
          </a:p>
          <a:p>
            <a:r>
              <a:rPr lang="en-US" altLang="ko-KR" dirty="0"/>
              <a:t>case INSERT:</a:t>
            </a:r>
          </a:p>
          <a:p>
            <a:r>
              <a:rPr lang="en-US" altLang="ko-KR" dirty="0"/>
              <a:t>	…</a:t>
            </a:r>
          </a:p>
          <a:p>
            <a:r>
              <a:rPr lang="en-US" altLang="ko-KR" dirty="0"/>
              <a:t>	break;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93675" y="1950890"/>
            <a:ext cx="2547756" cy="109588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>
            <a:off x="3541431" y="2498832"/>
            <a:ext cx="99079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93675" y="3046774"/>
            <a:ext cx="1561746" cy="68770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555421" y="3404507"/>
            <a:ext cx="1976800" cy="0"/>
          </a:xfrm>
          <a:prstGeom prst="straightConnector1">
            <a:avLst/>
          </a:prstGeom>
          <a:ln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/>
          <p:cNvCxnSpPr>
            <a:stCxn id="13" idx="2"/>
          </p:cNvCxnSpPr>
          <p:nvPr/>
        </p:nvCxnSpPr>
        <p:spPr>
          <a:xfrm rot="16200000" flipH="1">
            <a:off x="3152948" y="3356012"/>
            <a:ext cx="555173" cy="220337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5724" y="4581398"/>
            <a:ext cx="3992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update: </a:t>
            </a:r>
            <a:r>
              <a:rPr lang="ko-KR" altLang="en-US" dirty="0"/>
              <a:t>해당 </a:t>
            </a:r>
            <a:r>
              <a:rPr lang="en-US" altLang="ko-KR" dirty="0"/>
              <a:t>cell index</a:t>
            </a:r>
            <a:r>
              <a:rPr lang="ko-KR" altLang="en-US" dirty="0"/>
              <a:t>자리에서 제거 및 삽입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55724" y="2344943"/>
            <a:ext cx="3992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delete: </a:t>
            </a:r>
            <a:r>
              <a:rPr lang="ko-KR" altLang="en-US" dirty="0"/>
              <a:t>해당 </a:t>
            </a:r>
            <a:r>
              <a:rPr lang="en-US" altLang="ko-KR" dirty="0"/>
              <a:t>cell index</a:t>
            </a:r>
            <a:r>
              <a:rPr lang="ko-KR" altLang="en-US" dirty="0"/>
              <a:t>자리에서 제거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724" y="3250618"/>
            <a:ext cx="3992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insert: </a:t>
            </a:r>
            <a:r>
              <a:rPr lang="ko-KR" altLang="en-US" dirty="0"/>
              <a:t>해당 </a:t>
            </a:r>
            <a:r>
              <a:rPr lang="en-US" altLang="ko-KR" dirty="0"/>
              <a:t>cell index</a:t>
            </a:r>
            <a:r>
              <a:rPr lang="ko-KR" altLang="en-US" dirty="0"/>
              <a:t>자리에 삽입</a:t>
            </a:r>
          </a:p>
        </p:txBody>
      </p:sp>
    </p:spTree>
    <p:extLst>
      <p:ext uri="{BB962C8B-B14F-4D97-AF65-F5344CB8AC3E}">
        <p14:creationId xmlns:p14="http://schemas.microsoft.com/office/powerpoint/2010/main" val="337951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-79558" y="637050"/>
            <a:ext cx="9223558" cy="745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-"/>
            </a:pPr>
            <a:r>
              <a:rPr lang="en" altLang="ko-KR" dirty="0">
                <a:solidFill>
                  <a:schemeClr val="tx1"/>
                </a:solidFill>
              </a:rPr>
              <a:t>UPDATE_LOG</a:t>
            </a:r>
            <a:r>
              <a:rPr lang="ko-KR" altLang="en-US" dirty="0">
                <a:solidFill>
                  <a:schemeClr val="tx1"/>
                </a:solidFill>
              </a:rPr>
              <a:t>에 대해서는 </a:t>
            </a:r>
            <a:r>
              <a:rPr lang="en-US" altLang="ko-KR" dirty="0">
                <a:solidFill>
                  <a:schemeClr val="tx1"/>
                </a:solidFill>
              </a:rPr>
              <a:t>DELETE_LOG 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INSERT_LOG</a:t>
            </a:r>
            <a:r>
              <a:rPr lang="ko-KR" altLang="en-US" dirty="0">
                <a:solidFill>
                  <a:schemeClr val="tx1"/>
                </a:solidFill>
              </a:rPr>
              <a:t>에 대한 처리가 같이 일어나는 형태로 복구한다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" altLang="ko-KR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712" y="0"/>
            <a:ext cx="5530575" cy="51435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024243" y="1514093"/>
            <a:ext cx="2547756" cy="709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63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49"/>
            <a:ext cx="6505200" cy="3817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 로그 파일을 이용한 복구 방식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BEGIN ~ END 짝이 맞지 않다면 해당 transaction은 무시한다.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checkpoint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발생 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save-log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를 초기화 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 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모든 내용을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으로 만든 후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log offset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으로 초기화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UPDATE_LOG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에 대해서는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DELETE_LOG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INSERT_LOG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에 대한 처리가 같이 일어나는 형태로 복구한다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28600" lvl="0"/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0" indent="-228600">
              <a:buChar char="-"/>
            </a:pPr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0" indent="-228600"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split</a:t>
            </a:r>
            <a:r>
              <a:rPr lang="ko-KR" altLang="en-US" dirty="0">
                <a:solidFill>
                  <a:schemeClr val="tx1"/>
                </a:solidFill>
              </a:rPr>
              <a:t> 발생 시 바로 </a:t>
            </a:r>
            <a:r>
              <a:rPr lang="en-US" altLang="ko-KR" dirty="0">
                <a:solidFill>
                  <a:schemeClr val="tx1"/>
                </a:solidFill>
              </a:rPr>
              <a:t>checkpoint </a:t>
            </a:r>
            <a:r>
              <a:rPr lang="ko-KR" altLang="en-US" dirty="0">
                <a:solidFill>
                  <a:schemeClr val="tx1"/>
                </a:solidFill>
              </a:rPr>
              <a:t>를 발생시킨다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" altLang="ko-KR" dirty="0">
              <a:solidFill>
                <a:schemeClr val="tx1"/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80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49"/>
            <a:ext cx="6505200" cy="38179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solidFill>
                  <a:schemeClr val="tx1"/>
                </a:solidFill>
              </a:rPr>
              <a:t>- split</a:t>
            </a:r>
            <a:r>
              <a:rPr lang="ko-KR" altLang="en-US" dirty="0">
                <a:solidFill>
                  <a:schemeClr val="tx1"/>
                </a:solidFill>
              </a:rPr>
              <a:t> 발생 시 바로 </a:t>
            </a:r>
            <a:r>
              <a:rPr lang="en-US" altLang="ko-KR" dirty="0">
                <a:solidFill>
                  <a:schemeClr val="tx1"/>
                </a:solidFill>
              </a:rPr>
              <a:t>checkpoint </a:t>
            </a:r>
            <a:r>
              <a:rPr lang="ko-KR" altLang="en-US" dirty="0">
                <a:solidFill>
                  <a:schemeClr val="tx1"/>
                </a:solidFill>
              </a:rPr>
              <a:t>를 발생시킨다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75" y="1379530"/>
            <a:ext cx="5118363" cy="20448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944" y="3796589"/>
            <a:ext cx="4842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balance() </a:t>
            </a:r>
            <a:r>
              <a:rPr lang="ko-KR" altLang="en-US" dirty="0"/>
              <a:t>함수 내에서 </a:t>
            </a:r>
            <a:r>
              <a:rPr lang="en-US" altLang="ko-KR" dirty="0"/>
              <a:t>checkpoint</a:t>
            </a:r>
            <a:r>
              <a:rPr lang="ko-KR" altLang="en-US" dirty="0"/>
              <a:t>를 발생시켰다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21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50"/>
            <a:ext cx="6505200" cy="8390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solidFill>
                  <a:schemeClr val="tx1"/>
                </a:solidFill>
              </a:rPr>
              <a:t>- split</a:t>
            </a:r>
            <a:r>
              <a:rPr lang="ko-KR" altLang="en-US" dirty="0">
                <a:solidFill>
                  <a:schemeClr val="tx1"/>
                </a:solidFill>
              </a:rPr>
              <a:t> 발생 시 바로 </a:t>
            </a:r>
            <a:r>
              <a:rPr lang="en-US" altLang="ko-KR" dirty="0">
                <a:solidFill>
                  <a:schemeClr val="tx1"/>
                </a:solidFill>
              </a:rPr>
              <a:t>checkpoint </a:t>
            </a:r>
            <a:r>
              <a:rPr lang="ko-KR" altLang="en-US" dirty="0">
                <a:solidFill>
                  <a:schemeClr val="tx1"/>
                </a:solidFill>
              </a:rPr>
              <a:t>를 발생시킨다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3820"/>
          <a:stretch/>
        </p:blipFill>
        <p:spPr>
          <a:xfrm>
            <a:off x="168048" y="1203254"/>
            <a:ext cx="4067453" cy="27369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16561"/>
          <a:stretch/>
        </p:blipFill>
        <p:spPr>
          <a:xfrm>
            <a:off x="4609435" y="1788470"/>
            <a:ext cx="4307796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7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50"/>
            <a:ext cx="6505200" cy="8390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altLang="ko-KR" dirty="0">
                <a:solidFill>
                  <a:schemeClr val="tx1"/>
                </a:solidFill>
              </a:rPr>
              <a:t>- split</a:t>
            </a:r>
            <a:r>
              <a:rPr lang="ko-KR" altLang="en-US" dirty="0">
                <a:solidFill>
                  <a:schemeClr val="tx1"/>
                </a:solidFill>
              </a:rPr>
              <a:t> 발생 시 바로 </a:t>
            </a:r>
            <a:r>
              <a:rPr lang="en-US" altLang="ko-KR" dirty="0">
                <a:solidFill>
                  <a:schemeClr val="tx1"/>
                </a:solidFill>
              </a:rPr>
              <a:t>checkpoint </a:t>
            </a:r>
            <a:r>
              <a:rPr lang="ko-KR" altLang="en-US" dirty="0">
                <a:solidFill>
                  <a:schemeClr val="tx1"/>
                </a:solidFill>
              </a:rPr>
              <a:t>를 발생시킨다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7839"/>
            <a:ext cx="9144000" cy="1833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460090"/>
            <a:ext cx="4849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split </a:t>
            </a:r>
            <a:r>
              <a:rPr lang="ko-KR" altLang="en-US" dirty="0"/>
              <a:t>발생 시</a:t>
            </a:r>
            <a:r>
              <a:rPr lang="en-US" altLang="ko-KR" dirty="0"/>
              <a:t>, </a:t>
            </a:r>
            <a:r>
              <a:rPr lang="ko-KR" altLang="en-US" dirty="0"/>
              <a:t>바로 </a:t>
            </a:r>
            <a:r>
              <a:rPr lang="en-US" altLang="ko-KR" dirty="0"/>
              <a:t>checkpoint </a:t>
            </a:r>
            <a:r>
              <a:rPr lang="ko-KR" altLang="en-US" dirty="0"/>
              <a:t>발생시킴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이후 알 수 없는 </a:t>
            </a:r>
            <a:r>
              <a:rPr lang="en-US" altLang="ko-KR" dirty="0"/>
              <a:t>INSERT </a:t>
            </a:r>
            <a:r>
              <a:rPr lang="ko-KR" altLang="en-US" dirty="0"/>
              <a:t>로그의 발생 원인은 찾지 못함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로그를 삭제하고 실행시켰을 시</a:t>
            </a:r>
            <a:r>
              <a:rPr lang="en-US" altLang="ko-KR" dirty="0"/>
              <a:t>, </a:t>
            </a:r>
            <a:r>
              <a:rPr lang="ko-KR" altLang="en-US" dirty="0"/>
              <a:t>정상적으로 데이터베이스에 기록된 것을 알 수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560" y="1830888"/>
            <a:ext cx="4349115" cy="25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5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목 차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AutoNum type="arabicPeriod"/>
            </a:pPr>
            <a:r>
              <a:rPr lang="en" dirty="0"/>
              <a:t>Recovery 구현</a:t>
            </a:r>
          </a:p>
          <a:p>
            <a:pPr marL="571500" lvl="0" indent="-342900" rtl="0">
              <a:spcBef>
                <a:spcPts val="0"/>
              </a:spcBef>
              <a:buAutoNum type="arabicPeriod"/>
            </a:pPr>
            <a:endParaRPr lang="en" dirty="0"/>
          </a:p>
          <a:p>
            <a:pPr marL="571500" lvl="0" indent="-342900" rtl="0">
              <a:spcBef>
                <a:spcPts val="0"/>
              </a:spcBef>
              <a:buAutoNum type="arabicPeriod"/>
            </a:pPr>
            <a:r>
              <a:rPr lang="en" dirty="0"/>
              <a:t>Recovery 시뮬레이션</a:t>
            </a:r>
          </a:p>
          <a:p>
            <a:pPr marL="571500" lvl="0" indent="-342900" rtl="0">
              <a:spcBef>
                <a:spcPts val="0"/>
              </a:spcBef>
              <a:buAutoNum type="arabicPeriod"/>
            </a:pPr>
            <a:endParaRPr lang="en" dirty="0"/>
          </a:p>
          <a:p>
            <a:pPr marL="571500" lvl="0" indent="-342900" rtl="0">
              <a:spcBef>
                <a:spcPts val="0"/>
              </a:spcBef>
              <a:buAutoNum type="arabicPeriod"/>
            </a:pPr>
            <a:r>
              <a:rPr lang="ko-KR" altLang="en-US" dirty="0"/>
              <a:t>한계점</a:t>
            </a:r>
            <a:endParaRPr lang="e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Recovery </a:t>
            </a:r>
            <a:r>
              <a:rPr lang="ko-KR" altLang="en-US" dirty="0"/>
              <a:t>시뮬레이션</a:t>
            </a:r>
            <a:endParaRPr lang="e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Recovery 시</a:t>
            </a:r>
            <a:r>
              <a:rPr lang="ko-KR" altLang="en-US" dirty="0" err="1"/>
              <a:t>뮬레이션</a:t>
            </a:r>
            <a:endParaRPr lang="en" dirty="0"/>
          </a:p>
        </p:txBody>
      </p:sp>
      <p:sp>
        <p:nvSpPr>
          <p:cNvPr id="110" name="Shape 110"/>
          <p:cNvSpPr txBox="1"/>
          <p:nvPr/>
        </p:nvSpPr>
        <p:spPr>
          <a:xfrm>
            <a:off x="5957900" y="725000"/>
            <a:ext cx="3018300" cy="22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48486" y="1082650"/>
            <a:ext cx="6203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INSERT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DELETE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UPDATE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Recovery 시</a:t>
            </a:r>
            <a:r>
              <a:rPr lang="ko-KR" altLang="en-US" dirty="0" err="1"/>
              <a:t>뮬레이션</a:t>
            </a:r>
            <a:endParaRPr lang="en" dirty="0"/>
          </a:p>
        </p:txBody>
      </p:sp>
      <p:sp>
        <p:nvSpPr>
          <p:cNvPr id="110" name="Shape 110"/>
          <p:cNvSpPr txBox="1"/>
          <p:nvPr/>
        </p:nvSpPr>
        <p:spPr>
          <a:xfrm>
            <a:off x="5957900" y="725000"/>
            <a:ext cx="3018300" cy="22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19379" y="571111"/>
            <a:ext cx="300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INSERT - </a:t>
            </a:r>
            <a:r>
              <a:rPr lang="en-US" altLang="ko-KR" dirty="0" err="1"/>
              <a:t>autocommit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1" y="944973"/>
            <a:ext cx="3768291" cy="28892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499" y="4052621"/>
            <a:ext cx="2889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로그파일을 지우고 실행한 모습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복구가 일어나지 않은 상황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891" y="231110"/>
            <a:ext cx="3518959" cy="3818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32814" y="4268064"/>
            <a:ext cx="3482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로그파일을 이용하여 복구가 일어난 상황</a:t>
            </a:r>
          </a:p>
        </p:txBody>
      </p:sp>
    </p:spTree>
    <p:extLst>
      <p:ext uri="{BB962C8B-B14F-4D97-AF65-F5344CB8AC3E}">
        <p14:creationId xmlns:p14="http://schemas.microsoft.com/office/powerpoint/2010/main" val="244113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Recovery 시</a:t>
            </a:r>
            <a:r>
              <a:rPr lang="ko-KR" altLang="en-US" dirty="0" err="1"/>
              <a:t>뮬레이션</a:t>
            </a:r>
            <a:endParaRPr lang="en" dirty="0"/>
          </a:p>
        </p:txBody>
      </p:sp>
      <p:sp>
        <p:nvSpPr>
          <p:cNvPr id="110" name="Shape 110"/>
          <p:cNvSpPr txBox="1"/>
          <p:nvPr/>
        </p:nvSpPr>
        <p:spPr>
          <a:xfrm>
            <a:off x="5957900" y="725000"/>
            <a:ext cx="3018300" cy="22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19379" y="571111"/>
            <a:ext cx="300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INSERT – not </a:t>
            </a:r>
            <a:r>
              <a:rPr lang="en-US" altLang="ko-KR" dirty="0" err="1"/>
              <a:t>autocommit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34436"/>
          <a:stretch/>
        </p:blipFill>
        <p:spPr>
          <a:xfrm>
            <a:off x="0" y="1051321"/>
            <a:ext cx="4218181" cy="33723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65565"/>
          <a:stretch/>
        </p:blipFill>
        <p:spPr>
          <a:xfrm>
            <a:off x="4339283" y="1051321"/>
            <a:ext cx="4218181" cy="1771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282" y="3194074"/>
            <a:ext cx="4218181" cy="1169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22" y="4550053"/>
            <a:ext cx="407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r>
              <a:rPr lang="ko-KR" altLang="en-US" dirty="0"/>
              <a:t>번 삽입</a:t>
            </a:r>
            <a:r>
              <a:rPr lang="en-US" altLang="ko-KR" dirty="0"/>
              <a:t>(cf. 10</a:t>
            </a:r>
            <a:r>
              <a:rPr lang="ko-KR" altLang="en-US" dirty="0"/>
              <a:t>번 이상일 때</a:t>
            </a:r>
            <a:r>
              <a:rPr lang="en-US" altLang="ko-KR" dirty="0"/>
              <a:t>, checkpoint</a:t>
            </a:r>
            <a:r>
              <a:rPr lang="ko-KR" altLang="en-US" dirty="0"/>
              <a:t>발생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39281" y="4550054"/>
            <a:ext cx="4075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로그파일 삭제 후 실행</a:t>
            </a:r>
          </a:p>
        </p:txBody>
      </p:sp>
    </p:spTree>
    <p:extLst>
      <p:ext uri="{BB962C8B-B14F-4D97-AF65-F5344CB8AC3E}">
        <p14:creationId xmlns:p14="http://schemas.microsoft.com/office/powerpoint/2010/main" val="2662776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Recovery 시</a:t>
            </a:r>
            <a:r>
              <a:rPr lang="ko-KR" altLang="en-US" dirty="0" err="1"/>
              <a:t>뮬레이션</a:t>
            </a:r>
            <a:endParaRPr lang="en" dirty="0"/>
          </a:p>
        </p:txBody>
      </p:sp>
      <p:sp>
        <p:nvSpPr>
          <p:cNvPr id="110" name="Shape 110"/>
          <p:cNvSpPr txBox="1"/>
          <p:nvPr/>
        </p:nvSpPr>
        <p:spPr>
          <a:xfrm>
            <a:off x="5957900" y="725000"/>
            <a:ext cx="3018300" cy="22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19379" y="571111"/>
            <a:ext cx="300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INSERT – not </a:t>
            </a:r>
            <a:r>
              <a:rPr lang="en-US" altLang="ko-KR" dirty="0" err="1"/>
              <a:t>autocommit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0704"/>
            <a:ext cx="3275434" cy="33503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220" y="878888"/>
            <a:ext cx="4645152" cy="18195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333" y="2852306"/>
            <a:ext cx="3728925" cy="2260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4550053"/>
            <a:ext cx="40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r>
              <a:rPr lang="ko-KR" altLang="en-US" dirty="0"/>
              <a:t>번 삽입</a:t>
            </a:r>
            <a:r>
              <a:rPr lang="en-US" altLang="ko-KR" dirty="0"/>
              <a:t>(cf. 10</a:t>
            </a:r>
            <a:r>
              <a:rPr lang="ko-KR" altLang="en-US" dirty="0"/>
              <a:t>번 이상일 때</a:t>
            </a:r>
            <a:r>
              <a:rPr lang="en-US" altLang="ko-KR" dirty="0"/>
              <a:t>, checkpoint</a:t>
            </a:r>
            <a:r>
              <a:rPr lang="ko-KR" altLang="en-US" dirty="0"/>
              <a:t>발생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&amp; </a:t>
            </a:r>
            <a:r>
              <a:rPr lang="ko-KR" altLang="en-US" dirty="0"/>
              <a:t>복구 성공</a:t>
            </a:r>
          </a:p>
        </p:txBody>
      </p:sp>
    </p:spTree>
    <p:extLst>
      <p:ext uri="{BB962C8B-B14F-4D97-AF65-F5344CB8AC3E}">
        <p14:creationId xmlns:p14="http://schemas.microsoft.com/office/powerpoint/2010/main" val="1054661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Recovery 시</a:t>
            </a:r>
            <a:r>
              <a:rPr lang="ko-KR" altLang="en-US" dirty="0" err="1"/>
              <a:t>뮬레이션</a:t>
            </a:r>
            <a:endParaRPr lang="en" dirty="0"/>
          </a:p>
        </p:txBody>
      </p:sp>
      <p:sp>
        <p:nvSpPr>
          <p:cNvPr id="110" name="Shape 110"/>
          <p:cNvSpPr txBox="1"/>
          <p:nvPr/>
        </p:nvSpPr>
        <p:spPr>
          <a:xfrm>
            <a:off x="5957900" y="725000"/>
            <a:ext cx="3018300" cy="22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19379" y="571111"/>
            <a:ext cx="300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DELETE –  </a:t>
            </a:r>
            <a:r>
              <a:rPr lang="en-US" altLang="ko-KR" dirty="0" err="1"/>
              <a:t>autocommit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6" y="1097280"/>
            <a:ext cx="3372991" cy="31455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8290" y="4396435"/>
            <a:ext cx="40818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a=2</a:t>
            </a:r>
            <a:r>
              <a:rPr lang="ko-KR" altLang="en-US" dirty="0"/>
              <a:t>인 </a:t>
            </a:r>
            <a:r>
              <a:rPr lang="en-US" altLang="ko-KR" dirty="0"/>
              <a:t>9</a:t>
            </a:r>
            <a:r>
              <a:rPr lang="ko-KR" altLang="en-US" dirty="0"/>
              <a:t>개의 </a:t>
            </a:r>
            <a:r>
              <a:rPr lang="en-US" altLang="ko-KR" dirty="0"/>
              <a:t>row</a:t>
            </a:r>
            <a:r>
              <a:rPr lang="ko-KR" altLang="en-US" dirty="0"/>
              <a:t>에 대해서 삭제</a:t>
            </a:r>
            <a:endParaRPr lang="en-US" altLang="ko-KR" dirty="0"/>
          </a:p>
          <a:p>
            <a:pPr algn="ctr"/>
            <a:r>
              <a:rPr lang="en-US" altLang="ko-KR" dirty="0"/>
              <a:t>(checkpoint</a:t>
            </a:r>
            <a:r>
              <a:rPr lang="ko-KR" altLang="en-US" dirty="0"/>
              <a:t>는 일어나지 않음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&amp; </a:t>
            </a:r>
            <a:r>
              <a:rPr lang="ko-KR" altLang="en-US" dirty="0"/>
              <a:t>로그파일 삭제 시</a:t>
            </a:r>
            <a:r>
              <a:rPr lang="en-US" altLang="ko-KR" dirty="0"/>
              <a:t>, </a:t>
            </a:r>
            <a:r>
              <a:rPr lang="ko-KR" altLang="en-US" dirty="0"/>
              <a:t>기존 데이터들이 남아있음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018" y="505025"/>
            <a:ext cx="4388549" cy="1850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018" y="2446377"/>
            <a:ext cx="3796017" cy="25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8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Recovery 시</a:t>
            </a:r>
            <a:r>
              <a:rPr lang="ko-KR" altLang="en-US" dirty="0" err="1"/>
              <a:t>뮬레이션</a:t>
            </a:r>
            <a:endParaRPr lang="en" dirty="0"/>
          </a:p>
        </p:txBody>
      </p:sp>
      <p:sp>
        <p:nvSpPr>
          <p:cNvPr id="110" name="Shape 110"/>
          <p:cNvSpPr txBox="1"/>
          <p:nvPr/>
        </p:nvSpPr>
        <p:spPr>
          <a:xfrm>
            <a:off x="5957900" y="725000"/>
            <a:ext cx="3018300" cy="22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19379" y="571111"/>
            <a:ext cx="300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DELETE – </a:t>
            </a:r>
            <a:r>
              <a:rPr lang="en-US" altLang="ko-KR" dirty="0" err="1"/>
              <a:t>autocommit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813"/>
            <a:ext cx="3835709" cy="3657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725" y="1016813"/>
            <a:ext cx="3978025" cy="25680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6771" y="3876718"/>
            <a:ext cx="417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로그파일을 이용하여 </a:t>
            </a:r>
            <a:r>
              <a:rPr lang="en-US" altLang="ko-KR" dirty="0"/>
              <a:t>DELETE redo </a:t>
            </a:r>
            <a:r>
              <a:rPr lang="ko-KR" altLang="en-US" dirty="0"/>
              <a:t>성공</a:t>
            </a:r>
          </a:p>
        </p:txBody>
      </p:sp>
    </p:spTree>
    <p:extLst>
      <p:ext uri="{BB962C8B-B14F-4D97-AF65-F5344CB8AC3E}">
        <p14:creationId xmlns:p14="http://schemas.microsoft.com/office/powerpoint/2010/main" val="1141203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Recovery 시</a:t>
            </a:r>
            <a:r>
              <a:rPr lang="ko-KR" altLang="en-US" dirty="0" err="1"/>
              <a:t>뮬레이션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519379" y="571111"/>
            <a:ext cx="300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UPDATE – </a:t>
            </a:r>
            <a:r>
              <a:rPr lang="en-US" altLang="ko-KR" dirty="0" err="1"/>
              <a:t>autocommit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55" y="1037540"/>
            <a:ext cx="3850973" cy="30004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651" y="4337914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 </a:t>
            </a:r>
            <a:r>
              <a:rPr lang="ko-KR" altLang="en-US" dirty="0"/>
              <a:t>두 개의 </a:t>
            </a:r>
            <a:r>
              <a:rPr lang="en-US" altLang="ko-KR" dirty="0"/>
              <a:t>column</a:t>
            </a:r>
            <a:r>
              <a:rPr lang="ko-KR" altLang="en-US" dirty="0"/>
              <a:t>이 있는 </a:t>
            </a:r>
            <a:r>
              <a:rPr lang="en-US" altLang="ko-KR" dirty="0"/>
              <a:t>table</a:t>
            </a:r>
            <a:r>
              <a:rPr lang="ko-KR" altLang="en-US" dirty="0"/>
              <a:t>에서</a:t>
            </a:r>
            <a:r>
              <a:rPr lang="en-US" altLang="ko-KR" dirty="0"/>
              <a:t>, a=23</a:t>
            </a:r>
            <a:r>
              <a:rPr lang="ko-KR" altLang="en-US" dirty="0"/>
              <a:t>인 </a:t>
            </a:r>
            <a:r>
              <a:rPr lang="en-US" altLang="ko-KR" dirty="0"/>
              <a:t>tuple</a:t>
            </a:r>
            <a:r>
              <a:rPr lang="ko-KR" altLang="en-US" dirty="0"/>
              <a:t>에 대해 </a:t>
            </a:r>
            <a:r>
              <a:rPr lang="en-US" altLang="ko-KR" dirty="0"/>
              <a:t>b=99</a:t>
            </a:r>
            <a:r>
              <a:rPr lang="ko-KR" altLang="en-US" dirty="0"/>
              <a:t>로 </a:t>
            </a:r>
            <a:r>
              <a:rPr lang="en-US" altLang="ko-KR" dirty="0"/>
              <a:t>UPDATE </a:t>
            </a:r>
            <a:r>
              <a:rPr lang="ko-KR" altLang="en-US" dirty="0"/>
              <a:t>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55" y="1037540"/>
            <a:ext cx="3574048" cy="1689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63739" y="2951504"/>
            <a:ext cx="384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로그파일 삭제 시</a:t>
            </a:r>
            <a:r>
              <a:rPr lang="en-US" altLang="ko-KR" dirty="0"/>
              <a:t>, UPDATE</a:t>
            </a:r>
            <a:r>
              <a:rPr lang="ko-KR" altLang="en-US" dirty="0"/>
              <a:t>가 반영되지 않음</a:t>
            </a:r>
          </a:p>
        </p:txBody>
      </p:sp>
    </p:spTree>
    <p:extLst>
      <p:ext uri="{BB962C8B-B14F-4D97-AF65-F5344CB8AC3E}">
        <p14:creationId xmlns:p14="http://schemas.microsoft.com/office/powerpoint/2010/main" val="4262346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dirty="0"/>
              <a:t>Recovery 시</a:t>
            </a:r>
            <a:r>
              <a:rPr lang="ko-KR" altLang="en-US" dirty="0" err="1"/>
              <a:t>뮬레이션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519379" y="571111"/>
            <a:ext cx="3006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UPDATE – </a:t>
            </a:r>
            <a:r>
              <a:rPr lang="en-US" altLang="ko-KR" dirty="0" err="1"/>
              <a:t>autocommit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3739" y="2951504"/>
            <a:ext cx="384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로그파일을 이용한 </a:t>
            </a:r>
            <a:r>
              <a:rPr lang="en-US" altLang="ko-KR" dirty="0"/>
              <a:t>UPDATE redo </a:t>
            </a:r>
            <a:r>
              <a:rPr lang="ko-KR" altLang="en-US" dirty="0"/>
              <a:t>복구 성공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9" y="1009496"/>
            <a:ext cx="3937138" cy="38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5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dirty="0"/>
              <a:t>한계점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3535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Shape 10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9" name="Shape 10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-KR" altLang="en-US" dirty="0"/>
              <a:t>한계점</a:t>
            </a:r>
            <a:endParaRPr lang="en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46" y="1360909"/>
            <a:ext cx="3211374" cy="5424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550" y="987835"/>
            <a:ext cx="67738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이미 만들어진 테이블의 명칭을 이용하여 </a:t>
            </a:r>
            <a:r>
              <a:rPr lang="en-US" altLang="ko-KR" dirty="0" err="1"/>
              <a:t>sql</a:t>
            </a:r>
            <a:r>
              <a:rPr lang="ko-KR" altLang="en-US" dirty="0"/>
              <a:t>문을 실행해야 한다는 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leaf node</a:t>
            </a:r>
            <a:r>
              <a:rPr lang="ko-KR" altLang="en-US" dirty="0"/>
              <a:t>가 아닌 </a:t>
            </a:r>
            <a:r>
              <a:rPr lang="en-US" altLang="ko-KR" dirty="0"/>
              <a:t>index</a:t>
            </a:r>
            <a:r>
              <a:rPr lang="ko-KR" altLang="en-US" dirty="0"/>
              <a:t>와 같은 경우의 처리를 하지 않음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split</a:t>
            </a:r>
            <a:r>
              <a:rPr lang="ko-KR" altLang="en-US" dirty="0"/>
              <a:t>에 대해서는 로그를 이용한 복구를 하지 않음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단순히 </a:t>
            </a:r>
            <a:r>
              <a:rPr lang="en-US" altLang="ko-KR" dirty="0"/>
              <a:t>checkpoint</a:t>
            </a:r>
            <a:r>
              <a:rPr lang="ko-KR" altLang="en-US" dirty="0"/>
              <a:t>를 발생시킴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4624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7223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hape 71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2" name="Shape 72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71875" y="637050"/>
            <a:ext cx="27369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로그의 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75" y="1108374"/>
            <a:ext cx="5753100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1875" y="3122023"/>
            <a:ext cx="7770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undoInfo</a:t>
            </a:r>
            <a:r>
              <a:rPr lang="en-US" altLang="ko-KR" dirty="0"/>
              <a:t> </a:t>
            </a:r>
            <a:r>
              <a:rPr lang="ko-KR" altLang="en-US" dirty="0"/>
              <a:t>는 저장되지 않음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redoInfo</a:t>
            </a:r>
            <a:r>
              <a:rPr lang="ko-KR" altLang="en-US" dirty="0"/>
              <a:t>는 실제 로그파일에만 기록되므로</a:t>
            </a:r>
            <a:r>
              <a:rPr lang="en-US" altLang="ko-KR" dirty="0"/>
              <a:t>, </a:t>
            </a:r>
            <a:r>
              <a:rPr lang="ko-KR" altLang="en-US" dirty="0"/>
              <a:t>프로그램 상의 </a:t>
            </a:r>
            <a:r>
              <a:rPr lang="en-US" altLang="ko-KR" dirty="0"/>
              <a:t>LOG </a:t>
            </a:r>
            <a:r>
              <a:rPr lang="ko-KR" altLang="en-US" dirty="0"/>
              <a:t>구조체에는 필요 없음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49"/>
            <a:ext cx="6505200" cy="4659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 로그 파일을 이용한 복구 방식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BEGIN ~ END 짝이 맞지 않다면 해당 transaction은 무시한다.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checkpoint </a:t>
            </a:r>
            <a:r>
              <a:rPr lang="ko-KR" altLang="en-US" dirty="0"/>
              <a:t>발생 시</a:t>
            </a:r>
            <a:r>
              <a:rPr lang="en-US" altLang="ko-KR" dirty="0"/>
              <a:t>, save-log</a:t>
            </a:r>
            <a:r>
              <a:rPr lang="ko-KR" altLang="en-US" dirty="0"/>
              <a:t>를 초기화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모든 내용을 </a:t>
            </a:r>
            <a:r>
              <a:rPr lang="en-US" altLang="ko-KR" dirty="0"/>
              <a:t>0</a:t>
            </a:r>
            <a:r>
              <a:rPr lang="ko-KR" altLang="en-US" dirty="0"/>
              <a:t>으로 만든 후</a:t>
            </a:r>
            <a:r>
              <a:rPr lang="en-US" altLang="ko-KR" dirty="0"/>
              <a:t>, log offset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r>
              <a:rPr lang="en-US" altLang="ko-KR" dirty="0"/>
              <a:t>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UPDATE_LOG</a:t>
            </a:r>
            <a:r>
              <a:rPr lang="ko-KR" altLang="en-US" dirty="0"/>
              <a:t>에 대해서는 </a:t>
            </a:r>
            <a:r>
              <a:rPr lang="en-US" altLang="ko-KR" dirty="0"/>
              <a:t>DELETE_LOG </a:t>
            </a:r>
            <a:r>
              <a:rPr lang="ko-KR" altLang="en-US" dirty="0"/>
              <a:t>와 </a:t>
            </a:r>
            <a:r>
              <a:rPr lang="en-US" altLang="ko-KR" dirty="0"/>
              <a:t>INSERT_LOG</a:t>
            </a:r>
            <a:r>
              <a:rPr lang="ko-KR" altLang="en-US" dirty="0"/>
              <a:t>에 대한 처리가 같이 일어나는 형태로 복구한다</a:t>
            </a:r>
            <a:r>
              <a:rPr lang="en-US" altLang="ko-KR" dirty="0"/>
              <a:t>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dirty="0"/>
              <a:t>split</a:t>
            </a:r>
            <a:r>
              <a:rPr lang="ko-KR" altLang="en-US" dirty="0"/>
              <a:t> 발생 시 바로 </a:t>
            </a:r>
            <a:r>
              <a:rPr lang="en-US" altLang="ko-KR" dirty="0"/>
              <a:t>checkpoint </a:t>
            </a:r>
            <a:r>
              <a:rPr lang="ko-KR" altLang="en-US" dirty="0"/>
              <a:t>를 발생시킨다</a:t>
            </a:r>
            <a:r>
              <a:rPr lang="en-US" altLang="ko-KR" dirty="0"/>
              <a:t>.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49"/>
            <a:ext cx="6505200" cy="3942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 로그 파일을 이용한 복구 방식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BEGIN ~ END 짝이 맞지 않다면 해당 transaction은 무시한다.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checkpoint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발생 시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save-log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를 초기화 한다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 </a:t>
            </a:r>
            <a:b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모든 내용을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으로 만든 후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, log offset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으로 초기화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UPDATE_LOG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에 대해서는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DELETE_LOG 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INSERT_LOG</a:t>
            </a:r>
            <a:r>
              <a:rPr lang="ko-KR" alt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에 대한 처리가 같이 일어나는 형태로 복구한다</a:t>
            </a:r>
            <a:r>
              <a:rPr lang="en-US" altLang="ko-K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endParaRPr lang="en" altLang="ko-KR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발생 시 바로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checkpoint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를 발생시킨다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" altLang="ko-KR" dirty="0">
              <a:solidFill>
                <a:schemeClr val="tx2">
                  <a:lumMod val="75000"/>
                </a:schemeClr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3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50"/>
            <a:ext cx="6505200" cy="5041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- </a:t>
            </a:r>
            <a:r>
              <a:rPr lang="en" altLang="ko-KR" dirty="0"/>
              <a:t>BEGIN ~ END 짝이 맞지 않다면 해당 transaction은 무시한다.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724205" y="1961013"/>
            <a:ext cx="512064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	…</a:t>
            </a:r>
          </a:p>
          <a:p>
            <a:r>
              <a:rPr lang="en-US" altLang="ko-KR" dirty="0"/>
              <a:t>END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	…</a:t>
            </a:r>
          </a:p>
          <a:p>
            <a:r>
              <a:rPr lang="en-US" altLang="ko-KR" dirty="0"/>
              <a:t>ROLLBACK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	…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672" y="1565453"/>
            <a:ext cx="2062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save-log(</a:t>
            </a:r>
            <a:r>
              <a:rPr lang="ko-KR" altLang="en-US" dirty="0"/>
              <a:t>로그파일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24205" y="1961013"/>
            <a:ext cx="1367942" cy="70903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4205" y="2670049"/>
            <a:ext cx="1367942" cy="636487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24205" y="3306536"/>
            <a:ext cx="1367942" cy="47035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092147" y="3559629"/>
            <a:ext cx="9368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092147" y="2955472"/>
            <a:ext cx="936803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092147" y="2245179"/>
            <a:ext cx="93680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94264" y="2032907"/>
            <a:ext cx="2253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정상적인 </a:t>
            </a:r>
            <a:r>
              <a:rPr lang="en-US" altLang="ko-KR" dirty="0"/>
              <a:t>commit </a:t>
            </a:r>
            <a:r>
              <a:rPr lang="ko-KR" altLang="en-US" dirty="0"/>
              <a:t>로그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4264" y="2801583"/>
            <a:ext cx="2032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ROLLBACK, </a:t>
            </a:r>
            <a:r>
              <a:rPr lang="ko-KR" altLang="en-US" dirty="0"/>
              <a:t>무시대상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4264" y="3405740"/>
            <a:ext cx="2032907" cy="31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비정상 로그</a:t>
            </a:r>
            <a:r>
              <a:rPr lang="en-US" altLang="ko-KR" dirty="0"/>
              <a:t>, </a:t>
            </a:r>
            <a:r>
              <a:rPr lang="ko-KR" altLang="en-US" dirty="0"/>
              <a:t>무시대상</a:t>
            </a:r>
          </a:p>
        </p:txBody>
      </p:sp>
      <p:cxnSp>
        <p:nvCxnSpPr>
          <p:cNvPr id="22" name="직선 화살표 연결선 21"/>
          <p:cNvCxnSpPr>
            <a:stCxn id="20" idx="3"/>
          </p:cNvCxnSpPr>
          <p:nvPr/>
        </p:nvCxnSpPr>
        <p:spPr>
          <a:xfrm>
            <a:off x="5127171" y="2955472"/>
            <a:ext cx="1567543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3"/>
          </p:cNvCxnSpPr>
          <p:nvPr/>
        </p:nvCxnSpPr>
        <p:spPr>
          <a:xfrm flipV="1">
            <a:off x="5127171" y="3559629"/>
            <a:ext cx="1567543" cy="5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94714" y="2735815"/>
            <a:ext cx="2449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ROLLBACK </a:t>
            </a:r>
            <a:r>
              <a:rPr lang="ko-KR" altLang="en-US" dirty="0"/>
              <a:t>이후의 로그를 복사하여 채워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683389" y="3405740"/>
            <a:ext cx="2449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BEGIN</a:t>
            </a:r>
            <a:r>
              <a:rPr lang="ko-KR" altLang="en-US" dirty="0"/>
              <a:t>이후를 무시한다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22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471875" y="637050"/>
            <a:ext cx="6505200" cy="27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- </a:t>
            </a:r>
            <a:r>
              <a:rPr lang="en" altLang="ko-KR" dirty="0"/>
              <a:t>BEGIN ~ END 짝이 맞지 않다면 해당 transaction은 무시한다.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25" y="1171406"/>
            <a:ext cx="4572235" cy="23051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765" y="1171406"/>
            <a:ext cx="4572235" cy="27115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21225" y="2778101"/>
            <a:ext cx="4139515" cy="566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8" idx="0"/>
            <a:endCxn id="4" idx="2"/>
          </p:cNvCxnSpPr>
          <p:nvPr/>
        </p:nvCxnSpPr>
        <p:spPr>
          <a:xfrm flipV="1">
            <a:off x="2048532" y="3344550"/>
            <a:ext cx="1" cy="483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258" y="3828196"/>
            <a:ext cx="287254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END</a:t>
            </a:r>
            <a:r>
              <a:rPr lang="ko-KR" altLang="en-US" dirty="0"/>
              <a:t>가 없는 </a:t>
            </a:r>
            <a:r>
              <a:rPr lang="en-US" altLang="ko-KR" dirty="0"/>
              <a:t>BEGIN </a:t>
            </a:r>
            <a:r>
              <a:rPr lang="ko-KR" altLang="en-US" dirty="0"/>
              <a:t>꼴</a:t>
            </a:r>
            <a:r>
              <a:rPr lang="en-US" altLang="ko-KR" dirty="0"/>
              <a:t>(</a:t>
            </a:r>
            <a:r>
              <a:rPr lang="ko-KR" altLang="en-US" dirty="0"/>
              <a:t>강제종료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: DB</a:t>
            </a:r>
            <a:r>
              <a:rPr lang="ko-KR" altLang="en-US" dirty="0"/>
              <a:t>에 반영되지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6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hape 78"/>
          <p:cNvCxnSpPr/>
          <p:nvPr/>
        </p:nvCxnSpPr>
        <p:spPr>
          <a:xfrm>
            <a:off x="-21225" y="505025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624500" y="165725"/>
            <a:ext cx="751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/>
              <a:t>Recovery 구현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025"/>
            <a:ext cx="4216617" cy="4324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613" y="505025"/>
            <a:ext cx="4134062" cy="363238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3570963"/>
            <a:ext cx="4216617" cy="566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4" idx="0"/>
            <a:endCxn id="12" idx="3"/>
          </p:cNvCxnSpPr>
          <p:nvPr/>
        </p:nvCxnSpPr>
        <p:spPr>
          <a:xfrm flipH="1" flipV="1">
            <a:off x="4216617" y="3854188"/>
            <a:ext cx="1892654" cy="62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77553" y="4477245"/>
            <a:ext cx="326343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BEGIN</a:t>
            </a:r>
            <a:r>
              <a:rPr lang="ko-KR" altLang="en-US" dirty="0"/>
              <a:t>의 짝이 </a:t>
            </a:r>
            <a:r>
              <a:rPr lang="en-US" altLang="ko-KR" dirty="0"/>
              <a:t>ROLLBACK</a:t>
            </a:r>
            <a:r>
              <a:rPr lang="ko-KR" altLang="en-US" dirty="0"/>
              <a:t>인 경우</a:t>
            </a:r>
            <a:endParaRPr lang="en-US" altLang="ko-KR" dirty="0"/>
          </a:p>
          <a:p>
            <a:r>
              <a:rPr lang="en-US" altLang="ko-KR" dirty="0"/>
              <a:t>: DB</a:t>
            </a:r>
            <a:r>
              <a:rPr lang="ko-KR" altLang="en-US" dirty="0"/>
              <a:t>에 반영되지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057982" y="1437913"/>
            <a:ext cx="461853" cy="439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737990" y="1115663"/>
            <a:ext cx="343190" cy="392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22397" y="3570963"/>
            <a:ext cx="461853" cy="439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000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699</Words>
  <Application>Microsoft Office PowerPoint</Application>
  <PresentationFormat>화면 슬라이드 쇼(16:9)</PresentationFormat>
  <Paragraphs>225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Arial</vt:lpstr>
      <vt:lpstr>simple-light-2</vt:lpstr>
      <vt:lpstr>Aries-style recovery </vt:lpstr>
      <vt:lpstr>목 차</vt:lpstr>
      <vt:lpstr>Recovery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Recovery 시뮬레이션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한계점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Aries-style recovery </dc:title>
  <cp:lastModifiedBy>Yu Bi Lee</cp:lastModifiedBy>
  <cp:revision>21</cp:revision>
  <dcterms:modified xsi:type="dcterms:W3CDTF">2016-12-13T03:17:33Z</dcterms:modified>
</cp:coreProperties>
</file>