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7EBAF-2498-4ED4-A843-6823EDC158FE}">
  <a:tblStyle styleId="{55B7EBAF-2498-4ED4-A843-6823EDC158F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pcache1EnforceMaxPages() 에서 pcache1PinPage()를 호출함.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699025"/>
            <a:ext cx="8520600" cy="17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3600"/>
              <a:t>SQLite buffer management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/>
              <a:t>based on Random Victim Selection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4470400"/>
            <a:ext cx="8520600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sz="1200" b="1"/>
              <a:t>이유비, 장산, 정성윤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5" y="833291"/>
            <a:ext cx="9144000" cy="47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275" y="1641287"/>
            <a:ext cx="9144000" cy="188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Shape 148"/>
          <p:cNvGrpSpPr/>
          <p:nvPr/>
        </p:nvGrpSpPr>
        <p:grpSpPr>
          <a:xfrm>
            <a:off x="3708400" y="1422400"/>
            <a:ext cx="1574700" cy="137700"/>
            <a:chOff x="2489200" y="1498600"/>
            <a:chExt cx="1574700" cy="137700"/>
          </a:xfrm>
        </p:grpSpPr>
        <p:sp>
          <p:nvSpPr>
            <p:cNvPr id="149" name="Shape 149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708400" y="3708400"/>
            <a:ext cx="1574700" cy="137700"/>
            <a:chOff x="2489200" y="1498600"/>
            <a:chExt cx="1574700" cy="137700"/>
          </a:xfrm>
        </p:grpSpPr>
        <p:sp>
          <p:nvSpPr>
            <p:cNvPr id="153" name="Shape 153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/>
          <p:nvPr/>
        </p:nvSpPr>
        <p:spPr>
          <a:xfrm>
            <a:off x="635000" y="4089400"/>
            <a:ext cx="80517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page를 Unpin 하게되면 LRU list로 다시 들어가게 된다.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ko"/>
              <a:t>마찬가지로, Lookup table에 victim 후보를 추가하는 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64875" y="787625"/>
            <a:ext cx="7181700" cy="23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/>
              <a:t>기본 LRU 와 Random 기반 코드를 아래 환경에서 비교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/>
              <a:t>pyt</a:t>
            </a:r>
            <a:r>
              <a:rPr lang="en-US" altLang="ko"/>
              <a:t>pc</a:t>
            </a:r>
            <a:r>
              <a:rPr lang="ko"/>
              <a:t>c 조건</a:t>
            </a:r>
          </a:p>
          <a:p>
            <a:pPr marL="914400" lvl="1" indent="-228600" rtl="0">
              <a:lnSpc>
                <a:spcPct val="145000"/>
              </a:lnSpc>
              <a:spcBef>
                <a:spcPts val="0"/>
              </a:spcBef>
              <a:buAutoNum type="alphaLcPeriod"/>
            </a:pPr>
            <a:r>
              <a:rPr lang="ko" sz="1000" dirty="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python tpcc.py --warehouse=1 --config=sqlite.config --debug --journal=[JOURNAL_MODE] --duration=600 sqlite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ko" dirty="0"/>
              <a:t>journal = delete &amp; wal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/>
              <a:t>페이지 캐시 사이즈 변경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ko" dirty="0"/>
              <a:t>src/sqliteLimit.h 내부 기본 페이지 옵션 변경(다음 슬라이드 참조)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ko" dirty="0"/>
              <a:t>기본 값 -2000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ko" dirty="0">
                <a:solidFill>
                  <a:schemeClr val="dk1"/>
                </a:solidFill>
              </a:rPr>
              <a:t> LRU와 RANDOM로 나눠  </a:t>
            </a:r>
            <a:r>
              <a:rPr lang="ko" dirty="0"/>
              <a:t>아래 N 크기 별 값을 변경하여 delete와 wal 모두 수행 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-40400" y="3776400"/>
          <a:ext cx="9224775" cy="822650"/>
        </p:xfrm>
        <a:graphic>
          <a:graphicData uri="http://schemas.openxmlformats.org/drawingml/2006/table">
            <a:tbl>
              <a:tblPr>
                <a:noFill/>
                <a:tableStyleId>{55B7EBAF-2498-4ED4-A843-6823EDC158FE}</a:tableStyleId>
              </a:tblPr>
              <a:tblGrid>
                <a:gridCol w="102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-4000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-8000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-16000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cache크기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125kb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250kb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5kb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8mb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16mb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-40400" y="3453125"/>
            <a:ext cx="32541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캐시 크기 설정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64875" y="3170450"/>
            <a:ext cx="7181700" cy="16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※ SQLITE_DEFAULT_CACHE_SIZE 값 N = 기본 캐시 사이즈 결정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	N이 양수 : 최대 N 페이지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	N이 음수 : 최대 -N * 1024 bytes size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(기본 페이지 사이즈는 4096byte(4kb)로 N이 -2000일 때 최대 500개의 페이지를 가짐.) </a:t>
            </a:r>
          </a:p>
        </p:txBody>
      </p:sp>
      <p:pic>
        <p:nvPicPr>
          <p:cNvPr id="180" name="Shape 180" descr="sqliteLitimi.h 파일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658287"/>
            <a:ext cx="71818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981075" y="2832787"/>
            <a:ext cx="3308100" cy="3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&lt;sqliteLimit.h&gt; 파일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테스트 결과(harddisk)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테스트 결과(harddisk)</a:t>
            </a:r>
          </a:p>
        </p:txBody>
      </p:sp>
      <p:pic>
        <p:nvPicPr>
          <p:cNvPr id="194" name="Shape 194" descr="LRU_128000B_ubuntu_harddisk_dele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962025"/>
            <a:ext cx="3375074" cy="1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66775" y="2355862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LRU delete_128000B</a:t>
            </a:r>
          </a:p>
        </p:txBody>
      </p:sp>
      <p:pic>
        <p:nvPicPr>
          <p:cNvPr id="196" name="Shape 196" descr="LRU_128000B_ubuntu_harddisk_w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74" y="962024"/>
            <a:ext cx="3320038" cy="1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4954962" y="2355862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wal_128000B</a:t>
            </a:r>
          </a:p>
        </p:txBody>
      </p:sp>
      <p:pic>
        <p:nvPicPr>
          <p:cNvPr id="198" name="Shape 198" descr="RANDOM_128000B_ubuntu_harddisk_dele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87" y="2810224"/>
            <a:ext cx="3375000" cy="142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66775" y="423680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delete_128000B</a:t>
            </a:r>
          </a:p>
        </p:txBody>
      </p:sp>
      <p:pic>
        <p:nvPicPr>
          <p:cNvPr id="200" name="Shape 200" descr="RANDOM_128000B_ubuntu_harddisk_wa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499" y="2810225"/>
            <a:ext cx="3320049" cy="138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927487" y="42042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wal_128000B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hape 20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3" y="953923"/>
            <a:ext cx="3428774" cy="14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18550" y="23801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delete_256000B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275" y="942275"/>
            <a:ext cx="3375000" cy="14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016275" y="23801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wal_256000B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75" y="2775250"/>
            <a:ext cx="3428774" cy="142936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91675" y="42046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delete_256000B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275" y="2775249"/>
            <a:ext cx="3374999" cy="1402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016275" y="41773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wal_256000B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Shape 22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2" name="Shape 22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4" y="1080150"/>
            <a:ext cx="3267499" cy="1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25" y="1080150"/>
            <a:ext cx="3267501" cy="136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24" y="2837324"/>
            <a:ext cx="3267499" cy="134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925" y="2837325"/>
            <a:ext cx="3267500" cy="1352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wal_512000B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wal_512000B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delete_512000B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delete_512000B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Shape 23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wal_1024000B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wal_1024000B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delete_1024000B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delete_1024000B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5" y="1057425"/>
            <a:ext cx="3233199" cy="13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24" y="1048775"/>
            <a:ext cx="3375000" cy="140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24" y="2778037"/>
            <a:ext cx="3233199" cy="133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925" y="2771125"/>
            <a:ext cx="3374999" cy="1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wal_2048000B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wal_2048000B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delete_2048000B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6227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delete_2048000B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50" y="2765306"/>
            <a:ext cx="3374999" cy="143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75" y="2779350"/>
            <a:ext cx="3349407" cy="14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925" y="1039096"/>
            <a:ext cx="3375000" cy="140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74" y="1026375"/>
            <a:ext cx="3432789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목 차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설계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테스트 방법 및 테스트 결과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테스트 결과(ssd)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hape 27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wal_128000B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wal_128000B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delete_128000B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delete_128000B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" y="2841335"/>
            <a:ext cx="3660679" cy="14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03" y="2832130"/>
            <a:ext cx="3666821" cy="148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935" y="1065373"/>
            <a:ext cx="3672963" cy="145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62" y="1056162"/>
            <a:ext cx="3654537" cy="147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8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770925" y="252990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wal_256000B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770925" y="43288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wal_256000B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delete_256000B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96900" y="43288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delete_256000B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25" y="2871224"/>
            <a:ext cx="3630070" cy="1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0" y="2843324"/>
            <a:ext cx="3588024" cy="14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950" y="1100199"/>
            <a:ext cx="3588025" cy="1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LRU_256000B_ssd_dele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00" y="1100200"/>
            <a:ext cx="3589056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hape 30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2" name="Shape 30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wal_512000B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wal_512000B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delete_512000B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delete_512000B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56" y="2734786"/>
            <a:ext cx="3714242" cy="15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69" y="2734781"/>
            <a:ext cx="3714242" cy="150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649" y="1036296"/>
            <a:ext cx="3732875" cy="153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37" y="1064241"/>
            <a:ext cx="3739086" cy="147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wal_1024000B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wal_1024000B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delete_1024000B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delete_1024000B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667" y="2750931"/>
            <a:ext cx="3690357" cy="149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78" y="2763203"/>
            <a:ext cx="3671936" cy="146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667" y="1041400"/>
            <a:ext cx="3690357" cy="146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00" y="1047540"/>
            <a:ext cx="3678077" cy="144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Shape 33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wal_2048000B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wal_2048000B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delete_2048000B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6227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delete_2048000B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58" y="2736473"/>
            <a:ext cx="3638838" cy="149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35" y="2721354"/>
            <a:ext cx="3777864" cy="152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75" y="963012"/>
            <a:ext cx="3632794" cy="14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235" y="978136"/>
            <a:ext cx="3632794" cy="14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결 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5688600" y="1105025"/>
            <a:ext cx="34554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Cache Size가 충분히 클 때는 LRU(Default Algorithm)와 Random(우리가 구현한 Algorithm)이 차이가 없었다.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그러나 Cache Size를 128Kb로 줄이자 LRU-WAL과 RANDOM-WAL이 유의미한 차이를 보였다.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우리의 조사에 따르면 Algorithm에 관계 없이 Paging의 속도가 비슷한 Threshold는 256kb 이다.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3" name="Shape 35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결론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" y="1105037"/>
            <a:ext cx="5621100" cy="379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5688600" y="1105025"/>
            <a:ext cx="34554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결론: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SSD의 경우 알고리즘 및 cache size 별 throughput 차이가 거의 없었다.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360" name="Shape 360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1" name="Shape 361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결론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944"/>
            <a:ext cx="5709824" cy="385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설 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51200" y="1071300"/>
            <a:ext cx="7881600" cy="3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ko"/>
              <a:t>구현의 오동작을 막기 위해 코드 수정 최소화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Clean LRU -&gt; Random (수정됨)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Dirty LRU(수정 없음)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기존의 LRU 리스트 구조 유지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ko"/>
              <a:t>랜덤함수(srand(), rand())와 ‘랜덤인자’을 위한 함수(time()) 사용을 위한 헤더 선언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ko"/>
              <a:t>PGroup 구조체에 Lookup table 을 위한 자료형 추가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ko"/>
              <a:t>Lookup table의 크기를 조정하기 위한 pcache1ResizeLookupTable() 함수 추가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" name="Shape 80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3588"/>
            <a:ext cx="9143999" cy="108207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35000" y="2260600"/>
            <a:ext cx="6045300" cy="22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헤더선언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&lt;stdlib.h&gt; for srand(), rand()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&lt;time.h&gt; for time()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ko"/>
              <a:t>&lt;string.h&gt; for memcpy()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2855"/>
            <a:ext cx="9144000" cy="13174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35000" y="2260600"/>
            <a:ext cx="6045300" cy="22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Lookup table을 위한 자료형 선언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nMaxLen: 현재 확보된 Lookup table의 entry 크기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nCurLen: Lookup table 내에 실제 보유한 clean pages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ko"/>
              <a:t>nPtrArr: Lookup table을 가리키는 포인터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4" y="636075"/>
            <a:ext cx="6263550" cy="44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346725" y="762000"/>
            <a:ext cx="2785800" cy="36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pcache1ResizeLookupTable():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새로이 추가된 함수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사이즈가 크지 않은 경우 entry를 256개로 제한</a:t>
            </a:r>
          </a:p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256개의 entry보다 더 필요할 시에는 현재 페이지의 2배만큼 entry 여유분을 확보한다.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5" y="885786"/>
            <a:ext cx="9144000" cy="13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275" y="1404118"/>
            <a:ext cx="9144001" cy="95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275" y="2548284"/>
            <a:ext cx="9144000" cy="36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08000" y="3340200"/>
            <a:ext cx="7975500" cy="18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ko"/>
              <a:t>Clean LRU list를 초기화하는 곳에 똑같이 Lookup table을 위한 자료형들을 초기화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3708400" y="1117600"/>
            <a:ext cx="1574700" cy="137700"/>
            <a:chOff x="2489200" y="1498600"/>
            <a:chExt cx="1574700" cy="137700"/>
          </a:xfrm>
        </p:grpSpPr>
        <p:sp>
          <p:nvSpPr>
            <p:cNvPr id="114" name="Shape 114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3708400" y="3022600"/>
            <a:ext cx="1574700" cy="137700"/>
            <a:chOff x="2489200" y="1498600"/>
            <a:chExt cx="1574700" cy="137700"/>
          </a:xfrm>
        </p:grpSpPr>
        <p:sp>
          <p:nvSpPr>
            <p:cNvPr id="118" name="Shape 118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117"/>
          <p:cNvGrpSpPr/>
          <p:nvPr/>
        </p:nvGrpSpPr>
        <p:grpSpPr>
          <a:xfrm>
            <a:off x="3708400" y="2389484"/>
            <a:ext cx="1574700" cy="137700"/>
            <a:chOff x="2489200" y="1498600"/>
            <a:chExt cx="1574700" cy="137700"/>
          </a:xfrm>
        </p:grpSpPr>
        <p:sp>
          <p:nvSpPr>
            <p:cNvPr id="18" name="Shape 118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19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20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149"/>
            <a:ext cx="6677576" cy="8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212" y="1784025"/>
            <a:ext cx="6746000" cy="2505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2489200" y="1498600"/>
            <a:ext cx="1574700" cy="137700"/>
            <a:chOff x="2489200" y="1498600"/>
            <a:chExt cx="1574700" cy="137700"/>
          </a:xfrm>
        </p:grpSpPr>
        <p:sp>
          <p:nvSpPr>
            <p:cNvPr id="131" name="Shape 131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2489200" y="4394200"/>
            <a:ext cx="1574700" cy="137700"/>
            <a:chOff x="2489200" y="1498600"/>
            <a:chExt cx="1574700" cy="137700"/>
          </a:xfrm>
        </p:grpSpPr>
        <p:sp>
          <p:nvSpPr>
            <p:cNvPr id="135" name="Shape 135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6604000" y="863600"/>
            <a:ext cx="2529000" cy="37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Least Recently Used page를 선택하는 것이 아니라, victim에 해당하는 페이지 중 랜덤하게 하나를 선택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랜덤하게 선택한 후, 가장 끝에 있는 페이지를 꺼내가서 생긴 빈 entry에 채워 넣는다.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clean page가 존재하지 않는 경우와 pinned 상태인데 Lookup table에 남아있는 예외 처리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화면 슬라이드 쇼(16:9)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Verdana</vt:lpstr>
      <vt:lpstr>simple-light-2</vt:lpstr>
      <vt:lpstr>SQLite buffer management based on Random Victim Selection </vt:lpstr>
      <vt:lpstr>목 차</vt:lpstr>
      <vt:lpstr>설 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테스트 방법</vt:lpstr>
      <vt:lpstr>PowerPoint 프레젠테이션</vt:lpstr>
      <vt:lpstr>PowerPoint 프레젠테이션</vt:lpstr>
      <vt:lpstr>테스트 결과(harddisk)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테스트 결과(ssd)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 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buffer management based on Random Victim Selection </dc:title>
  <cp:lastModifiedBy>Yu Bi Lee</cp:lastModifiedBy>
  <cp:revision>1</cp:revision>
  <dcterms:modified xsi:type="dcterms:W3CDTF">2016-10-18T03:20:21Z</dcterms:modified>
</cp:coreProperties>
</file>