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6"/>
  </p:notesMasterIdLst>
  <p:sldIdLst>
    <p:sldId id="256" r:id="rId3"/>
    <p:sldId id="270" r:id="rId4"/>
    <p:sldId id="271" r:id="rId5"/>
    <p:sldId id="272" r:id="rId6"/>
    <p:sldId id="273" r:id="rId7"/>
    <p:sldId id="276" r:id="rId8"/>
    <p:sldId id="275" r:id="rId9"/>
    <p:sldId id="277" r:id="rId10"/>
    <p:sldId id="278" r:id="rId11"/>
    <p:sldId id="280" r:id="rId12"/>
    <p:sldId id="27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5" r:id="rId22"/>
    <p:sldId id="292" r:id="rId23"/>
    <p:sldId id="293" r:id="rId24"/>
    <p:sldId id="294" r:id="rId25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90" d="100"/>
          <a:sy n="90" d="100"/>
        </p:scale>
        <p:origin x="-1212" y="-12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noProof="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12/24/2016 2:35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12/24/2016 2:35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12/24/2016 2:35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12/24/2016 2:35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12/24/2016 2:35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12/24/2016 2:35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12/24/2016 2:35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12/24/2016 2:35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12/24/2016 2:35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12/24/2016 2:35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49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12/24/2016 2:35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12/24/2016 2:35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Physiological logging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이재훈</a:t>
            </a:r>
            <a:r>
              <a:rPr lang="en-US" altLang="ko-KR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이태형</a:t>
            </a:r>
            <a:r>
              <a:rPr lang="en-US" altLang="ko-KR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강민지</a:t>
            </a:r>
            <a:r>
              <a:rPr lang="en-US" altLang="ko-KR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b="0" i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김종석</a:t>
            </a:r>
            <a:endParaRPr lang="en-US" sz="2300" b="0" i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Delete log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90" y="1579964"/>
            <a:ext cx="7021218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Commit log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28" y="1628800"/>
            <a:ext cx="8046720" cy="473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split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52" y="1268760"/>
            <a:ext cx="6219497" cy="543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checkpoint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7" y="1814512"/>
            <a:ext cx="80486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36576" y="2132856"/>
            <a:ext cx="756084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checkpoint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88" y="1373458"/>
            <a:ext cx="6574624" cy="543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84648" y="1484784"/>
            <a:ext cx="417646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checkpoint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45" y="1604134"/>
            <a:ext cx="7581310" cy="448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recovery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 할 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 file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존재를 확인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존재한다면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처음부터 읽어가면서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opType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다시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수정한다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모두 다 읽으면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recovery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종료한다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recovery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99" y="1579964"/>
            <a:ext cx="7096203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설명선 3"/>
          <p:cNvSpPr/>
          <p:nvPr/>
        </p:nvSpPr>
        <p:spPr>
          <a:xfrm>
            <a:off x="0" y="1628800"/>
            <a:ext cx="1640632" cy="144016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</a:t>
            </a:r>
            <a:r>
              <a:rPr lang="ko-KR" altLang="en-US" dirty="0" smtClean="0"/>
              <a:t>존재 확인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272480" y="3933056"/>
            <a:ext cx="1152128" cy="648072"/>
          </a:xfrm>
          <a:prstGeom prst="wedgeRectCallout">
            <a:avLst>
              <a:gd name="adj1" fmla="val 79843"/>
              <a:gd name="adj2" fmla="val 60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recovery</a:t>
            </a:r>
            <a:endParaRPr lang="ko-KR" altLang="en-US" dirty="0"/>
          </a:p>
        </p:txBody>
      </p:sp>
      <p:sp>
        <p:nvSpPr>
          <p:cNvPr id="6" name="사각형 설명선 5"/>
          <p:cNvSpPr/>
          <p:nvPr/>
        </p:nvSpPr>
        <p:spPr>
          <a:xfrm>
            <a:off x="4880992" y="5013176"/>
            <a:ext cx="1872208" cy="576064"/>
          </a:xfrm>
          <a:prstGeom prst="wedgeRectCallout">
            <a:avLst>
              <a:gd name="adj1" fmla="val -121354"/>
              <a:gd name="adj2" fmla="val -390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</a:t>
            </a:r>
            <a:r>
              <a:rPr lang="ko-KR" altLang="en-US" dirty="0" smtClean="0"/>
              <a:t>의 끝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272480" y="5013176"/>
            <a:ext cx="1080120" cy="1080120"/>
          </a:xfrm>
          <a:prstGeom prst="wedgeRectCallout">
            <a:avLst>
              <a:gd name="adj1" fmla="val 88434"/>
              <a:gd name="adj2" fmla="val 17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Begin log: </a:t>
            </a:r>
          </a:p>
          <a:p>
            <a:pPr algn="ctr"/>
            <a:r>
              <a:rPr lang="en-US" altLang="ko-KR" sz="1600" dirty="0" smtClean="0"/>
              <a:t>Transaction</a:t>
            </a:r>
            <a:r>
              <a:rPr lang="ko-KR" altLang="en-US" sz="1600" dirty="0" smtClean="0"/>
              <a:t>의 시작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43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recovery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0" y="1268760"/>
            <a:ext cx="9061141" cy="543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왼쪽 화살표 설명선 3"/>
          <p:cNvSpPr/>
          <p:nvPr/>
        </p:nvSpPr>
        <p:spPr>
          <a:xfrm>
            <a:off x="816646" y="6458502"/>
            <a:ext cx="3600400" cy="33265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Recovery 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8409384" y="1412776"/>
            <a:ext cx="1496616" cy="576064"/>
          </a:xfrm>
          <a:prstGeom prst="wedgeRectCallout">
            <a:avLst>
              <a:gd name="adj1" fmla="val -82641"/>
              <a:gd name="adj2" fmla="val 255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Page log</a:t>
            </a:r>
            <a:r>
              <a:rPr lang="ko-KR" altLang="en-US" dirty="0" smtClean="0"/>
              <a:t>는 일단 건너뜀</a:t>
            </a:r>
            <a:endParaRPr lang="ko-KR" altLang="en-US" dirty="0"/>
          </a:p>
        </p:txBody>
      </p:sp>
      <p:sp>
        <p:nvSpPr>
          <p:cNvPr id="7" name="사각형 설명선 6"/>
          <p:cNvSpPr/>
          <p:nvPr/>
        </p:nvSpPr>
        <p:spPr>
          <a:xfrm>
            <a:off x="7329264" y="2348880"/>
            <a:ext cx="2232248" cy="576064"/>
          </a:xfrm>
          <a:prstGeom prst="wedgeRectCallout">
            <a:avLst>
              <a:gd name="adj1" fmla="val -210665"/>
              <a:gd name="adj2" fmla="val -77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Commit log: transaction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끝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Begin </a:t>
            </a:r>
            <a:r>
              <a:rPr lang="ko-KR" altLang="en-US" sz="1400" dirty="0" smtClean="0"/>
              <a:t>과의 사이에 </a:t>
            </a:r>
            <a:r>
              <a:rPr lang="en-US" altLang="ko-KR" sz="1400" dirty="0" smtClean="0"/>
              <a:t>log</a:t>
            </a:r>
            <a:r>
              <a:rPr lang="ko-KR" altLang="en-US" sz="1400" dirty="0" smtClean="0"/>
              <a:t>들을 </a:t>
            </a:r>
            <a:r>
              <a:rPr lang="en-US" altLang="ko-KR" sz="1400" dirty="0" smtClean="0"/>
              <a:t>recovery</a:t>
            </a:r>
            <a:r>
              <a:rPr lang="ko-KR" altLang="en-US" sz="1400" dirty="0" smtClean="0"/>
              <a:t>함</a:t>
            </a:r>
            <a:endParaRPr lang="ko-KR" altLang="en-US" sz="1400" dirty="0"/>
          </a:p>
        </p:txBody>
      </p:sp>
      <p:sp>
        <p:nvSpPr>
          <p:cNvPr id="6" name="오른쪽 화살표 설명선 5"/>
          <p:cNvSpPr/>
          <p:nvPr/>
        </p:nvSpPr>
        <p:spPr>
          <a:xfrm>
            <a:off x="0" y="3212976"/>
            <a:ext cx="1280592" cy="223224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opType</a:t>
            </a:r>
            <a:r>
              <a:rPr lang="ko-KR" altLang="en-US" sz="1400" dirty="0" smtClean="0"/>
              <a:t>에 맞춰 </a:t>
            </a:r>
            <a:r>
              <a:rPr lang="en-US" altLang="ko-KR" sz="1400" dirty="0" smtClean="0"/>
              <a:t>recovery</a:t>
            </a:r>
            <a:r>
              <a:rPr lang="ko-KR" altLang="en-US" sz="1400" dirty="0" smtClean="0"/>
              <a:t>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43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recovery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7" y="2709862"/>
            <a:ext cx="63722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 설명선 3"/>
          <p:cNvSpPr/>
          <p:nvPr/>
        </p:nvSpPr>
        <p:spPr>
          <a:xfrm>
            <a:off x="6393160" y="2564904"/>
            <a:ext cx="2160240" cy="1008112"/>
          </a:xfrm>
          <a:prstGeom prst="wedgeRectCallout">
            <a:avLst>
              <a:gd name="adj1" fmla="val -120748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Recovery </a:t>
            </a:r>
            <a:r>
              <a:rPr lang="ko-KR" altLang="en-US" dirty="0" smtClean="0"/>
              <a:t>직후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하여 원본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3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예시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579964"/>
            <a:ext cx="7833360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왼쪽 화살표 설명선 3"/>
          <p:cNvSpPr/>
          <p:nvPr/>
        </p:nvSpPr>
        <p:spPr>
          <a:xfrm>
            <a:off x="4953000" y="5157192"/>
            <a:ext cx="3744416" cy="86409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file</a:t>
            </a:r>
            <a:r>
              <a:rPr lang="ko-KR" altLang="en-US" dirty="0" smtClean="0"/>
              <a:t>을 다른 곳으로 옮김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1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예시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95" y="1600200"/>
            <a:ext cx="608081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000672" y="2132856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040" y="5805264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화살표 설명선 9"/>
          <p:cNvSpPr/>
          <p:nvPr/>
        </p:nvSpPr>
        <p:spPr>
          <a:xfrm>
            <a:off x="5097016" y="2060848"/>
            <a:ext cx="3744416" cy="86409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file</a:t>
            </a:r>
            <a:r>
              <a:rPr lang="ko-KR" altLang="en-US" dirty="0" smtClean="0"/>
              <a:t>을 다른 곳으로 옮겨놓은 상</a:t>
            </a:r>
            <a:r>
              <a:rPr lang="ko-KR" altLang="en-US" dirty="0"/>
              <a:t>태</a:t>
            </a:r>
          </a:p>
        </p:txBody>
      </p:sp>
      <p:sp>
        <p:nvSpPr>
          <p:cNvPr id="8" name="사각형 설명선 7"/>
          <p:cNvSpPr/>
          <p:nvPr/>
        </p:nvSpPr>
        <p:spPr>
          <a:xfrm>
            <a:off x="3152800" y="4941168"/>
            <a:ext cx="1728192" cy="648072"/>
          </a:xfrm>
          <a:prstGeom prst="wedgeRectCallout">
            <a:avLst>
              <a:gd name="adj1" fmla="val -86664"/>
              <a:gd name="adj2" fmla="val 9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72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0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예시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908" y="1628800"/>
            <a:ext cx="6192184" cy="494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63437" y="2117935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67702" y="6145982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설명선 6"/>
          <p:cNvSpPr/>
          <p:nvPr/>
        </p:nvSpPr>
        <p:spPr>
          <a:xfrm>
            <a:off x="5059781" y="2045927"/>
            <a:ext cx="3744416" cy="864096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file</a:t>
            </a:r>
            <a:r>
              <a:rPr lang="ko-KR" altLang="en-US" dirty="0" smtClean="0"/>
              <a:t>을 다시 원래대로 놓은 상태</a:t>
            </a:r>
            <a:endParaRPr lang="ko-KR" altLang="en-US" dirty="0"/>
          </a:p>
        </p:txBody>
      </p:sp>
      <p:sp>
        <p:nvSpPr>
          <p:cNvPr id="8" name="사각형 설명선 7"/>
          <p:cNvSpPr/>
          <p:nvPr/>
        </p:nvSpPr>
        <p:spPr>
          <a:xfrm>
            <a:off x="3150092" y="5373216"/>
            <a:ext cx="2018932" cy="648072"/>
          </a:xfrm>
          <a:prstGeom prst="wedgeRectCallout">
            <a:avLst>
              <a:gd name="adj1" fmla="val -86664"/>
              <a:gd name="adj2" fmla="val 92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72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recovery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1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단순하게나마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중요한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logging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구현해보았다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Durability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atomicity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지키는 것의 어려움과 중요성을 좀 더 체감할 수 있었다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실험을 통해 직접 성능차이를 발견할 수 있었다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1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보장해주기 위해 롤백 저널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(Rollback Journal) 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WAL(Write Ahead Logging)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</a:p>
          <a:p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 트랜잭션마다 많은 수의 페이지들을 업데이트하는 </a:t>
            </a:r>
            <a:r>
              <a:rPr lang="ko-KR" altLang="en-US" sz="2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2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페이지들을 </a:t>
            </a:r>
            <a:r>
              <a:rPr lang="en-US" altLang="ko-KR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fsync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콜을 통해서 </a:t>
            </a:r>
            <a:r>
              <a:rPr lang="ko-KR" altLang="en-US" sz="2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스토리지에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안정적으로 쓰이는 것을 보장해주어야 </a:t>
            </a:r>
            <a:r>
              <a:rPr lang="ko-KR" altLang="en-US" sz="2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2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역시 큰 오버헤드로 </a:t>
            </a:r>
            <a:r>
              <a:rPr lang="ko-KR" altLang="en-US" sz="2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작동</a:t>
            </a:r>
            <a:endParaRPr lang="en-US" altLang="ko-KR" sz="2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WAL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수준의 데이터 일관성을 제공하면서 더 높은 성능을 낼 수 있는 방법이 필요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Physiological Logging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Physiological logging - </a:t>
            </a:r>
            <a:r>
              <a:rPr lang="ko-KR" altLang="en-US" dirty="0"/>
              <a:t>각 트랜잭션에서 발생하는 요청에 대해서 특정 페이지의 어떤 셀에 수정이 일어났는지를 </a:t>
            </a:r>
            <a:r>
              <a:rPr lang="en-US" altLang="ko-KR" dirty="0"/>
              <a:t>log</a:t>
            </a:r>
            <a:r>
              <a:rPr lang="ko-KR" altLang="en-US" dirty="0"/>
              <a:t>형태로 </a:t>
            </a:r>
            <a:r>
              <a:rPr lang="ko-KR" altLang="en-US" dirty="0" smtClean="0"/>
              <a:t>기록</a:t>
            </a:r>
            <a:endParaRPr lang="ko-KR" altLang="en-US" dirty="0"/>
          </a:p>
          <a:p>
            <a:r>
              <a:rPr lang="ko-KR" altLang="en-US" dirty="0"/>
              <a:t>한 트랜잭션에서 여러 요청이 발생할 경우</a:t>
            </a:r>
            <a:r>
              <a:rPr lang="en-US" altLang="ko-KR" dirty="0"/>
              <a:t>, </a:t>
            </a:r>
            <a:r>
              <a:rPr lang="ko-KR" altLang="en-US" dirty="0"/>
              <a:t>업데이트되는 페이지의 수를 효과적으로 줄일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/>
              <a:t>여러 방면에서 기존 </a:t>
            </a:r>
            <a:r>
              <a:rPr lang="en-US" altLang="ko-KR" dirty="0"/>
              <a:t>SQLite </a:t>
            </a:r>
            <a:r>
              <a:rPr lang="ko-KR" altLang="en-US" dirty="0"/>
              <a:t>보다 데이터 안정성 및 성능 관점에서 많은 이점을 </a:t>
            </a:r>
            <a:r>
              <a:rPr lang="ko-KR" altLang="en-US" dirty="0" smtClean="0"/>
              <a:t>가짐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6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Logging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openDatabase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 file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열고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mmap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address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mapping</a:t>
            </a: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Logging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정보를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mmap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address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맞추어 기록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Clr>
                <a:schemeClr val="accent2">
                  <a:lumMod val="75000"/>
                </a:schemeClr>
              </a:buClr>
              <a:buSzPct val="110000"/>
              <a:buFont typeface="+mj-lt"/>
              <a:buAutoNum type="arabicPeriod"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때마다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msync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1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Log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Struct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1628800"/>
            <a:ext cx="3096344" cy="229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80102760" descr="EMB0000267c8c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4293096"/>
            <a:ext cx="902908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71856"/>
              </p:ext>
            </p:extLst>
          </p:nvPr>
        </p:nvGraphicFramePr>
        <p:xfrm>
          <a:off x="6105128" y="2060848"/>
          <a:ext cx="3671824" cy="1677924"/>
        </p:xfrm>
        <a:graphic>
          <a:graphicData uri="http://schemas.openxmlformats.org/drawingml/2006/table">
            <a:tbl>
              <a:tblPr/>
              <a:tblGrid>
                <a:gridCol w="1836166"/>
                <a:gridCol w="1835658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opType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log type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FD5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Insert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Update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Delete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Transaction Begin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Transaction End(Commit)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DD8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5D83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log open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458252"/>
            <a:ext cx="8832850" cy="277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6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Begin log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75"/>
          <a:stretch/>
        </p:blipFill>
        <p:spPr bwMode="auto">
          <a:xfrm>
            <a:off x="1424608" y="1628800"/>
            <a:ext cx="7416824" cy="490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방법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Insert / Update log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1600200"/>
            <a:ext cx="6995418" cy="508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8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F6D1C9-40EC-48DE-82FF-8BD5A97C89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대학 강의용 프레젠테이션(종이와 연필 디자인)</Template>
  <TotalTime>0</TotalTime>
  <Words>403</Words>
  <Application>Microsoft Office PowerPoint</Application>
  <PresentationFormat>A4 용지(210x297mm)</PresentationFormat>
  <Paragraphs>81</Paragraphs>
  <Slides>23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AcademicPresentation1_TP10352479</vt:lpstr>
      <vt:lpstr>Physiological logging</vt:lpstr>
      <vt:lpstr>목차</vt:lpstr>
      <vt:lpstr>과제 개요 – 기존 SQLite</vt:lpstr>
      <vt:lpstr>과제 개요 – Physiological Logging</vt:lpstr>
      <vt:lpstr>구현 방법 - Logging</vt:lpstr>
      <vt:lpstr>구현 방법 – Log Struct</vt:lpstr>
      <vt:lpstr>구현 방법 -  log open</vt:lpstr>
      <vt:lpstr>구현 방법 – Begin log</vt:lpstr>
      <vt:lpstr>구현 방법 – Insert / Update log</vt:lpstr>
      <vt:lpstr>구현 방법 – Delete log</vt:lpstr>
      <vt:lpstr>구현 방법 – Commit log</vt:lpstr>
      <vt:lpstr>구현 방법 - split</vt:lpstr>
      <vt:lpstr>구현 방법 – checkpoint</vt:lpstr>
      <vt:lpstr>구현 방법 - checkpoint</vt:lpstr>
      <vt:lpstr>구현 방법 - checkpoint</vt:lpstr>
      <vt:lpstr>구현 방법 - recovery</vt:lpstr>
      <vt:lpstr>구현 방법 - recovery</vt:lpstr>
      <vt:lpstr>구현 방법 - recovery</vt:lpstr>
      <vt:lpstr>구현 방법 - recovery</vt:lpstr>
      <vt:lpstr>실행 예시</vt:lpstr>
      <vt:lpstr>실행 예시</vt:lpstr>
      <vt:lpstr>실행 예시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2016-12-23T17:24:48Z</dcterms:created>
  <dcterms:modified xsi:type="dcterms:W3CDTF">2016-12-23T20:56:15Z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TC101671251042</vt:lpwstr>
  </property>
</Properties>
</file>