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65" r:id="rId3"/>
    <p:sldId id="260" r:id="rId4"/>
    <p:sldId id="263" r:id="rId5"/>
    <p:sldId id="264" r:id="rId6"/>
    <p:sldId id="266" r:id="rId7"/>
    <p:sldId id="267" r:id="rId8"/>
    <p:sldId id="269" r:id="rId9"/>
    <p:sldId id="270" r:id="rId10"/>
    <p:sldId id="271" r:id="rId11"/>
    <p:sldId id="268" r:id="rId12"/>
    <p:sldId id="273" r:id="rId13"/>
    <p:sldId id="275" r:id="rId14"/>
    <p:sldId id="280" r:id="rId15"/>
    <p:sldId id="281" r:id="rId16"/>
    <p:sldId id="282" r:id="rId17"/>
    <p:sldId id="283" r:id="rId18"/>
    <p:sldId id="284" r:id="rId19"/>
    <p:sldId id="279" r:id="rId20"/>
  </p:sldIdLst>
  <p:sldSz cx="12192000" cy="6858000"/>
  <p:notesSz cx="9866313" cy="6735763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/>
    <p:restoredTop sz="70045" autoAdjust="0"/>
  </p:normalViewPr>
  <p:slideViewPr>
    <p:cSldViewPr snapToGrid="0" snapToObjects="1">
      <p:cViewPr varScale="1">
        <p:scale>
          <a:sx n="62" d="100"/>
          <a:sy n="62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8B196-9763-8744-A555-7AEA12BE47EB}" type="datetimeFigureOut">
              <a:rPr lang="en-KR" smtClean="0"/>
              <a:t>14/11/2020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9895C-21AD-CC47-92D4-47BAA9A8D1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API: Application Programming Interface</a:t>
            </a:r>
          </a:p>
          <a:p>
            <a:r>
              <a:rPr lang="en-US" altLang="ko-KR" dirty="0"/>
              <a:t>Front-end</a:t>
            </a:r>
            <a:r>
              <a:rPr lang="ko-KR" altLang="en-US" dirty="0"/>
              <a:t>가 </a:t>
            </a:r>
            <a:r>
              <a:rPr lang="en-US" altLang="ko-KR" dirty="0"/>
              <a:t>Back-end</a:t>
            </a:r>
            <a:r>
              <a:rPr lang="ko-KR" altLang="en-US" dirty="0"/>
              <a:t>에 요청을 할 때 특정 규칙에 맞게 요청을 해야하는데 </a:t>
            </a:r>
            <a:endParaRPr lang="en-US" altLang="ko-KR" dirty="0"/>
          </a:p>
          <a:p>
            <a:r>
              <a:rPr lang="ko-KR" altLang="en-US" dirty="0"/>
              <a:t>이러한 규칙이 </a:t>
            </a:r>
            <a:r>
              <a:rPr lang="en-US" altLang="ko-KR" dirty="0"/>
              <a:t>API = </a:t>
            </a:r>
            <a:r>
              <a:rPr lang="ko-KR" altLang="en-US" dirty="0"/>
              <a:t>사용 규칙을 제공 하는 것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281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여러분이 서비스 체인을 운영할 때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서비스 체인 데이터가 위변조되지 않았다는 것을 증명하려면</a:t>
            </a:r>
            <a:r>
              <a:rPr lang="en-US" altLang="ko-KR" dirty="0">
                <a:effectLst/>
              </a:rPr>
              <a:t>, </a:t>
            </a:r>
          </a:p>
          <a:p>
            <a:r>
              <a:rPr lang="ko-KR" altLang="en-US" dirty="0">
                <a:effectLst/>
              </a:rPr>
              <a:t>서비스 체인의 정보를 메인 체인에 전달해야 합니다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이렇게 서비스 체인 데이터를 메인 체인에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전달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기록하는 작업인 데이터 앵커링을 수행하려면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기존에는 복잡한 설정과 관리가 필요했습니다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399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020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>
                <a:effectLst/>
              </a:rPr>
              <a:t>이를 통해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프라이빗 체인 또는 서비스 체인 운영 주체는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데이터 앵커링에 드는 비용과 시간을 절약하면서도 데이터의 무결성을 증명할 수 있습니다</a:t>
            </a:r>
            <a:r>
              <a:rPr lang="en-US" altLang="ko-KR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561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5885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308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315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err="1"/>
              <a:t>Klaytn</a:t>
            </a:r>
            <a:r>
              <a:rPr lang="en-US" altLang="ko-KR" sz="1200" b="1" dirty="0"/>
              <a:t> Node API </a:t>
            </a:r>
            <a:r>
              <a:rPr lang="ko-KR" altLang="en-US" sz="1200" b="1" dirty="0"/>
              <a:t>설명에 앞서 </a:t>
            </a:r>
            <a:endParaRPr lang="en-US" altLang="ko-KR" sz="1200" b="1" dirty="0"/>
          </a:p>
          <a:p>
            <a:r>
              <a:rPr lang="ko-KR" altLang="en-US" sz="1200" b="1" dirty="0"/>
              <a:t>엔드포인트 노드의 개념부터 살펴보면 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dirty="0">
                <a:effectLst/>
              </a:rPr>
              <a:t>클레이튼 블록체인을 이용하려면 블록체인 네트워크의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일원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이 되어야합니다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블록체인 네트워크에 참여하면 블록체인 전체 데이터를 여러분의 서버에 복사해 가져오며 </a:t>
            </a:r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블록체인에</a:t>
            </a:r>
            <a:r>
              <a:rPr lang="ko-KR" altLang="en-US" dirty="0">
                <a:effectLst/>
              </a:rPr>
              <a:t> 새 블록이 연결될 때마다 여러분의 서버에 복사한 </a:t>
            </a:r>
            <a:r>
              <a:rPr lang="ko-KR" altLang="en-US" dirty="0" err="1">
                <a:effectLst/>
              </a:rPr>
              <a:t>블록체인</a:t>
            </a:r>
            <a:r>
              <a:rPr lang="ko-KR" altLang="en-US" dirty="0">
                <a:effectLst/>
              </a:rPr>
              <a:t> 데이터도 새롭게 업데이트합니다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이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여러분의 서버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블록체인</a:t>
            </a:r>
            <a:r>
              <a:rPr lang="ko-KR" altLang="en-US" dirty="0">
                <a:effectLst/>
              </a:rPr>
              <a:t> 노드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정확하게는 </a:t>
            </a:r>
            <a:r>
              <a:rPr lang="ko-KR" altLang="en-US" dirty="0" err="1">
                <a:effectLst/>
              </a:rPr>
              <a:t>엔드포인트</a:t>
            </a:r>
            <a:r>
              <a:rPr lang="ko-KR" altLang="en-US" dirty="0">
                <a:effectLst/>
              </a:rPr>
              <a:t> 노드</a:t>
            </a:r>
            <a:r>
              <a:rPr lang="en-US" altLang="ko-KR" dirty="0">
                <a:effectLst/>
              </a:rPr>
              <a:t>(</a:t>
            </a:r>
            <a:r>
              <a:rPr lang="en-US" dirty="0">
                <a:effectLst/>
              </a:rPr>
              <a:t>EN)</a:t>
            </a:r>
            <a:r>
              <a:rPr lang="ko-KR" altLang="en-US" dirty="0" err="1">
                <a:effectLst/>
              </a:rPr>
              <a:t>라고</a:t>
            </a:r>
            <a:r>
              <a:rPr lang="ko-KR" altLang="en-US" dirty="0">
                <a:effectLst/>
              </a:rPr>
              <a:t> 합니다</a:t>
            </a:r>
            <a:r>
              <a:rPr lang="en-US" altLang="ko-KR" dirty="0">
                <a:effectLst/>
              </a:rPr>
              <a:t>. </a:t>
            </a:r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63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effectLst/>
              </a:rPr>
              <a:t>Klaytn</a:t>
            </a:r>
            <a:r>
              <a:rPr lang="en-US" dirty="0">
                <a:effectLst/>
              </a:rPr>
              <a:t> Node API</a:t>
            </a:r>
            <a:r>
              <a:rPr lang="ko-KR" altLang="en-US" dirty="0">
                <a:effectLst/>
              </a:rPr>
              <a:t>는 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 err="1">
                <a:effectLst/>
              </a:rPr>
              <a:t>클레이튼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엔드포인트</a:t>
            </a:r>
            <a:r>
              <a:rPr lang="ko-KR" altLang="en-US" dirty="0">
                <a:effectLst/>
              </a:rPr>
              <a:t> 노드</a:t>
            </a:r>
            <a:r>
              <a:rPr lang="en-US" altLang="ko-KR" dirty="0">
                <a:effectLst/>
              </a:rPr>
              <a:t>(</a:t>
            </a:r>
            <a:r>
              <a:rPr lang="en-US" dirty="0" err="1">
                <a:effectLst/>
              </a:rPr>
              <a:t>Klaytn</a:t>
            </a:r>
            <a:r>
              <a:rPr lang="en-US" dirty="0">
                <a:effectLst/>
              </a:rPr>
              <a:t> Endpoint Node, EN)</a:t>
            </a:r>
            <a:r>
              <a:rPr lang="ko-KR" altLang="en-US" dirty="0">
                <a:effectLst/>
              </a:rPr>
              <a:t>가 제공하는 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JSON-RPC API</a:t>
            </a:r>
            <a:r>
              <a:rPr lang="ko-KR" altLang="en-US" dirty="0">
                <a:effectLst/>
              </a:rPr>
              <a:t>의 대부분을 </a:t>
            </a:r>
            <a:r>
              <a:rPr lang="en-US" dirty="0">
                <a:effectLst/>
              </a:rPr>
              <a:t>KAS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통해 쉽게 사용할 수 있도록 지원합니다</a:t>
            </a:r>
            <a:r>
              <a:rPr lang="en-US" altLang="ko-KR" dirty="0">
                <a:effectLst/>
              </a:rPr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effectLst/>
              </a:rPr>
              <a:t>따라서</a:t>
            </a:r>
            <a:r>
              <a:rPr lang="en-US" altLang="ko-KR" dirty="0">
                <a:effectLst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effectLst/>
              </a:rPr>
              <a:t>여러분은 별도의 고성능 노드를 구축하지 않아도 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 err="1">
                <a:effectLst/>
              </a:rPr>
              <a:t>클레이튼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메인넷</a:t>
            </a:r>
            <a:r>
              <a:rPr lang="en-US" altLang="ko-KR" dirty="0">
                <a:effectLst/>
              </a:rPr>
              <a:t>(</a:t>
            </a:r>
            <a:r>
              <a:rPr lang="en-US" dirty="0">
                <a:effectLst/>
              </a:rPr>
              <a:t>Cypress)</a:t>
            </a:r>
            <a:r>
              <a:rPr lang="ko-KR" altLang="en-US" dirty="0">
                <a:effectLst/>
              </a:rPr>
              <a:t>과 </a:t>
            </a:r>
            <a:r>
              <a:rPr lang="ko-KR" altLang="en-US" dirty="0" err="1">
                <a:effectLst/>
              </a:rPr>
              <a:t>테스트넷</a:t>
            </a:r>
            <a:r>
              <a:rPr lang="en-US" altLang="ko-KR" dirty="0">
                <a:effectLst/>
              </a:rPr>
              <a:t>(</a:t>
            </a:r>
            <a:r>
              <a:rPr lang="en-US" dirty="0">
                <a:effectLst/>
              </a:rPr>
              <a:t>Baobab)</a:t>
            </a:r>
            <a:r>
              <a:rPr lang="ko-KR" altLang="en-US" dirty="0">
                <a:effectLst/>
              </a:rPr>
              <a:t>에 접속하고 이들을 활용할 수 있습니다</a:t>
            </a:r>
            <a:r>
              <a:rPr lang="en-US" altLang="ko-KR" dirty="0">
                <a:effectLst/>
              </a:rPr>
              <a:t>. </a:t>
            </a:r>
            <a:endParaRPr lang="en-US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536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293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604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703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902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Wallet API</a:t>
            </a:r>
            <a:r>
              <a:rPr lang="ko-KR" altLang="en-US" dirty="0">
                <a:effectLst/>
              </a:rPr>
              <a:t>를 사용하면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여러분은 블록체인 애플리케이션을 개발할 때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직접 지갑을 구축하거나 계정 개인키를 관리하는 부담이 없으며</a:t>
            </a:r>
            <a:r>
              <a:rPr lang="en-US" altLang="ko-KR" dirty="0">
                <a:effectLst/>
              </a:rPr>
              <a:t>, </a:t>
            </a:r>
          </a:p>
          <a:p>
            <a:r>
              <a:rPr lang="ko-KR" altLang="en-US" dirty="0">
                <a:effectLst/>
              </a:rPr>
              <a:t>간단한 트랜잭션을 보낼 때에는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트랜잭션에 서명하지 않고 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API </a:t>
            </a:r>
            <a:r>
              <a:rPr lang="ko-KR" altLang="en-US" dirty="0">
                <a:effectLst/>
              </a:rPr>
              <a:t>호출만으로 트랜잭션을 바로 전송할 수 있습니다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9895C-21AD-CC47-92D4-47BAA9A8D10F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680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D029-CADC-6543-A11B-4578C2B2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2AEF-8C5C-7F46-8A01-10B1A2FD8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678A-22A2-5F4A-B5AA-C74F25AB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66EF-C16A-DC41-839D-8576D4DEEAF5}" type="datetime1">
              <a:rPr lang="en-US" smtClean="0"/>
              <a:t>11/14/20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CECA-6EAE-C44B-9DDE-57CC9EE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26B3-8F46-6E43-A1F4-B1A8F548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784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3C7-B02B-7342-9802-EAE77A3E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E6F3E-3D66-8F48-82C9-67608D9D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5FDF-54F2-5C48-A616-DE845720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160A-C3C9-6347-9D9B-ED0D5F55A6D1}" type="datetime1">
              <a:rPr lang="en-US" smtClean="0"/>
              <a:t>11/14/20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B44D-52B0-1840-B4E8-C9CB5BD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68E-97EA-9D49-83B9-B76251CA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8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8A005-E5B4-1D47-BAFB-E7A36788B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DEBE6-D6DE-5A47-9C33-7B3D64E0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5D46-60F7-4C42-B236-496B1D0F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B27E-7EB0-4441-B701-092AB2BB2EE6}" type="datetime1">
              <a:rPr lang="en-US" smtClean="0"/>
              <a:t>11/14/20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93B0-7CCD-B94F-9FAC-0BDEAB22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3B32-B9DF-DB4D-8169-8FC3829A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592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CB3-829E-1144-B8EC-EB94930B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890B-3366-7D46-8055-622CDEB8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821A-C4CA-E34C-AB00-8F3EE7FB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F77D-244E-324A-BD95-8EDDC95155DD}" type="datetime1">
              <a:rPr lang="en-US" smtClean="0"/>
              <a:t>11/14/20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5794-29E2-C249-BBF2-4E3CA9B9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410A-6C51-0941-A49E-165D599B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30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AFA6-96AA-5D44-A0D6-2C7CCA5C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49C07-0414-D745-BCD3-97D1AD06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8D78-B2DB-BE41-AFFC-80EBF64C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810D-D76C-EB49-A217-28A36DAF1C84}" type="datetime1">
              <a:rPr lang="en-US" smtClean="0"/>
              <a:t>11/14/20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A99C-297A-BD4A-A938-1BE7E9E4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91AC-1A27-5C48-8ACA-F0CFF5E9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569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DD35-6A2B-8440-96DC-AC8085F4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DCF1-3147-E24B-A38A-B6E494A63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0930B-4644-A84C-A64B-BCA4C629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59DD7-FA4A-FB43-BF83-A564963D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3A6B-333E-1B4F-9553-CF1C750726B2}" type="datetime1">
              <a:rPr lang="en-US" smtClean="0"/>
              <a:t>11/14/20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D1A6F-0643-AC43-B48D-A14C501A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D889-4B89-1D4F-95E9-468DEB8D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59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22D4-9CF2-264B-89E1-A52FF52F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509D-CA1B-B246-8B29-149145F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1BCBD-8EE9-2A4D-97B7-6FDAE66F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6DE85-6BAD-534F-8E36-D12316EBB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B83D2-F631-5A44-83A3-ED0D85B3E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F367-0979-F743-9334-8C98481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50C3-44F7-E84D-B1E7-1214C133D902}" type="datetime1">
              <a:rPr lang="en-US" smtClean="0"/>
              <a:t>11/14/20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3A98A-E158-214D-8873-7A5B99FD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85B14-549D-374E-B829-F6E04192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22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081A-BFAE-EF42-BAE1-288BDE3B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81DF5-2F65-3049-8493-3C8A8165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9CBD-348E-674D-890A-ABA716412587}" type="datetime1">
              <a:rPr lang="en-US" smtClean="0"/>
              <a:t>11/14/20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776DC-F16B-8E40-904D-8DC9E3B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EE43A-7BAE-0942-AE94-9291454A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98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269AA-0024-4747-8182-B93134A7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91B9-74DF-0244-A8D7-A00775215BA4}" type="datetime1">
              <a:rPr lang="en-US" smtClean="0"/>
              <a:t>11/14/20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F2EDD-75B7-2541-BB85-CF6AEDE2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2048-2EF1-F84B-BAE5-8A8DA847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68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8DC5-2AA2-5C44-AF33-6515246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20F8-E582-A448-BBEA-79BF4CBC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C05DA-F835-5A42-B211-A85B9604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C641F-BF4C-E743-887A-8358C4B1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FF8F-3276-4242-B386-7A74D81B7A57}" type="datetime1">
              <a:rPr lang="en-US" smtClean="0"/>
              <a:t>11/14/20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57B99-D28D-664C-9E67-A268FEE5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FE780-F89A-3B4C-85A5-B01CC96D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47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769D-F412-2A46-9056-59ABDA23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0D3FC-0B80-3B4E-8760-4D32C3F8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741D-4AF7-AE4D-9353-ED1F52F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0D0E-AC5D-3441-86A1-79AE6DAE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FC50-32EE-5E4E-AF9B-1DBEB37014A7}" type="datetime1">
              <a:rPr lang="en-US" smtClean="0"/>
              <a:t>11/14/20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8CC49-E7C5-4549-AD6E-AAD00031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8BF9-6342-9A42-A411-914E6DD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34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DAB07-C4C5-5B48-93A9-6B10E6A7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B3D66-5A78-414B-8084-659D569F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B3822-B6FD-4F48-AAA2-B37340B8A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57AB-5AAD-A34F-AD9A-73317B4C971F}" type="datetime1">
              <a:rPr lang="en-US" smtClean="0"/>
              <a:t>11/14/20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9622-F823-6B4C-9B4C-44862AE00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991C-B564-7B4A-ADED-9DD94FDE1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6D65-D019-9F49-B8F8-500527613D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56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docs.klaytn.com/node/service-chain/references/ancho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F6E1-ECB8-6646-BA91-EA1B0CFFA64A}"/>
              </a:ext>
            </a:extLst>
          </p:cNvPr>
          <p:cNvSpPr txBox="1">
            <a:spLocks/>
          </p:cNvSpPr>
          <p:nvPr/>
        </p:nvSpPr>
        <p:spPr>
          <a:xfrm>
            <a:off x="3834129" y="4585011"/>
            <a:ext cx="8643011" cy="5515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F512-9DD8-8740-A4C7-9354E63CECA4}"/>
              </a:ext>
            </a:extLst>
          </p:cNvPr>
          <p:cNvSpPr txBox="1">
            <a:spLocks/>
          </p:cNvSpPr>
          <p:nvPr/>
        </p:nvSpPr>
        <p:spPr>
          <a:xfrm>
            <a:off x="8438786" y="5616891"/>
            <a:ext cx="8643011" cy="457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201114 6</a:t>
            </a:r>
            <a:r>
              <a:rPr lang="ko-KR" altLang="en-US" sz="2000" b="1" dirty="0"/>
              <a:t>기 최선하</a:t>
            </a:r>
            <a:endParaRPr lang="en-US" sz="2000" b="1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ABF0B94-4425-4C5C-8C6A-FD1D38CD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059DA-D31C-40B8-A483-8C9818C0E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6826" b="47071"/>
          <a:stretch/>
        </p:blipFill>
        <p:spPr>
          <a:xfrm>
            <a:off x="3318236" y="1406685"/>
            <a:ext cx="4127593" cy="31645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F19B8-94BB-5E46-87B8-1ECD926D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51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992E0-DE74-0D40-BA79-BE2237A2BEF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3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왜 </a:t>
            </a:r>
            <a:r>
              <a:rPr lang="en-US" altLang="ko-KR" sz="3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Token History API</a:t>
            </a:r>
            <a:r>
              <a:rPr lang="ko-KR" altLang="en-US" sz="3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를 사용해야 하나요</a:t>
            </a:r>
            <a:r>
              <a:rPr lang="en-US" altLang="ko-KR" sz="3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36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A9EBE-734C-4116-A033-8C5A2212A1D0}"/>
              </a:ext>
            </a:extLst>
          </p:cNvPr>
          <p:cNvSpPr/>
          <p:nvPr/>
        </p:nvSpPr>
        <p:spPr>
          <a:xfrm>
            <a:off x="670705" y="1476532"/>
            <a:ext cx="10905066" cy="460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Token History API</a:t>
            </a:r>
            <a:r>
              <a:rPr lang="ko-KR" altLang="en-US" sz="2000" dirty="0"/>
              <a:t>는 토큰 전송 기록을 추적하는 도구입니다</a:t>
            </a:r>
            <a:r>
              <a:rPr lang="en-US" altLang="ko-KR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블록체인 애플리케이션이 </a:t>
            </a: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토큰 전송 내역을 기록하고 관리하는데 소중한 자원을 쏟아붓고 있지만</a:t>
            </a: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Token History API</a:t>
            </a:r>
            <a:r>
              <a:rPr lang="ko-KR" altLang="en-US" sz="2000" dirty="0"/>
              <a:t>를 사용하면 </a:t>
            </a: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블록체인 애플리케이션 개발에 투입되는 시간과 비용을 크게 절감할 수 있습니다</a:t>
            </a:r>
            <a:r>
              <a:rPr lang="en-US" altLang="ko-KR" sz="2000" dirty="0"/>
              <a:t>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altLang="ko-KR" sz="2000" dirty="0"/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Token History API</a:t>
            </a:r>
            <a:r>
              <a:rPr lang="ko-KR" altLang="en-US" sz="2000" dirty="0"/>
              <a:t>는 모든 토큰 전송 트랜잭션의 계정 기준으로 데이터베이스에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기록을 반환합니다</a:t>
            </a:r>
            <a:r>
              <a:rPr lang="en-US" altLang="ko-KR" sz="20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따라서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Token History API</a:t>
            </a:r>
            <a:r>
              <a:rPr lang="ko-KR" altLang="en-US" sz="2000" dirty="0"/>
              <a:t> 사용하면 </a:t>
            </a:r>
            <a:r>
              <a:rPr lang="ko-KR" altLang="en-US" sz="2000" dirty="0" err="1"/>
              <a:t>블록체인</a:t>
            </a:r>
            <a:r>
              <a:rPr lang="ko-KR" altLang="en-US" sz="2000" dirty="0"/>
              <a:t> 애플리케이션 개발에 드는 시간과 비용을 크게 절감</a:t>
            </a:r>
            <a:endParaRPr lang="en-US" altLang="ko-KR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D0AF-CDDE-B441-A38A-EB745C8750BB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CB7CC04-ACD1-4CC5-BBFE-A9728E8A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6998-9D9E-0141-8B25-F859C5D2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755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C861F-3770-412B-9D83-A7DDD25DC967}"/>
              </a:ext>
            </a:extLst>
          </p:cNvPr>
          <p:cNvSpPr/>
          <p:nvPr/>
        </p:nvSpPr>
        <p:spPr>
          <a:xfrm>
            <a:off x="1259454" y="754053"/>
            <a:ext cx="3662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Wallet API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E46068B-810E-4383-9BDE-DA19B487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C7CEE-DEDE-406B-B02C-93F2899D7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11" y="2331729"/>
            <a:ext cx="9786443" cy="4275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64A5C-59D3-47F7-9BD8-EE8F911BFFE1}"/>
              </a:ext>
            </a:extLst>
          </p:cNvPr>
          <p:cNvSpPr/>
          <p:nvPr/>
        </p:nvSpPr>
        <p:spPr>
          <a:xfrm>
            <a:off x="1662311" y="1461939"/>
            <a:ext cx="978644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Wallet API</a:t>
            </a:r>
            <a:r>
              <a:rPr lang="ko-KR" altLang="en-US" dirty="0">
                <a:latin typeface="+mn-ea"/>
              </a:rPr>
              <a:t>는 클레이튼 계정 키를 고객사 대신 보관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관리하며 클레이튼의 다양한 트랜잭션을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호출로 클레이튼에 전송하는 기능을 제공합니다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604A-7316-9A4E-A6D7-54139E8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3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EAC71-70A8-46AD-8B5E-5802260D940F}"/>
              </a:ext>
            </a:extLst>
          </p:cNvPr>
          <p:cNvSpPr/>
          <p:nvPr/>
        </p:nvSpPr>
        <p:spPr>
          <a:xfrm>
            <a:off x="1003176" y="545065"/>
            <a:ext cx="463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왜 </a:t>
            </a:r>
            <a:r>
              <a:rPr lang="en-US" altLang="ko-KR" sz="2400" b="1" dirty="0"/>
              <a:t>Wallet API</a:t>
            </a:r>
            <a:r>
              <a:rPr lang="ko-KR" altLang="en-US" sz="2400" b="1" dirty="0"/>
              <a:t>를 사용해야 하나요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EFB116A-6309-4D3A-99A9-84F50695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A496B9-244A-48D9-AE7F-299C92605BAB}"/>
              </a:ext>
            </a:extLst>
          </p:cNvPr>
          <p:cNvSpPr/>
          <p:nvPr/>
        </p:nvSpPr>
        <p:spPr>
          <a:xfrm>
            <a:off x="1450427" y="1179916"/>
            <a:ext cx="10349085" cy="142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Wallet API</a:t>
            </a:r>
            <a:r>
              <a:rPr lang="ko-KR" altLang="en-US" sz="2000" b="1" dirty="0">
                <a:solidFill>
                  <a:schemeClr val="accent1"/>
                </a:solidFill>
                <a:latin typeface="+mn-ea"/>
              </a:rPr>
              <a:t>는 아래 언급한 모든 기능을 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ko-KR" altLang="en-US" sz="2000" b="1" dirty="0">
                <a:solidFill>
                  <a:schemeClr val="accent1"/>
                </a:solidFill>
                <a:latin typeface="+mn-ea"/>
              </a:rPr>
              <a:t>로 제공합니다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+mn-ea"/>
              </a:rPr>
              <a:t>위 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+mn-ea"/>
              </a:rPr>
              <a:t>가지 단계를 거치는 대신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KAS</a:t>
            </a:r>
            <a:r>
              <a:rPr lang="ko-KR" altLang="en-US" sz="2000" b="1" dirty="0">
                <a:solidFill>
                  <a:schemeClr val="accent1"/>
                </a:solidFill>
                <a:latin typeface="+mn-ea"/>
              </a:rPr>
              <a:t>에 가입한 다음 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KAS</a:t>
            </a:r>
            <a:r>
              <a:rPr lang="ko-KR" altLang="en-US" sz="2000" b="1" dirty="0">
                <a:solidFill>
                  <a:schemeClr val="accent1"/>
                </a:solidFill>
                <a:latin typeface="+mn-ea"/>
              </a:rPr>
              <a:t>로 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Wallet API</a:t>
            </a:r>
            <a:r>
              <a:rPr lang="ko-KR" altLang="en-US" sz="2000" b="1" dirty="0">
                <a:solidFill>
                  <a:schemeClr val="accent1"/>
                </a:solidFill>
                <a:latin typeface="+mn-ea"/>
              </a:rPr>
              <a:t>를 호출하면 됩니다</a:t>
            </a:r>
            <a:r>
              <a:rPr lang="en-US" altLang="ko-KR" sz="2000" b="1" dirty="0">
                <a:solidFill>
                  <a:schemeClr val="accent1"/>
                </a:solidFill>
                <a:latin typeface="+mn-ea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DD606-8864-4A24-BD8C-B3685B103299}"/>
              </a:ext>
            </a:extLst>
          </p:cNvPr>
          <p:cNvSpPr/>
          <p:nvPr/>
        </p:nvSpPr>
        <p:spPr>
          <a:xfrm>
            <a:off x="2179169" y="3011056"/>
            <a:ext cx="9620343" cy="295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여러분이 블록체인에 어떤 데이터를 기록하려면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블록체인 네트워크에 참여하기 위해 블록체인 노드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를 준비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/>
              <a:t> </a:t>
            </a:r>
            <a:r>
              <a:rPr lang="ko-KR" altLang="en-US"/>
              <a:t>블록체인</a:t>
            </a:r>
            <a:r>
              <a:rPr lang="ko-KR" altLang="en-US" dirty="0"/>
              <a:t> 노드에서 블록체인에 접속한 다음 블록체인에 사용자 계정을 만들고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데이터가 포함된 트랜잭션을 생성한 다음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여러분의 클레이튼 계정 키로 이 트랜잭션에 서명한 후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여러분의 계정으로 서명된 트랜잭션을 블록체인에 전송하며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/>
              <a:t>그 후에 계정 키를 보안이 철저한 디지털 지갑에 보관해야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1D6E-71B9-894F-AAFC-ABDEE07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11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C861F-3770-412B-9D83-A7DDD25DC967}"/>
              </a:ext>
            </a:extLst>
          </p:cNvPr>
          <p:cNvSpPr/>
          <p:nvPr/>
        </p:nvSpPr>
        <p:spPr>
          <a:xfrm>
            <a:off x="1259453" y="754053"/>
            <a:ext cx="58611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Anchor API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E46068B-810E-4383-9BDE-DA19B487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64A5C-59D3-47F7-9BD8-EE8F911BFFE1}"/>
              </a:ext>
            </a:extLst>
          </p:cNvPr>
          <p:cNvSpPr/>
          <p:nvPr/>
        </p:nvSpPr>
        <p:spPr>
          <a:xfrm>
            <a:off x="1662311" y="1461939"/>
            <a:ext cx="9786443" cy="129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Anchor API</a:t>
            </a:r>
            <a:r>
              <a:rPr lang="ko-KR" altLang="en-US" dirty="0">
                <a:latin typeface="+mn-ea"/>
              </a:rPr>
              <a:t>를 사용하면 이러한 번거로움 없이 </a:t>
            </a:r>
            <a:r>
              <a:rPr lang="en-US" altLang="ko-KR" dirty="0">
                <a:latin typeface="+mn-ea"/>
              </a:rPr>
              <a:t>API </a:t>
            </a:r>
            <a:r>
              <a:rPr lang="ko-KR" altLang="en-US" dirty="0">
                <a:latin typeface="+mn-ea"/>
              </a:rPr>
              <a:t>호출만으로 데이터 앵커링 트랜잭션을 보낼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트랜잭션 전송 수수료를 </a:t>
            </a:r>
            <a:r>
              <a:rPr lang="en-US" altLang="ko-KR" dirty="0">
                <a:latin typeface="+mn-ea"/>
              </a:rPr>
              <a:t>KAS</a:t>
            </a:r>
            <a:r>
              <a:rPr lang="ko-KR" altLang="en-US" dirty="0">
                <a:latin typeface="+mn-ea"/>
              </a:rPr>
              <a:t>에서 먼저 대납해줄 수 있기 때문에 수수료 대납용 계정과 </a:t>
            </a:r>
            <a:r>
              <a:rPr lang="en-US" altLang="ko-KR" dirty="0">
                <a:latin typeface="+mn-ea"/>
              </a:rPr>
              <a:t>KLAY</a:t>
            </a:r>
            <a:r>
              <a:rPr lang="ko-KR" altLang="en-US" dirty="0">
                <a:latin typeface="+mn-ea"/>
              </a:rPr>
              <a:t>를 준비할 필요 없이 추후 수수료에 해당하는 비용만 지불하시면 됩니다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14C21-8493-4194-BDE2-7D1A4924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090" y="2812003"/>
            <a:ext cx="8162925" cy="3724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94659-9F52-7149-9984-3D43265E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199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C861F-3770-412B-9D83-A7DDD25DC967}"/>
              </a:ext>
            </a:extLst>
          </p:cNvPr>
          <p:cNvSpPr/>
          <p:nvPr/>
        </p:nvSpPr>
        <p:spPr>
          <a:xfrm>
            <a:off x="1259453" y="754053"/>
            <a:ext cx="58611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Anchor API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E46068B-810E-4383-9BDE-DA19B487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B7E240-CA2C-41A7-A3AA-5F341E37E693}"/>
              </a:ext>
            </a:extLst>
          </p:cNvPr>
          <p:cNvSpPr/>
          <p:nvPr/>
        </p:nvSpPr>
        <p:spPr>
          <a:xfrm>
            <a:off x="1634836" y="1748090"/>
            <a:ext cx="8959592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블록체인의 가장 큰 특징 중 하나는 </a:t>
            </a:r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데이터의 불변성</a:t>
            </a:r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프라이빗 블록체인은 사정이 조금 다릅니다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프라이빗 블록체인은 퍼블릭 블록체인과는 달리 특정 사용자만 블록체인 정보에 접근할 수 있으며 따라서 일부 사용자만 해시값을 조회할 수 있습니다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프라이빗 블록체인을 기반으로 운영되는 서비스 혹은 애플리케이션은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블록체인 데이터에 접근할 수 있는 누군가에 의해 데이터 위변조가 일어나도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다수의 사용자는 이를 눈치채기 어렵습니다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데이터 앵커링은 바로 이러한 문제를 해결하기 위해 도입된 개념입니다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39B7E-8D33-CF47-855D-975BD931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757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C861F-3770-412B-9D83-A7DDD25DC967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왜 </a:t>
            </a:r>
            <a:r>
              <a:rPr lang="en-US" altLang="ko-KR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Anchor API</a:t>
            </a:r>
            <a:r>
              <a:rPr lang="ko-KR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사용해야 하나요</a:t>
            </a:r>
            <a:r>
              <a:rPr lang="en-US" altLang="ko-KR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altLang="ko-KR" sz="3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C4C6A-4BD3-4B1C-AB90-553C0967CC91}"/>
              </a:ext>
            </a:extLst>
          </p:cNvPr>
          <p:cNvSpPr/>
          <p:nvPr/>
        </p:nvSpPr>
        <p:spPr>
          <a:xfrm>
            <a:off x="959585" y="2102194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기존 클레이튼 환경에서는 </a:t>
            </a:r>
            <a:r>
              <a:rPr lang="ko-KR" altLang="en-US" sz="2000" dirty="0">
                <a:hlinkClick r:id="rId3"/>
              </a:rPr>
              <a:t>앵커링 트랜잭션을 보내는 과정</a:t>
            </a:r>
            <a:r>
              <a:rPr lang="ko-KR" altLang="en-US" sz="2000" dirty="0"/>
              <a:t>이 복잡</a:t>
            </a: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하지만 </a:t>
            </a:r>
            <a:r>
              <a:rPr lang="en-US" altLang="ko-KR" sz="2000" dirty="0"/>
              <a:t>Anchor API</a:t>
            </a:r>
            <a:r>
              <a:rPr lang="ko-KR" altLang="en-US" sz="2000" dirty="0"/>
              <a:t>를 사용하면 </a:t>
            </a: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앵커링 트랜잭션을 보내는 블록체인 계정인 </a:t>
            </a:r>
            <a:r>
              <a:rPr lang="en-US" altLang="ko-KR" sz="2000" dirty="0"/>
              <a:t>"</a:t>
            </a:r>
            <a:r>
              <a:rPr lang="ko-KR" altLang="en-US" sz="2000" dirty="0"/>
              <a:t>오퍼레이터</a:t>
            </a:r>
            <a:r>
              <a:rPr lang="en-US" altLang="ko-KR" sz="2000" dirty="0"/>
              <a:t>(Operator)"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트랜잭션 전송에 이르는 모든 과정이 매우 간단하고 편리</a:t>
            </a:r>
            <a:endParaRPr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E46068B-810E-4383-9BDE-DA19B487E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B7E240-CA2C-41A7-A3AA-5F341E37E693}"/>
              </a:ext>
            </a:extLst>
          </p:cNvPr>
          <p:cNvSpPr/>
          <p:nvPr/>
        </p:nvSpPr>
        <p:spPr>
          <a:xfrm>
            <a:off x="670705" y="1359392"/>
            <a:ext cx="8959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/>
              <a:t>Anchor API</a:t>
            </a:r>
            <a:r>
              <a:rPr lang="ko-KR" altLang="en-US" sz="2000" dirty="0"/>
              <a:t>는 이 데이터 앵커링 트랜잭션을 보내는 작업을 </a:t>
            </a:r>
            <a:r>
              <a:rPr lang="en-US" altLang="ko-KR" sz="2000" dirty="0"/>
              <a:t>API </a:t>
            </a:r>
            <a:r>
              <a:rPr lang="ko-KR" altLang="en-US" sz="2000" dirty="0"/>
              <a:t>호출 몇 줄로 가능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2BFA-8328-A442-8187-275F37CD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492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02D8-96BE-3541-84CC-0C6727FE99D0}"/>
              </a:ext>
            </a:extLst>
          </p:cNvPr>
          <p:cNvSpPr txBox="1">
            <a:spLocks/>
          </p:cNvSpPr>
          <p:nvPr/>
        </p:nvSpPr>
        <p:spPr>
          <a:xfrm>
            <a:off x="1059694" y="804520"/>
            <a:ext cx="773306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사용으로 얻는 장점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73C8-B10E-E146-B388-11D825CB75F0}"/>
              </a:ext>
            </a:extLst>
          </p:cNvPr>
          <p:cNvSpPr txBox="1">
            <a:spLocks/>
          </p:cNvSpPr>
          <p:nvPr/>
        </p:nvSpPr>
        <p:spPr>
          <a:xfrm>
            <a:off x="1749382" y="1853755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accent1"/>
                </a:solidFill>
                <a:latin typeface="+mn-ea"/>
              </a:rPr>
              <a:t>1. </a:t>
            </a:r>
            <a:r>
              <a:rPr lang="ko-KR" altLang="en-US" sz="1800" b="1" dirty="0">
                <a:solidFill>
                  <a:schemeClr val="accent1"/>
                </a:solidFill>
                <a:latin typeface="+mn-ea"/>
              </a:rPr>
              <a:t>블록체인 노드를 운영하고 관리하는 비용 절감</a:t>
            </a:r>
            <a:endParaRPr lang="en-US" altLang="ko-KR" sz="1800" b="1" dirty="0">
              <a:solidFill>
                <a:schemeClr val="accent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1800" b="1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accent1"/>
                </a:solidFill>
                <a:latin typeface="+mn-ea"/>
              </a:rPr>
              <a:t>2. </a:t>
            </a:r>
            <a:r>
              <a:rPr lang="ko-KR" altLang="en-US" sz="1800" b="1" dirty="0">
                <a:solidFill>
                  <a:schemeClr val="accent1"/>
                </a:solidFill>
                <a:latin typeface="+mn-ea"/>
              </a:rPr>
              <a:t>개발 속도와 편의성 증가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latin typeface="+mn-ea"/>
              </a:rPr>
              <a:t>API </a:t>
            </a:r>
            <a:r>
              <a:rPr lang="ko-KR" altLang="en-US" sz="1800" dirty="0">
                <a:latin typeface="+mn-ea"/>
              </a:rPr>
              <a:t>호출로 클레이튼에서 지원하는 모든 타입의 트랜잭션 전송 가능</a:t>
            </a:r>
          </a:p>
          <a:p>
            <a:pPr lvl="1">
              <a:lnSpc>
                <a:spcPct val="170000"/>
              </a:lnSpc>
            </a:pPr>
            <a:r>
              <a:rPr lang="en-US" sz="1800" dirty="0">
                <a:latin typeface="+mn-ea"/>
              </a:rPr>
              <a:t>KLAY, KIP-7, KIP-17, ERC-20, ERC-721 </a:t>
            </a:r>
            <a:r>
              <a:rPr lang="ko-KR" altLang="en-US" sz="1800" dirty="0">
                <a:latin typeface="+mn-ea"/>
              </a:rPr>
              <a:t>토큰 거래내역 조회</a:t>
            </a:r>
          </a:p>
          <a:p>
            <a:pPr lvl="1">
              <a:lnSpc>
                <a:spcPct val="170000"/>
              </a:lnSpc>
            </a:pPr>
            <a:r>
              <a:rPr lang="ko-KR" altLang="en-US" sz="1800" dirty="0">
                <a:latin typeface="+mn-ea"/>
              </a:rPr>
              <a:t>토큰 컨트랙트 정보와 토큰 전송 기록을 열람하는 다양한 방법 제공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8EF2F49-14B8-4BF0-97A7-FDC66656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F650-3E68-9E47-A414-ACE25383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944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2ACD-92F4-4948-A761-600B15E39AEA}"/>
              </a:ext>
            </a:extLst>
          </p:cNvPr>
          <p:cNvSpPr txBox="1">
            <a:spLocks/>
          </p:cNvSpPr>
          <p:nvPr/>
        </p:nvSpPr>
        <p:spPr>
          <a:xfrm>
            <a:off x="620570" y="1703693"/>
            <a:ext cx="11973996" cy="34506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accent1"/>
                </a:solidFill>
                <a:latin typeface="+mn-ea"/>
              </a:rPr>
              <a:t>3. </a:t>
            </a:r>
            <a:r>
              <a:rPr lang="ko-KR" altLang="en-US" sz="1800" b="1" dirty="0">
                <a:solidFill>
                  <a:schemeClr val="accent1"/>
                </a:solidFill>
                <a:latin typeface="+mn-ea"/>
              </a:rPr>
              <a:t>안전한 클레이튼 계정 키 관리</a:t>
            </a:r>
          </a:p>
          <a:p>
            <a:pPr lvl="1">
              <a:lnSpc>
                <a:spcPct val="170000"/>
              </a:lnSpc>
            </a:pPr>
            <a:r>
              <a:rPr lang="ko-KR" altLang="en-US" sz="1800" dirty="0">
                <a:latin typeface="+mn-ea"/>
              </a:rPr>
              <a:t>클레이튼 계정의 개인 키 유출이 불가능한 구조를 사용</a:t>
            </a:r>
          </a:p>
          <a:p>
            <a:pPr lvl="1">
              <a:lnSpc>
                <a:spcPct val="170000"/>
              </a:lnSpc>
            </a:pPr>
            <a:r>
              <a:rPr lang="ko-KR" altLang="en-US" sz="1800" dirty="0">
                <a:latin typeface="+mn-ea"/>
              </a:rPr>
              <a:t>독자적인 클레이튼 지갑을 쉽게 개발 가능</a:t>
            </a:r>
          </a:p>
          <a:p>
            <a:pPr lvl="1">
              <a:lnSpc>
                <a:spcPct val="170000"/>
              </a:lnSpc>
            </a:pPr>
            <a:r>
              <a:rPr lang="ko-KR" altLang="en-US" sz="1800" dirty="0">
                <a:latin typeface="+mn-ea"/>
              </a:rPr>
              <a:t>다중 서명 키 지원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800" b="1" dirty="0">
                <a:solidFill>
                  <a:schemeClr val="accent1"/>
                </a:solidFill>
                <a:latin typeface="+mn-ea"/>
              </a:rPr>
              <a:t>4. </a:t>
            </a:r>
            <a:r>
              <a:rPr lang="ko-KR" altLang="en-US" sz="1800" b="1" dirty="0">
                <a:solidFill>
                  <a:schemeClr val="accent1"/>
                </a:solidFill>
                <a:latin typeface="+mn-ea"/>
              </a:rPr>
              <a:t>손 쉬운 데이터 앵커링</a:t>
            </a:r>
          </a:p>
          <a:p>
            <a:pPr lvl="1">
              <a:lnSpc>
                <a:spcPct val="170000"/>
              </a:lnSpc>
            </a:pPr>
            <a:r>
              <a:rPr lang="ko-KR" altLang="en-US" sz="1800" dirty="0">
                <a:latin typeface="+mn-ea"/>
              </a:rPr>
              <a:t>간단한 설정 및 </a:t>
            </a:r>
            <a:r>
              <a:rPr lang="en-US" sz="1800" dirty="0">
                <a:latin typeface="+mn-ea"/>
              </a:rPr>
              <a:t>API </a:t>
            </a:r>
            <a:r>
              <a:rPr lang="ko-KR" altLang="en-US" sz="1800" dirty="0">
                <a:latin typeface="+mn-ea"/>
              </a:rPr>
              <a:t>호출만으로 여러분의 서비스 체인 데이터를 클레이튼 메인 체인인 </a:t>
            </a:r>
            <a:r>
              <a:rPr lang="en-US" sz="1800" dirty="0">
                <a:latin typeface="+mn-ea"/>
              </a:rPr>
              <a:t>Cypress</a:t>
            </a:r>
            <a:r>
              <a:rPr lang="ko-KR" altLang="en-US" sz="1800" dirty="0">
                <a:latin typeface="+mn-ea"/>
              </a:rPr>
              <a:t>에 앵커링</a:t>
            </a:r>
          </a:p>
          <a:p>
            <a:pPr lvl="1">
              <a:lnSpc>
                <a:spcPct val="170000"/>
              </a:lnSpc>
            </a:pPr>
            <a:r>
              <a:rPr lang="ko-KR" altLang="en-US" sz="1800" dirty="0">
                <a:latin typeface="+mn-ea"/>
              </a:rPr>
              <a:t>데이터 앵커링으로 서비스 체인 데이터의 신뢰도 향상</a:t>
            </a:r>
          </a:p>
          <a:p>
            <a:pPr lvl="1">
              <a:lnSpc>
                <a:spcPct val="170000"/>
              </a:lnSpc>
            </a:pPr>
            <a:r>
              <a:rPr lang="ko-KR" altLang="en-US" sz="1800" dirty="0">
                <a:latin typeface="+mn-ea"/>
              </a:rPr>
              <a:t>다른 블록체인에도 적용 가능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BCC3A2-D83F-46BE-9152-4A047F6A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6B8B7E-661D-4813-B958-B32BD02FEC73}"/>
              </a:ext>
            </a:extLst>
          </p:cNvPr>
          <p:cNvSpPr txBox="1">
            <a:spLocks/>
          </p:cNvSpPr>
          <p:nvPr/>
        </p:nvSpPr>
        <p:spPr>
          <a:xfrm>
            <a:off x="396283" y="818960"/>
            <a:ext cx="773306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1" dirty="0"/>
              <a:t>KAS</a:t>
            </a:r>
            <a:r>
              <a:rPr lang="ko-KR" altLang="en-US" b="1" dirty="0"/>
              <a:t> </a:t>
            </a:r>
            <a:r>
              <a:rPr lang="ko-KR" altLang="en-US" sz="3600" b="1" dirty="0"/>
              <a:t>사용으로 얻는 장점</a:t>
            </a:r>
            <a:endParaRPr lang="en-US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0A9355-B18D-D74B-83C7-637AA21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698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C5CA-B673-9444-AE54-6D2FF49DEEF9}"/>
              </a:ext>
            </a:extLst>
          </p:cNvPr>
          <p:cNvSpPr txBox="1">
            <a:spLocks/>
          </p:cNvSpPr>
          <p:nvPr/>
        </p:nvSpPr>
        <p:spPr>
          <a:xfrm>
            <a:off x="1578882" y="2015732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KAS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사용하면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클레이튼을 사용했을 때보다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ko-KR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훨씬 더 쉽게</a:t>
            </a:r>
            <a:r>
              <a:rPr lang="en-US" altLang="ko-KR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편하게</a:t>
            </a:r>
            <a:r>
              <a:rPr lang="en-US" altLang="ko-KR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빠르게 </a:t>
            </a:r>
            <a:endParaRPr lang="en-US" altLang="ko-KR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블록체인 애플리케이션을 개발할 수 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85B2C13-097B-491A-A793-4FEA56107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8AC79-CD45-A449-B077-01CFFA5B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614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17BFD-A900-484A-A81C-D71A89127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4952" r="4579" b="-1"/>
          <a:stretch/>
        </p:blipFill>
        <p:spPr>
          <a:xfrm>
            <a:off x="3523488" y="179052"/>
            <a:ext cx="8668512" cy="6857990"/>
          </a:xfrm>
          <a:prstGeom prst="rect">
            <a:avLst/>
          </a:prstGeom>
        </p:spPr>
      </p:pic>
      <p:sp>
        <p:nvSpPr>
          <p:cNvPr id="39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4D89A-1EFA-4D52-B45D-73F1E57AC84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dirty="0"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D1200EAE-2CC9-404C-B87F-D51BA5B8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564" y="179052"/>
            <a:ext cx="1229710" cy="596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CF92-D163-744C-A80B-1B625858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895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9622E-EF11-244C-A6CA-261399DB26A3}"/>
              </a:ext>
            </a:extLst>
          </p:cNvPr>
          <p:cNvSpPr/>
          <p:nvPr/>
        </p:nvSpPr>
        <p:spPr>
          <a:xfrm>
            <a:off x="1513759" y="937499"/>
            <a:ext cx="7597583" cy="45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>
                <a:solidFill>
                  <a:schemeClr val="accent1"/>
                </a:solidFill>
              </a:rPr>
              <a:t>Contents</a:t>
            </a:r>
          </a:p>
          <a:p>
            <a:pPr>
              <a:lnSpc>
                <a:spcPct val="110000"/>
              </a:lnSpc>
            </a:pPr>
            <a:endParaRPr lang="en-US" sz="4000" b="1" dirty="0">
              <a:solidFill>
                <a:schemeClr val="accent1"/>
              </a:solidFill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  KAS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  </a:t>
            </a:r>
            <a:r>
              <a:rPr lang="en-US" sz="3600" dirty="0" err="1"/>
              <a:t>Klaytne</a:t>
            </a:r>
            <a:r>
              <a:rPr lang="en-US" sz="3600" dirty="0"/>
              <a:t> Node API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  Token History API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  Wallet API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  Anchor API</a:t>
            </a:r>
            <a:endParaRPr lang="en-US" sz="12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17ADC96-F770-4076-8C61-B2EF82B1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C76B-1CA0-7B46-8CF9-7BFDC12C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1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92E0-DE74-0D40-BA79-BE2237A2BEFD}"/>
              </a:ext>
            </a:extLst>
          </p:cNvPr>
          <p:cNvSpPr txBox="1">
            <a:spLocks/>
          </p:cNvSpPr>
          <p:nvPr/>
        </p:nvSpPr>
        <p:spPr>
          <a:xfrm>
            <a:off x="978051" y="804520"/>
            <a:ext cx="773306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ko-K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laytn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</a:t>
            </a:r>
            <a:r>
              <a:rPr lang="en-US" altLang="ko-KR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ervice </a:t>
            </a:r>
          </a:p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D0AF-CDDE-B441-A38A-EB745C8750BB}"/>
              </a:ext>
            </a:extLst>
          </p:cNvPr>
          <p:cNvSpPr txBox="1">
            <a:spLocks/>
          </p:cNvSpPr>
          <p:nvPr/>
        </p:nvSpPr>
        <p:spPr>
          <a:xfrm>
            <a:off x="1593792" y="1703693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+mn-ea"/>
              </a:rPr>
              <a:t>KAS</a:t>
            </a:r>
            <a:r>
              <a:rPr lang="ko-KR" altLang="en-US" sz="2000" dirty="0">
                <a:latin typeface="+mn-ea"/>
              </a:rPr>
              <a:t>는 블록체인 플랫폼인 클레이튼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sz="2000" dirty="0" err="1">
                <a:latin typeface="+mn-ea"/>
              </a:rPr>
              <a:t>Klaytn</a:t>
            </a:r>
            <a:r>
              <a:rPr lang="en-US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</a:t>
            </a:r>
            <a:r>
              <a:rPr lang="en-US" sz="2000" b="1" dirty="0">
                <a:solidFill>
                  <a:schemeClr val="accent1"/>
                </a:solidFill>
                <a:latin typeface="+mn-ea"/>
              </a:rPr>
              <a:t>API</a:t>
            </a:r>
            <a:r>
              <a:rPr lang="ko-KR" altLang="en-US" sz="2000" dirty="0">
                <a:latin typeface="+mn-ea"/>
              </a:rPr>
              <a:t>로 사용할 수 있는 서비스입니다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75C03A3-EDB4-4BFB-BE08-88BEB7A1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94818"/>
            <a:ext cx="1229710" cy="596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E5ABE-4B56-4A3E-BEA8-707FB5672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4991" y="2458897"/>
            <a:ext cx="8089147" cy="4204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C191-3D64-0444-8D4C-78FC917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253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C5CA-B673-9444-AE54-6D2FF49DEEF9}"/>
              </a:ext>
            </a:extLst>
          </p:cNvPr>
          <p:cNvSpPr txBox="1">
            <a:spLocks/>
          </p:cNvSpPr>
          <p:nvPr/>
        </p:nvSpPr>
        <p:spPr>
          <a:xfrm>
            <a:off x="1578882" y="2015732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KAS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사용하면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기존 클레이튼을 사용했을 때보다 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ko-KR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훨씬 더 쉽게</a:t>
            </a:r>
            <a:r>
              <a:rPr lang="en-US" altLang="ko-KR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편하게</a:t>
            </a:r>
            <a:r>
              <a:rPr lang="en-US" altLang="ko-KR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빠르게 </a:t>
            </a:r>
            <a:endParaRPr lang="en-US" altLang="ko-KR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블록체인 애플리케이션을 개발할 수 있습니다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85B2C13-097B-491A-A793-4FEA56107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8AC79-CD45-A449-B077-01CFFA5B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642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E18A-6147-314D-BE2F-0418C7AB32A1}"/>
              </a:ext>
            </a:extLst>
          </p:cNvPr>
          <p:cNvSpPr txBox="1">
            <a:spLocks/>
          </p:cNvSpPr>
          <p:nvPr/>
        </p:nvSpPr>
        <p:spPr>
          <a:xfrm>
            <a:off x="1451580" y="804520"/>
            <a:ext cx="773306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4000" b="1" dirty="0"/>
              <a:t>.</a:t>
            </a:r>
            <a:r>
              <a:rPr lang="ko-KR" altLang="en-US" sz="4000" b="1" dirty="0"/>
              <a:t> </a:t>
            </a:r>
            <a:r>
              <a:rPr lang="en-US" sz="4000" b="1" dirty="0" err="1"/>
              <a:t>Klaytn</a:t>
            </a:r>
            <a:r>
              <a:rPr lang="en-US" sz="4000" b="1" dirty="0"/>
              <a:t> Node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FF17-28F6-3C48-8038-C36918A9C4AA}"/>
              </a:ext>
            </a:extLst>
          </p:cNvPr>
          <p:cNvSpPr txBox="1">
            <a:spLocks/>
          </p:cNvSpPr>
          <p:nvPr/>
        </p:nvSpPr>
        <p:spPr>
          <a:xfrm>
            <a:off x="1961654" y="1703693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+mn-ea"/>
              </a:rPr>
              <a:t>엔드포인트 노드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Klaytn</a:t>
            </a:r>
            <a:r>
              <a:rPr lang="en-US" altLang="ko-KR" dirty="0">
                <a:latin typeface="+mn-ea"/>
              </a:rPr>
              <a:t> Endpoint Node, EN)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6D44D4F-01D0-477E-9C8D-EC1DBB1B5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8E3C1-AAF4-44BB-B5B6-F51628737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4991" y="2458897"/>
            <a:ext cx="8089147" cy="4204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C12D-5917-A14F-8621-E99E7498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384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8BC0-B4DB-A44A-9670-4F28D2E25C9B}"/>
              </a:ext>
            </a:extLst>
          </p:cNvPr>
          <p:cNvSpPr txBox="1">
            <a:spLocks/>
          </p:cNvSpPr>
          <p:nvPr/>
        </p:nvSpPr>
        <p:spPr>
          <a:xfrm>
            <a:off x="1451580" y="610047"/>
            <a:ext cx="773306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 err="1"/>
              <a:t>Klaytn</a:t>
            </a:r>
            <a:r>
              <a:rPr lang="en-US" sz="4000" b="1" dirty="0"/>
              <a:t> Node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BA940-6AE5-3742-A9EE-F026E2240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1"/>
          <a:stretch/>
        </p:blipFill>
        <p:spPr>
          <a:xfrm>
            <a:off x="1810511" y="1498060"/>
            <a:ext cx="9436609" cy="535994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532AAE6-5452-4C2C-90E5-12596F696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1A93-9612-A347-9FCF-DF4F326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522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C6DB-8DBA-3246-86CE-C9560881525F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왜 </a:t>
            </a:r>
            <a:r>
              <a:rPr lang="en-US" sz="24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Klaytn</a:t>
            </a:r>
            <a:r>
              <a: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Node API</a:t>
            </a: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를 사용해야 하나</a:t>
            </a:r>
            <a:r>
              <a:rPr lang="en-US" altLang="ko-KR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3377-C91B-9F47-8758-07B54AE8FF43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6320118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lnSpc>
                <a:spcPct val="200000"/>
              </a:lnSpc>
              <a:buNone/>
            </a:pPr>
            <a:r>
              <a:rPr lang="en-US" sz="1800" dirty="0" err="1"/>
              <a:t>Klaytn</a:t>
            </a:r>
            <a:r>
              <a:rPr lang="en-US" sz="1800" dirty="0"/>
              <a:t> Node API</a:t>
            </a:r>
            <a:r>
              <a:rPr lang="ko-KR" altLang="en-US" sz="1800" dirty="0"/>
              <a:t>를 사용하면 </a:t>
            </a:r>
            <a:endParaRPr lang="en-US" altLang="ko-KR" sz="1800" dirty="0"/>
          </a:p>
          <a:p>
            <a:pPr marL="228600" lvl="1" indent="0">
              <a:lnSpc>
                <a:spcPct val="200000"/>
              </a:lnSpc>
              <a:buNone/>
            </a:pPr>
            <a:r>
              <a:rPr lang="ko-KR" altLang="en-US" sz="1800" dirty="0"/>
              <a:t>고성능 서버로 블록체인 노드를 운영하지 않아도 </a:t>
            </a:r>
            <a:endParaRPr lang="en-US" altLang="ko-KR" sz="1800" dirty="0"/>
          </a:p>
          <a:p>
            <a:pPr marL="228600" lvl="1" indent="0">
              <a:lnSpc>
                <a:spcPct val="200000"/>
              </a:lnSpc>
              <a:buNone/>
            </a:pPr>
            <a:r>
              <a:rPr lang="en-US" sz="1800" dirty="0"/>
              <a:t>API </a:t>
            </a:r>
            <a:r>
              <a:rPr lang="ko-KR" altLang="en-US" sz="1800" dirty="0"/>
              <a:t>호출만으로 </a:t>
            </a:r>
            <a:r>
              <a:rPr lang="ko-KR" altLang="en-US" sz="1800" dirty="0" err="1"/>
              <a:t>블록체인과</a:t>
            </a:r>
            <a:r>
              <a:rPr lang="ko-KR" altLang="en-US" sz="1800" dirty="0"/>
              <a:t> 상호작용 할 수 있어 </a:t>
            </a:r>
            <a:endParaRPr lang="en-US" altLang="ko-KR" sz="1800" dirty="0"/>
          </a:p>
          <a:p>
            <a:pPr marL="228600" lvl="1" indent="0">
              <a:lnSpc>
                <a:spcPct val="200000"/>
              </a:lnSpc>
              <a:buNone/>
            </a:pPr>
            <a:r>
              <a:rPr lang="ko-KR" altLang="en-US" sz="1800" dirty="0"/>
              <a:t>서버 설치</a:t>
            </a:r>
            <a:r>
              <a:rPr lang="en-US" altLang="ko-KR" sz="1800" dirty="0"/>
              <a:t>, </a:t>
            </a:r>
            <a:r>
              <a:rPr lang="ko-KR" altLang="en-US" sz="1800" dirty="0"/>
              <a:t>설정</a:t>
            </a:r>
            <a:r>
              <a:rPr lang="en-US" altLang="ko-KR" sz="1800" dirty="0"/>
              <a:t>, </a:t>
            </a:r>
            <a:r>
              <a:rPr lang="ko-KR" altLang="en-US" sz="1800" dirty="0"/>
              <a:t>유지에 드는 자원을 절약 할 수 있습니다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92E9460E-9038-4A53-8789-01F1C2CB1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0DA2701-4ADC-4D59-8AD5-8716B35A8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A37EA-9140-084A-899C-E24E799C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370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92E0-DE74-0D40-BA79-BE2237A2BEFD}"/>
              </a:ext>
            </a:extLst>
          </p:cNvPr>
          <p:cNvSpPr txBox="1">
            <a:spLocks/>
          </p:cNvSpPr>
          <p:nvPr/>
        </p:nvSpPr>
        <p:spPr>
          <a:xfrm>
            <a:off x="1451580" y="804520"/>
            <a:ext cx="773306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 History API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D0AF-CDDE-B441-A38A-EB745C8750BB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1A978-846A-4869-9BF2-6B0F236E9240}"/>
              </a:ext>
            </a:extLst>
          </p:cNvPr>
          <p:cNvSpPr/>
          <p:nvPr/>
        </p:nvSpPr>
        <p:spPr>
          <a:xfrm>
            <a:off x="2101747" y="1620767"/>
            <a:ext cx="958018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Token History API</a:t>
            </a:r>
            <a:r>
              <a:rPr lang="ko-KR" altLang="en-US" dirty="0"/>
              <a:t>는 </a:t>
            </a:r>
            <a:r>
              <a:rPr lang="en-US" altLang="ko-KR" dirty="0"/>
              <a:t>KLAY</a:t>
            </a:r>
            <a:r>
              <a:rPr lang="ko-KR" altLang="en-US" dirty="0"/>
              <a:t>를 비롯해 </a:t>
            </a:r>
            <a:r>
              <a:rPr lang="en-US" altLang="ko-KR" dirty="0"/>
              <a:t>KIP-7, KIP-17, ERC-20, ERC-721 </a:t>
            </a:r>
            <a:r>
              <a:rPr lang="ko-KR" altLang="en-US" dirty="0"/>
              <a:t>컨트랙트로 발행한 토큰들의 정보</a:t>
            </a:r>
            <a:r>
              <a:rPr lang="en-US" altLang="ko-KR" dirty="0"/>
              <a:t>, </a:t>
            </a:r>
            <a:r>
              <a:rPr lang="ko-KR" altLang="en-US" dirty="0"/>
              <a:t>토큰 컨트랙트 정보</a:t>
            </a:r>
            <a:r>
              <a:rPr lang="en-US" altLang="ko-KR" dirty="0"/>
              <a:t>, </a:t>
            </a:r>
            <a:r>
              <a:rPr lang="ko-KR" altLang="en-US" dirty="0"/>
              <a:t>토큰을 전송한 기록을 조회하는 기능을 제공합니다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A81B0-570A-4486-A30D-DAC49EC8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964" y="2533817"/>
            <a:ext cx="8652137" cy="37545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2B7BAED-D885-4BA1-AF61-7DE248E74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6A1BC-816B-294D-A1BF-B30AA19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38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92E0-DE74-0D40-BA79-BE2237A2BEFD}"/>
              </a:ext>
            </a:extLst>
          </p:cNvPr>
          <p:cNvSpPr txBox="1">
            <a:spLocks/>
          </p:cNvSpPr>
          <p:nvPr/>
        </p:nvSpPr>
        <p:spPr>
          <a:xfrm>
            <a:off x="1451580" y="804520"/>
            <a:ext cx="7733060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 History API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D0AF-CDDE-B441-A38A-EB745C8750BB}"/>
              </a:ext>
            </a:extLst>
          </p:cNvPr>
          <p:cNvSpPr txBox="1">
            <a:spLocks/>
          </p:cNvSpPr>
          <p:nvPr/>
        </p:nvSpPr>
        <p:spPr>
          <a:xfrm>
            <a:off x="1451581" y="2015732"/>
            <a:ext cx="10230346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A9EBE-734C-4116-A033-8C5A2212A1D0}"/>
              </a:ext>
            </a:extLst>
          </p:cNvPr>
          <p:cNvSpPr/>
          <p:nvPr/>
        </p:nvSpPr>
        <p:spPr>
          <a:xfrm>
            <a:off x="2060443" y="1853755"/>
            <a:ext cx="9012621" cy="378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토큰이 애플리케이션에 가치를 부여하려면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토큰이 언제 누구에게 전달되었는지 추적할 수 있어야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모든 기록은 블록체인에 안전하게 보관되어 있지만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 기록을 꺼내어 내가 원하는 형태로 볼 수 있다는 것은 또 다른 이야기입니다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위해 </a:t>
            </a:r>
            <a:r>
              <a:rPr lang="en-US" altLang="ko-KR" dirty="0"/>
              <a:t>Token History API</a:t>
            </a:r>
            <a:r>
              <a:rPr lang="ko-KR" altLang="en-US" dirty="0"/>
              <a:t>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블록체인 데이터를 가공하여 계정을 기준으로</a:t>
            </a:r>
            <a:r>
              <a:rPr lang="en-US" altLang="ko-KR" dirty="0"/>
              <a:t>, </a:t>
            </a:r>
            <a:r>
              <a:rPr lang="ko-KR" altLang="en-US" dirty="0"/>
              <a:t>혹은 토큰을 기준으로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거래내역을 확인할 수 있는 </a:t>
            </a:r>
            <a:r>
              <a:rPr lang="en-US" altLang="ko-KR" dirty="0"/>
              <a:t>API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5100726-7B41-48FF-BD98-FCBA417D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28" y="179052"/>
            <a:ext cx="1229710" cy="596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FCB97-B696-904F-B91D-5427EA8C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D65-D019-9F49-B8F8-500527613D6B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65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995</Words>
  <Application>Microsoft Macintosh PowerPoint</Application>
  <PresentationFormat>Widescreen</PresentationFormat>
  <Paragraphs>176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Choi Sunha</cp:lastModifiedBy>
  <cp:revision>19</cp:revision>
  <cp:lastPrinted>2020-11-10T08:30:11Z</cp:lastPrinted>
  <dcterms:created xsi:type="dcterms:W3CDTF">2020-11-10T08:08:58Z</dcterms:created>
  <dcterms:modified xsi:type="dcterms:W3CDTF">2020-11-14T01:18:34Z</dcterms:modified>
</cp:coreProperties>
</file>