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7" r:id="rId5"/>
    <p:sldId id="268" r:id="rId6"/>
    <p:sldId id="266" r:id="rId7"/>
    <p:sldId id="272" r:id="rId8"/>
    <p:sldId id="262" r:id="rId9"/>
    <p:sldId id="273" r:id="rId10"/>
    <p:sldId id="274" r:id="rId11"/>
    <p:sldId id="275" r:id="rId12"/>
    <p:sldId id="278" r:id="rId13"/>
    <p:sldId id="271" r:id="rId14"/>
    <p:sldId id="279" r:id="rId15"/>
    <p:sldId id="280" r:id="rId16"/>
    <p:sldId id="282" r:id="rId17"/>
    <p:sldId id="283" r:id="rId18"/>
    <p:sldId id="277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D2Coding" panose="020B0609020101020101" pitchFamily="49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250"/>
    <a:srgbClr val="6BADAA"/>
    <a:srgbClr val="4E8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4" autoAdjust="0"/>
    <p:restoredTop sz="70392" autoAdjust="0"/>
  </p:normalViewPr>
  <p:slideViewPr>
    <p:cSldViewPr snapToGrid="0">
      <p:cViewPr varScale="1">
        <p:scale>
          <a:sx n="89" d="100"/>
          <a:sy n="89" d="100"/>
        </p:scale>
        <p:origin x="14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B6EE6-D915-45C3-B98E-CA51A8DDBD76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4FBAB-0FD6-41C2-9A44-46C2368AD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7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FBAB-0FD6-41C2-9A44-46C2368AD2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27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FBAB-0FD6-41C2-9A44-46C2368AD2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36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FBAB-0FD6-41C2-9A44-46C2368AD29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68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FBAB-0FD6-41C2-9A44-46C2368AD29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010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FBAB-0FD6-41C2-9A44-46C2368AD29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64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FBAB-0FD6-41C2-9A44-46C2368AD29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24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FBAB-0FD6-41C2-9A44-46C2368AD29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9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FBAB-0FD6-41C2-9A44-46C2368AD29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24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FBAB-0FD6-41C2-9A44-46C2368AD29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468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FBAB-0FD6-41C2-9A44-46C2368AD29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1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FBAB-0FD6-41C2-9A44-46C2368AD2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87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FBAB-0FD6-41C2-9A44-46C2368AD2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02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FBAB-0FD6-41C2-9A44-46C2368AD2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10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FBAB-0FD6-41C2-9A44-46C2368AD2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84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FBAB-0FD6-41C2-9A44-46C2368AD2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253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FBAB-0FD6-41C2-9A44-46C2368AD2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112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FBAB-0FD6-41C2-9A44-46C2368AD2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90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FBAB-0FD6-41C2-9A44-46C2368AD2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6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62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21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8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5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2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41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68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3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66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9B3E06-B96C-4474-BAFB-17950BA6F168}"/>
              </a:ext>
            </a:extLst>
          </p:cNvPr>
          <p:cNvSpPr/>
          <p:nvPr/>
        </p:nvSpPr>
        <p:spPr>
          <a:xfrm>
            <a:off x="1962150" y="1750681"/>
            <a:ext cx="8277225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i="1" kern="0" dirty="0" err="1" smtClean="0">
                <a:gradFill>
                  <a:gsLst>
                    <a:gs pos="59000">
                      <a:srgbClr val="4472C4">
                        <a:lumMod val="5000"/>
                        <a:lumOff val="95000"/>
                      </a:srgbClr>
                    </a:gs>
                    <a:gs pos="59000">
                      <a:srgbClr val="BDE3D1"/>
                    </a:gs>
                  </a:gsLst>
                  <a:lin ang="5400000" scaled="1"/>
                </a:gradFill>
              </a:rPr>
              <a:t>Klaytn</a:t>
            </a:r>
            <a:endParaRPr lang="en-US" altLang="ko-KR" sz="5400" b="1" i="1" kern="0" dirty="0">
              <a:gradFill>
                <a:gsLst>
                  <a:gs pos="59000">
                    <a:srgbClr val="4472C4">
                      <a:lumMod val="5000"/>
                      <a:lumOff val="95000"/>
                    </a:srgbClr>
                  </a:gs>
                  <a:gs pos="59000">
                    <a:srgbClr val="BDE3D1"/>
                  </a:gs>
                </a:gsLst>
                <a:lin ang="5400000" scaled="1"/>
              </a:gra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srgbClr val="BDE3D1"/>
                </a:solidFill>
              </a:rPr>
              <a:t>합의 메커니즘 </a:t>
            </a:r>
            <a:r>
              <a:rPr lang="en-US" altLang="ko-KR" sz="2000" b="1" kern="0" dirty="0" smtClean="0">
                <a:solidFill>
                  <a:srgbClr val="BDE3D1"/>
                </a:solidFill>
              </a:rPr>
              <a:t>&amp; </a:t>
            </a:r>
            <a:r>
              <a:rPr lang="ko-KR" altLang="en-US" sz="2000" b="1" kern="0" dirty="0" smtClean="0">
                <a:solidFill>
                  <a:srgbClr val="BDE3D1"/>
                </a:solidFill>
              </a:rPr>
              <a:t>계정</a:t>
            </a:r>
            <a:endParaRPr lang="en-US" altLang="ko-KR" sz="2000" b="1" kern="0" dirty="0">
              <a:solidFill>
                <a:srgbClr val="BDE3D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A97885-D704-4561-B8FC-5F1CE5F79085}"/>
              </a:ext>
            </a:extLst>
          </p:cNvPr>
          <p:cNvCxnSpPr>
            <a:cxnSpLocks/>
          </p:cNvCxnSpPr>
          <p:nvPr/>
        </p:nvCxnSpPr>
        <p:spPr>
          <a:xfrm flipH="1">
            <a:off x="5200762" y="3825114"/>
            <a:ext cx="18000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4936821" y="4011883"/>
            <a:ext cx="232788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prstClr val="white"/>
                </a:solidFill>
              </a:rPr>
              <a:t>스크립토</a:t>
            </a:r>
            <a:r>
              <a:rPr lang="ko-KR" altLang="en-US" b="1" dirty="0" smtClean="0">
                <a:solidFill>
                  <a:prstClr val="white"/>
                </a:solidFill>
              </a:rPr>
              <a:t> </a:t>
            </a: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r>
              <a:rPr lang="ko-KR" altLang="en-US" b="1" dirty="0" smtClean="0">
                <a:solidFill>
                  <a:prstClr val="white"/>
                </a:solidFill>
              </a:rPr>
              <a:t>기 박세연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4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9B3E06-B96C-4474-BAFB-17950BA6F168}"/>
              </a:ext>
            </a:extLst>
          </p:cNvPr>
          <p:cNvSpPr/>
          <p:nvPr/>
        </p:nvSpPr>
        <p:spPr>
          <a:xfrm>
            <a:off x="3048000" y="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white"/>
                </a:solidFill>
              </a:rPr>
              <a:t>합의 메커니즘</a:t>
            </a:r>
            <a:endParaRPr lang="en-US" altLang="ko-KR" sz="3200" b="1" i="1" kern="0" dirty="0" smtClean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 err="1" smtClean="0">
                <a:solidFill>
                  <a:prstClr val="white"/>
                </a:solidFill>
              </a:rPr>
              <a:t>Klaytn</a:t>
            </a:r>
            <a:r>
              <a:rPr lang="ko-KR" altLang="en-US" sz="1400" kern="0" dirty="0" smtClean="0">
                <a:solidFill>
                  <a:prstClr val="white"/>
                </a:solidFill>
              </a:rPr>
              <a:t>의 합의 메커니즘 </a:t>
            </a:r>
            <a:r>
              <a:rPr lang="en-US" altLang="ko-KR" sz="1400" kern="0" dirty="0">
                <a:solidFill>
                  <a:prstClr val="white"/>
                </a:solidFill>
              </a:rPr>
              <a:t>– </a:t>
            </a:r>
            <a:r>
              <a:rPr lang="ko-KR" altLang="en-US" sz="1400" kern="0" dirty="0">
                <a:solidFill>
                  <a:prstClr val="white"/>
                </a:solidFill>
              </a:rPr>
              <a:t>블록 생성 과정</a:t>
            </a:r>
            <a:endParaRPr lang="en-US" altLang="ko-KR" sz="1400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1400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A97885-D704-4561-B8FC-5F1CE5F79085}"/>
              </a:ext>
            </a:extLst>
          </p:cNvPr>
          <p:cNvCxnSpPr>
            <a:cxnSpLocks/>
          </p:cNvCxnSpPr>
          <p:nvPr/>
        </p:nvCxnSpPr>
        <p:spPr>
          <a:xfrm flipH="1">
            <a:off x="2496000" y="1205739"/>
            <a:ext cx="72000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C8AF0ED-23D5-4E5A-96B7-90E8EC928E71}"/>
              </a:ext>
            </a:extLst>
          </p:cNvPr>
          <p:cNvSpPr/>
          <p:nvPr/>
        </p:nvSpPr>
        <p:spPr>
          <a:xfrm>
            <a:off x="676182" y="1399534"/>
            <a:ext cx="10839635" cy="509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s://gblobscdn.gitbook.com/assets%2F-LqJV-03ampuHElwofFa%2F-LqJVe8U1Fg07JJWVWHr%2F-LqJVmwxt0gjqVYa12wr%2Fcouncil-committee.png?alt=m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188" y="2077506"/>
            <a:ext cx="3946471" cy="374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/>
          <p:nvPr/>
        </p:nvPicPr>
        <p:blipFill>
          <a:blip r:embed="rId4"/>
          <a:stretch>
            <a:fillRect/>
          </a:stretch>
        </p:blipFill>
        <p:spPr>
          <a:xfrm>
            <a:off x="6109678" y="2116754"/>
            <a:ext cx="4548119" cy="19197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0665" y="4261723"/>
            <a:ext cx="5087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4)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제안자는 블록을 선택해서 전파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5)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합의 진행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6)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위원회 멤버의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2/3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이상의 서명을 받으면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모든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CN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에 블록 전파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75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9B3E06-B96C-4474-BAFB-17950BA6F168}"/>
              </a:ext>
            </a:extLst>
          </p:cNvPr>
          <p:cNvSpPr/>
          <p:nvPr/>
        </p:nvSpPr>
        <p:spPr>
          <a:xfrm>
            <a:off x="3048000" y="0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white"/>
                </a:solidFill>
              </a:rPr>
              <a:t>합의 메커니즘</a:t>
            </a:r>
            <a:endParaRPr lang="en-US" altLang="ko-KR" sz="3200" b="1" i="1" kern="0" dirty="0" smtClean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 err="1" smtClean="0">
                <a:solidFill>
                  <a:prstClr val="white"/>
                </a:solidFill>
              </a:rPr>
              <a:t>Klaytn</a:t>
            </a:r>
            <a:r>
              <a:rPr lang="ko-KR" altLang="en-US" sz="1400" kern="0" dirty="0" smtClean="0">
                <a:solidFill>
                  <a:prstClr val="white"/>
                </a:solidFill>
              </a:rPr>
              <a:t>의 합의 메커니즘 </a:t>
            </a:r>
            <a:r>
              <a:rPr lang="en-US" altLang="ko-KR" sz="1400" kern="0" dirty="0" smtClean="0">
                <a:solidFill>
                  <a:prstClr val="white"/>
                </a:solidFill>
              </a:rPr>
              <a:t>- </a:t>
            </a:r>
            <a:r>
              <a:rPr lang="ko-KR" altLang="en-US" sz="1400" kern="0" dirty="0" smtClean="0">
                <a:solidFill>
                  <a:prstClr val="white"/>
                </a:solidFill>
              </a:rPr>
              <a:t>장점</a:t>
            </a:r>
            <a:r>
              <a:rPr lang="en-US" altLang="ko-KR" sz="1400" kern="0" dirty="0" smtClean="0">
                <a:solidFill>
                  <a:prstClr val="white"/>
                </a:solidFill>
              </a:rPr>
              <a:t> </a:t>
            </a:r>
            <a:endParaRPr lang="en-US" altLang="ko-KR" sz="1400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A97885-D704-4561-B8FC-5F1CE5F79085}"/>
              </a:ext>
            </a:extLst>
          </p:cNvPr>
          <p:cNvCxnSpPr>
            <a:cxnSpLocks/>
          </p:cNvCxnSpPr>
          <p:nvPr/>
        </p:nvCxnSpPr>
        <p:spPr>
          <a:xfrm flipH="1">
            <a:off x="2496000" y="1205739"/>
            <a:ext cx="72000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C8AF0ED-23D5-4E5A-96B7-90E8EC928E71}"/>
              </a:ext>
            </a:extLst>
          </p:cNvPr>
          <p:cNvSpPr/>
          <p:nvPr/>
        </p:nvSpPr>
        <p:spPr>
          <a:xfrm>
            <a:off x="676182" y="1399534"/>
            <a:ext cx="10839635" cy="509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Picture 2" descr="https://gblobscdn.gitbook.com/assets%2F-LqJV-03ampuHElwofFa%2F-LqJVe8U1Fg07JJWVWHr%2F-LqJVmwxt0gjqVYa12wr%2Fcouncil-committee.png?alt=m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188" y="2077506"/>
            <a:ext cx="3946471" cy="374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8856" y="3210327"/>
            <a:ext cx="4698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노드 수 증가에 따른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통신량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문제 해결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블록의 완결성 즉시 보장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분기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포크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 발생하지 않는다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65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9B3E06-B96C-4474-BAFB-17950BA6F168}"/>
              </a:ext>
            </a:extLst>
          </p:cNvPr>
          <p:cNvSpPr/>
          <p:nvPr/>
        </p:nvSpPr>
        <p:spPr>
          <a:xfrm>
            <a:off x="3048000" y="0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white"/>
                </a:solidFill>
              </a:rPr>
              <a:t>계정</a:t>
            </a:r>
            <a:endParaRPr lang="en-US" altLang="ko-KR" sz="3200" b="1" i="1" kern="0" dirty="0" smtClean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 err="1" smtClean="0">
                <a:solidFill>
                  <a:prstClr val="white"/>
                </a:solidFill>
              </a:rPr>
              <a:t>Klaytn</a:t>
            </a:r>
            <a:r>
              <a:rPr lang="en-US" altLang="ko-KR" sz="1400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1400" kern="0" dirty="0" smtClean="0">
                <a:solidFill>
                  <a:prstClr val="white"/>
                </a:solidFill>
              </a:rPr>
              <a:t>지갑 키</a:t>
            </a:r>
            <a:endParaRPr lang="en-US" altLang="ko-KR" sz="1400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A97885-D704-4561-B8FC-5F1CE5F79085}"/>
              </a:ext>
            </a:extLst>
          </p:cNvPr>
          <p:cNvCxnSpPr>
            <a:cxnSpLocks/>
          </p:cNvCxnSpPr>
          <p:nvPr/>
        </p:nvCxnSpPr>
        <p:spPr>
          <a:xfrm flipH="1">
            <a:off x="2496000" y="1205739"/>
            <a:ext cx="72000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C8AF0ED-23D5-4E5A-96B7-90E8EC928E71}"/>
              </a:ext>
            </a:extLst>
          </p:cNvPr>
          <p:cNvSpPr/>
          <p:nvPr/>
        </p:nvSpPr>
        <p:spPr>
          <a:xfrm>
            <a:off x="676182" y="1399534"/>
            <a:ext cx="10839635" cy="509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4368" y="1822704"/>
            <a:ext cx="6297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주소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0x0fe2e20716753082222b52e753854f40afddffd2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위쪽 화살표 15"/>
          <p:cNvSpPr/>
          <p:nvPr/>
        </p:nvSpPr>
        <p:spPr>
          <a:xfrm>
            <a:off x="5867400" y="2416608"/>
            <a:ext cx="451104" cy="530352"/>
          </a:xfrm>
          <a:prstGeom prst="upArrow">
            <a:avLst/>
          </a:prstGeom>
          <a:solidFill>
            <a:srgbClr val="2E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위쪽 화살표 17"/>
          <p:cNvSpPr/>
          <p:nvPr/>
        </p:nvSpPr>
        <p:spPr>
          <a:xfrm>
            <a:off x="5867400" y="3629468"/>
            <a:ext cx="451104" cy="530352"/>
          </a:xfrm>
          <a:prstGeom prst="upArrow">
            <a:avLst/>
          </a:prstGeom>
          <a:solidFill>
            <a:srgbClr val="2E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5211">
            <a:off x="4979282" y="3011245"/>
            <a:ext cx="553938" cy="55393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647944" y="3102986"/>
            <a:ext cx="890016" cy="37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공개키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5211">
            <a:off x="4979282" y="4224105"/>
            <a:ext cx="553938" cy="5539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647944" y="4315846"/>
            <a:ext cx="890016" cy="37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개인키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2528" y="4892767"/>
            <a:ext cx="5260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원하는 형태의 주소 생성 불가능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개인키가 노출되면 주소 또한 사용 불가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44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9B3E06-B96C-4474-BAFB-17950BA6F168}"/>
              </a:ext>
            </a:extLst>
          </p:cNvPr>
          <p:cNvSpPr/>
          <p:nvPr/>
        </p:nvSpPr>
        <p:spPr>
          <a:xfrm>
            <a:off x="3048000" y="0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white"/>
                </a:solidFill>
              </a:rPr>
              <a:t>계정</a:t>
            </a:r>
            <a:endParaRPr lang="en-US" altLang="ko-KR" sz="3200" b="1" i="1" kern="0" dirty="0" smtClean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 err="1" smtClean="0">
                <a:solidFill>
                  <a:prstClr val="white"/>
                </a:solidFill>
              </a:rPr>
              <a:t>Klaytn</a:t>
            </a:r>
            <a:r>
              <a:rPr lang="en-US" altLang="ko-KR" sz="1400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1400" kern="0" dirty="0" smtClean="0">
                <a:solidFill>
                  <a:prstClr val="white"/>
                </a:solidFill>
              </a:rPr>
              <a:t>지갑 키</a:t>
            </a:r>
            <a:r>
              <a:rPr lang="en-US" altLang="ko-KR" sz="1400" kern="0" dirty="0" smtClean="0">
                <a:solidFill>
                  <a:prstClr val="white"/>
                </a:solidFill>
              </a:rPr>
              <a:t>, </a:t>
            </a:r>
            <a:r>
              <a:rPr lang="ko-KR" altLang="en-US" sz="1400" kern="0" dirty="0" smtClean="0">
                <a:solidFill>
                  <a:prstClr val="white"/>
                </a:solidFill>
              </a:rPr>
              <a:t>계정 유형</a:t>
            </a:r>
            <a:endParaRPr lang="en-US" altLang="ko-KR" sz="1400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A97885-D704-4561-B8FC-5F1CE5F79085}"/>
              </a:ext>
            </a:extLst>
          </p:cNvPr>
          <p:cNvCxnSpPr>
            <a:cxnSpLocks/>
          </p:cNvCxnSpPr>
          <p:nvPr/>
        </p:nvCxnSpPr>
        <p:spPr>
          <a:xfrm flipH="1">
            <a:off x="2496000" y="1205739"/>
            <a:ext cx="72000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C8AF0ED-23D5-4E5A-96B7-90E8EC928E71}"/>
              </a:ext>
            </a:extLst>
          </p:cNvPr>
          <p:cNvSpPr/>
          <p:nvPr/>
        </p:nvSpPr>
        <p:spPr>
          <a:xfrm>
            <a:off x="676182" y="1399534"/>
            <a:ext cx="10839635" cy="509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199315" y="2784655"/>
            <a:ext cx="4748784" cy="3384497"/>
          </a:xfrm>
          <a:prstGeom prst="roundRect">
            <a:avLst/>
          </a:prstGeom>
          <a:solidFill>
            <a:srgbClr val="4E8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41">
            <a:extLst>
              <a:ext uri="{FF2B5EF4-FFF2-40B4-BE49-F238E27FC236}">
                <a16:creationId xmlns:a16="http://schemas.microsoft.com/office/drawing/2014/main" id="{82F86439-803A-4E66-A5FC-F163B96A7667}"/>
              </a:ext>
            </a:extLst>
          </p:cNvPr>
          <p:cNvSpPr/>
          <p:nvPr/>
        </p:nvSpPr>
        <p:spPr>
          <a:xfrm>
            <a:off x="2496000" y="3067158"/>
            <a:ext cx="2155414" cy="759747"/>
          </a:xfrm>
          <a:prstGeom prst="roundRect">
            <a:avLst>
              <a:gd name="adj" fmla="val 10689"/>
            </a:avLst>
          </a:prstGeom>
          <a:solidFill>
            <a:srgbClr val="2E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prstClr val="white"/>
                </a:solidFill>
              </a:rPr>
              <a:t>EOAs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6000" y="3826905"/>
            <a:ext cx="215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외부</a:t>
            </a:r>
            <a:r>
              <a:rPr lang="en-US" altLang="ko-KR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소유 계정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6411" y="4513181"/>
            <a:ext cx="3974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하나의 키 쌍에 의해 생성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키 쌍을 가진 유저의 잔액 정보 보관</a:t>
            </a: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트랜잭션을 생성하고 불러올 수 있다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57566" y="2784655"/>
            <a:ext cx="4748784" cy="3384497"/>
          </a:xfrm>
          <a:prstGeom prst="roundRect">
            <a:avLst/>
          </a:prstGeom>
          <a:solidFill>
            <a:srgbClr val="4E8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41">
            <a:extLst>
              <a:ext uri="{FF2B5EF4-FFF2-40B4-BE49-F238E27FC236}">
                <a16:creationId xmlns:a16="http://schemas.microsoft.com/office/drawing/2014/main" id="{82F86439-803A-4E66-A5FC-F163B96A7667}"/>
              </a:ext>
            </a:extLst>
          </p:cNvPr>
          <p:cNvSpPr/>
          <p:nvPr/>
        </p:nvSpPr>
        <p:spPr>
          <a:xfrm>
            <a:off x="7654251" y="3067158"/>
            <a:ext cx="2155414" cy="759747"/>
          </a:xfrm>
          <a:prstGeom prst="roundRect">
            <a:avLst>
              <a:gd name="adj" fmla="val 10689"/>
            </a:avLst>
          </a:prstGeom>
          <a:solidFill>
            <a:srgbClr val="2E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prstClr val="white"/>
                </a:solidFill>
              </a:rPr>
              <a:t>SCAs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49517" y="3826905"/>
            <a:ext cx="25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스마트 </a:t>
            </a:r>
            <a:r>
              <a:rPr lang="ko-KR" altLang="en-US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컨트랙트</a:t>
            </a:r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계정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4662" y="4513181"/>
            <a:ext cx="3974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스마트 </a:t>
            </a:r>
            <a:r>
              <a:rPr lang="ko-KR" altLang="en-US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컨트랙트의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코드 정보 저장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스스로 트랜잭션을 생성할 수 없다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44752" y="1840438"/>
            <a:ext cx="9198864" cy="353568"/>
          </a:xfrm>
          <a:prstGeom prst="roundRect">
            <a:avLst/>
          </a:prstGeom>
          <a:solidFill>
            <a:srgbClr val="2E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Klaytn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지갑 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0x{private key}0x{type}0x{address in hex}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8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9B3E06-B96C-4474-BAFB-17950BA6F168}"/>
              </a:ext>
            </a:extLst>
          </p:cNvPr>
          <p:cNvSpPr/>
          <p:nvPr/>
        </p:nvSpPr>
        <p:spPr>
          <a:xfrm>
            <a:off x="3048000" y="0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white"/>
                </a:solidFill>
              </a:rPr>
              <a:t>계정</a:t>
            </a:r>
            <a:endParaRPr lang="en-US" altLang="ko-KR" sz="3200" b="1" i="1" kern="0" dirty="0" smtClean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 err="1" smtClean="0">
                <a:solidFill>
                  <a:prstClr val="white"/>
                </a:solidFill>
              </a:rPr>
              <a:t>Klaytn</a:t>
            </a:r>
            <a:r>
              <a:rPr lang="en-US" altLang="ko-KR" sz="1400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1400" kern="0" dirty="0" smtClean="0">
                <a:solidFill>
                  <a:prstClr val="white"/>
                </a:solidFill>
              </a:rPr>
              <a:t>계정 구조</a:t>
            </a:r>
            <a:endParaRPr lang="en-US" altLang="ko-KR" sz="1400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A97885-D704-4561-B8FC-5F1CE5F79085}"/>
              </a:ext>
            </a:extLst>
          </p:cNvPr>
          <p:cNvCxnSpPr>
            <a:cxnSpLocks/>
          </p:cNvCxnSpPr>
          <p:nvPr/>
        </p:nvCxnSpPr>
        <p:spPr>
          <a:xfrm flipH="1">
            <a:off x="2496000" y="1205739"/>
            <a:ext cx="72000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C8AF0ED-23D5-4E5A-96B7-90E8EC928E71}"/>
              </a:ext>
            </a:extLst>
          </p:cNvPr>
          <p:cNvSpPr/>
          <p:nvPr/>
        </p:nvSpPr>
        <p:spPr>
          <a:xfrm>
            <a:off x="676182" y="1399534"/>
            <a:ext cx="10839635" cy="509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모서리 41">
            <a:extLst>
              <a:ext uri="{FF2B5EF4-FFF2-40B4-BE49-F238E27FC236}">
                <a16:creationId xmlns:a16="http://schemas.microsoft.com/office/drawing/2014/main" id="{82F86439-803A-4E66-A5FC-F163B96A7667}"/>
              </a:ext>
            </a:extLst>
          </p:cNvPr>
          <p:cNvSpPr/>
          <p:nvPr/>
        </p:nvSpPr>
        <p:spPr>
          <a:xfrm>
            <a:off x="1117600" y="1776084"/>
            <a:ext cx="2411984" cy="759747"/>
          </a:xfrm>
          <a:prstGeom prst="roundRect">
            <a:avLst>
              <a:gd name="adj" fmla="val 10689"/>
            </a:avLst>
          </a:prstGeom>
          <a:solidFill>
            <a:srgbClr val="2E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>
                <a:solidFill>
                  <a:prstClr val="white"/>
                </a:solidFill>
              </a:rPr>
              <a:t>EOA </a:t>
            </a:r>
            <a:r>
              <a:rPr lang="ko-KR" altLang="en-US" sz="2800" b="1" dirty="0" smtClean="0">
                <a:solidFill>
                  <a:prstClr val="white"/>
                </a:solidFill>
              </a:rPr>
              <a:t>구조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6000" y="2729625"/>
            <a:ext cx="215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외부</a:t>
            </a:r>
            <a:r>
              <a:rPr lang="en-US" altLang="ko-KR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소유 계정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43908"/>
              </p:ext>
            </p:extLst>
          </p:nvPr>
        </p:nvGraphicFramePr>
        <p:xfrm>
          <a:off x="1117600" y="2819978"/>
          <a:ext cx="5837936" cy="321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959">
                  <a:extLst>
                    <a:ext uri="{9D8B030D-6E8A-4147-A177-3AD203B41FA5}">
                      <a16:colId xmlns:a16="http://schemas.microsoft.com/office/drawing/2014/main" val="1598079309"/>
                    </a:ext>
                  </a:extLst>
                </a:gridCol>
                <a:gridCol w="3663977">
                  <a:extLst>
                    <a:ext uri="{9D8B030D-6E8A-4147-A177-3AD203B41FA5}">
                      <a16:colId xmlns:a16="http://schemas.microsoft.com/office/drawing/2014/main" val="1537935977"/>
                    </a:ext>
                  </a:extLst>
                </a:gridCol>
              </a:tblGrid>
              <a:tr h="643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C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0x1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A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82095"/>
                  </a:ext>
                </a:extLst>
              </a:tr>
              <a:tr h="643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nonce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C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트랜잭션의 순서를 위한 값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A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995825"/>
                  </a:ext>
                </a:extLst>
              </a:tr>
              <a:tr h="643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balance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C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계정의 잔고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A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669595"/>
                  </a:ext>
                </a:extLst>
              </a:tr>
              <a:tr h="643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humanReadable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C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계정이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HRA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연결되어 있는지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A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619018"/>
                  </a:ext>
                </a:extLst>
              </a:tr>
              <a:tr h="643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key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C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계정과 연결된 키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A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251229"/>
                  </a:ext>
                </a:extLst>
              </a:tr>
            </a:tbl>
          </a:graphicData>
        </a:graphic>
      </p:graphicFrame>
      <p:sp>
        <p:nvSpPr>
          <p:cNvPr id="11" name="왼쪽 화살표 10"/>
          <p:cNvSpPr/>
          <p:nvPr/>
        </p:nvSpPr>
        <p:spPr>
          <a:xfrm>
            <a:off x="7143969" y="4907279"/>
            <a:ext cx="618639" cy="362379"/>
          </a:xfrm>
          <a:prstGeom prst="leftArrow">
            <a:avLst/>
          </a:prstGeom>
          <a:solidFill>
            <a:srgbClr val="6BA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662130" y="3761232"/>
            <a:ext cx="2780318" cy="2029968"/>
          </a:xfrm>
          <a:prstGeom prst="roundRect">
            <a:avLst/>
          </a:prstGeom>
          <a:solidFill>
            <a:srgbClr val="6BA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98637" y="3985880"/>
            <a:ext cx="278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Human-Readable Address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15969" y="4507422"/>
            <a:ext cx="207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바이트 숫자 주소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8933417" y="4907279"/>
            <a:ext cx="237744" cy="258746"/>
          </a:xfrm>
          <a:prstGeom prst="downArrow">
            <a:avLst/>
          </a:prstGeom>
          <a:solidFill>
            <a:srgbClr val="2E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183473" y="5227328"/>
            <a:ext cx="1737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바이트 문자열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7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9B3E06-B96C-4474-BAFB-17950BA6F168}"/>
              </a:ext>
            </a:extLst>
          </p:cNvPr>
          <p:cNvSpPr/>
          <p:nvPr/>
        </p:nvSpPr>
        <p:spPr>
          <a:xfrm>
            <a:off x="3048000" y="0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white"/>
                </a:solidFill>
              </a:rPr>
              <a:t>계정</a:t>
            </a:r>
            <a:endParaRPr lang="en-US" altLang="ko-KR" sz="3200" b="1" i="1" kern="0" dirty="0" smtClean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 err="1" smtClean="0">
                <a:solidFill>
                  <a:prstClr val="white"/>
                </a:solidFill>
              </a:rPr>
              <a:t>Klaytn</a:t>
            </a:r>
            <a:r>
              <a:rPr lang="en-US" altLang="ko-KR" sz="1400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1400" kern="0" dirty="0" smtClean="0">
                <a:solidFill>
                  <a:prstClr val="white"/>
                </a:solidFill>
              </a:rPr>
              <a:t>계정 구조</a:t>
            </a:r>
            <a:endParaRPr lang="en-US" altLang="ko-KR" sz="1400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A97885-D704-4561-B8FC-5F1CE5F79085}"/>
              </a:ext>
            </a:extLst>
          </p:cNvPr>
          <p:cNvCxnSpPr>
            <a:cxnSpLocks/>
          </p:cNvCxnSpPr>
          <p:nvPr/>
        </p:nvCxnSpPr>
        <p:spPr>
          <a:xfrm flipH="1">
            <a:off x="2496000" y="1205739"/>
            <a:ext cx="72000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C8AF0ED-23D5-4E5A-96B7-90E8EC928E71}"/>
              </a:ext>
            </a:extLst>
          </p:cNvPr>
          <p:cNvSpPr/>
          <p:nvPr/>
        </p:nvSpPr>
        <p:spPr>
          <a:xfrm>
            <a:off x="676182" y="1399534"/>
            <a:ext cx="10839635" cy="509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모서리 41">
            <a:extLst>
              <a:ext uri="{FF2B5EF4-FFF2-40B4-BE49-F238E27FC236}">
                <a16:creationId xmlns:a16="http://schemas.microsoft.com/office/drawing/2014/main" id="{82F86439-803A-4E66-A5FC-F163B96A7667}"/>
              </a:ext>
            </a:extLst>
          </p:cNvPr>
          <p:cNvSpPr/>
          <p:nvPr/>
        </p:nvSpPr>
        <p:spPr>
          <a:xfrm>
            <a:off x="1117600" y="1776084"/>
            <a:ext cx="2411984" cy="759747"/>
          </a:xfrm>
          <a:prstGeom prst="roundRect">
            <a:avLst>
              <a:gd name="adj" fmla="val 10689"/>
            </a:avLst>
          </a:prstGeom>
          <a:solidFill>
            <a:srgbClr val="2E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prstClr val="white"/>
                </a:solidFill>
              </a:rPr>
              <a:t>SCA </a:t>
            </a:r>
            <a:r>
              <a:rPr lang="ko-KR" altLang="en-US" sz="2800" b="1" dirty="0" smtClean="0">
                <a:solidFill>
                  <a:prstClr val="white"/>
                </a:solidFill>
              </a:rPr>
              <a:t>구조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6000" y="2729625"/>
            <a:ext cx="215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외부</a:t>
            </a:r>
            <a:r>
              <a:rPr lang="en-US" altLang="ko-KR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소유 계정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70433"/>
              </p:ext>
            </p:extLst>
          </p:nvPr>
        </p:nvGraphicFramePr>
        <p:xfrm>
          <a:off x="1117600" y="2819978"/>
          <a:ext cx="5837936" cy="321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959">
                  <a:extLst>
                    <a:ext uri="{9D8B030D-6E8A-4147-A177-3AD203B41FA5}">
                      <a16:colId xmlns:a16="http://schemas.microsoft.com/office/drawing/2014/main" val="1598079309"/>
                    </a:ext>
                  </a:extLst>
                </a:gridCol>
                <a:gridCol w="3663977">
                  <a:extLst>
                    <a:ext uri="{9D8B030D-6E8A-4147-A177-3AD203B41FA5}">
                      <a16:colId xmlns:a16="http://schemas.microsoft.com/office/drawing/2014/main" val="1537935977"/>
                    </a:ext>
                  </a:extLst>
                </a:gridCol>
              </a:tblGrid>
              <a:tr h="643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C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0x2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A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82095"/>
                  </a:ext>
                </a:extLst>
              </a:tr>
              <a:tr h="643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nonce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C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트랜잭션의 순서를 위한 값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A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995825"/>
                  </a:ext>
                </a:extLst>
              </a:tr>
              <a:tr h="643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balance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C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계정의 잔고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A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669595"/>
                  </a:ext>
                </a:extLst>
              </a:tr>
              <a:tr h="643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humanReadable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C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계정이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HRA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연결되어 있는지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A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619018"/>
                  </a:ext>
                </a:extLst>
              </a:tr>
              <a:tr h="643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key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C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계정과 연결된 키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A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25122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75968"/>
              </p:ext>
            </p:extLst>
          </p:nvPr>
        </p:nvGraphicFramePr>
        <p:xfrm>
          <a:off x="7175701" y="2819978"/>
          <a:ext cx="4120187" cy="2402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295">
                  <a:extLst>
                    <a:ext uri="{9D8B030D-6E8A-4147-A177-3AD203B41FA5}">
                      <a16:colId xmlns:a16="http://schemas.microsoft.com/office/drawing/2014/main" val="1598079309"/>
                    </a:ext>
                  </a:extLst>
                </a:gridCol>
                <a:gridCol w="2585892">
                  <a:extLst>
                    <a:ext uri="{9D8B030D-6E8A-4147-A177-3AD203B41FA5}">
                      <a16:colId xmlns:a16="http://schemas.microsoft.com/office/drawing/2014/main" val="1537935977"/>
                    </a:ext>
                  </a:extLst>
                </a:gridCol>
              </a:tblGrid>
              <a:tr h="879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codeHash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C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스마트 </a:t>
                      </a:r>
                      <a:r>
                        <a:rPr lang="ko-KR" altLang="en-US" sz="1800" b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컨트랙트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코드의 해시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A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82095"/>
                  </a:ext>
                </a:extLst>
              </a:tr>
              <a:tr h="8834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storageRoot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C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Merkle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Patricia </a:t>
                      </a:r>
                      <a:r>
                        <a:rPr lang="en-US" altLang="ko-KR" sz="1800" b="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trie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루트의 해시 값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A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995825"/>
                  </a:ext>
                </a:extLst>
              </a:tr>
              <a:tr h="5740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codeFormat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C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계정의 코드 형식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A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66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99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9B3E06-B96C-4474-BAFB-17950BA6F168}"/>
              </a:ext>
            </a:extLst>
          </p:cNvPr>
          <p:cNvSpPr/>
          <p:nvPr/>
        </p:nvSpPr>
        <p:spPr>
          <a:xfrm>
            <a:off x="3048000" y="0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white"/>
                </a:solidFill>
              </a:rPr>
              <a:t>계정</a:t>
            </a:r>
            <a:endParaRPr lang="en-US" altLang="ko-KR" sz="3200" b="1" i="1" kern="0" dirty="0" smtClean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 err="1" smtClean="0">
                <a:solidFill>
                  <a:prstClr val="white"/>
                </a:solidFill>
              </a:rPr>
              <a:t>Klaytn</a:t>
            </a:r>
            <a:r>
              <a:rPr lang="en-US" altLang="ko-KR" sz="1400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1400" kern="0" dirty="0" smtClean="0">
                <a:solidFill>
                  <a:prstClr val="white"/>
                </a:solidFill>
              </a:rPr>
              <a:t>계정 구조</a:t>
            </a:r>
            <a:endParaRPr lang="en-US" altLang="ko-KR" sz="1400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A97885-D704-4561-B8FC-5F1CE5F79085}"/>
              </a:ext>
            </a:extLst>
          </p:cNvPr>
          <p:cNvCxnSpPr>
            <a:cxnSpLocks/>
          </p:cNvCxnSpPr>
          <p:nvPr/>
        </p:nvCxnSpPr>
        <p:spPr>
          <a:xfrm flipH="1">
            <a:off x="2496000" y="1205739"/>
            <a:ext cx="72000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C8AF0ED-23D5-4E5A-96B7-90E8EC928E71}"/>
              </a:ext>
            </a:extLst>
          </p:cNvPr>
          <p:cNvSpPr/>
          <p:nvPr/>
        </p:nvSpPr>
        <p:spPr>
          <a:xfrm>
            <a:off x="676182" y="1399534"/>
            <a:ext cx="10839635" cy="509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81237" y="2093171"/>
            <a:ext cx="4759794" cy="3919728"/>
          </a:xfrm>
          <a:prstGeom prst="rect">
            <a:avLst/>
          </a:prstGeom>
          <a:solidFill>
            <a:srgbClr val="6BA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41">
            <a:extLst>
              <a:ext uri="{FF2B5EF4-FFF2-40B4-BE49-F238E27FC236}">
                <a16:creationId xmlns:a16="http://schemas.microsoft.com/office/drawing/2014/main" id="{82F86439-803A-4E66-A5FC-F163B96A7667}"/>
              </a:ext>
            </a:extLst>
          </p:cNvPr>
          <p:cNvSpPr/>
          <p:nvPr/>
        </p:nvSpPr>
        <p:spPr>
          <a:xfrm>
            <a:off x="7518566" y="1715125"/>
            <a:ext cx="2357120" cy="461148"/>
          </a:xfrm>
          <a:prstGeom prst="roundRect">
            <a:avLst>
              <a:gd name="adj" fmla="val 10689"/>
            </a:avLst>
          </a:prstGeom>
          <a:solidFill>
            <a:srgbClr val="2E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prstClr val="whit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AccountKeyNil</a:t>
            </a:r>
            <a:endParaRPr lang="ko-KR" altLang="en-US" sz="2000" b="1" dirty="0">
              <a:solidFill>
                <a:prstClr val="whit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3422" y="2421974"/>
            <a:ext cx="4535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빈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(empty)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키를 나타낸다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역할 기반 키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AccountKeyRoleBased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이용하는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TxTypeAccountUpate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트랜잭션에 사용</a:t>
            </a: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RLP </a:t>
            </a:r>
            <a:r>
              <a:rPr lang="ko-KR" altLang="en-US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인코딩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0x80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계정이 </a:t>
            </a:r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RoleAccountUpdate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키만 업데이트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[</a:t>
            </a:r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AccountKeyNil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NewKey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AccountKeyNil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14062" y="2093171"/>
            <a:ext cx="4759794" cy="3919728"/>
          </a:xfrm>
          <a:prstGeom prst="rect">
            <a:avLst/>
          </a:prstGeom>
          <a:solidFill>
            <a:srgbClr val="6BA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41">
            <a:extLst>
              <a:ext uri="{FF2B5EF4-FFF2-40B4-BE49-F238E27FC236}">
                <a16:creationId xmlns:a16="http://schemas.microsoft.com/office/drawing/2014/main" id="{82F86439-803A-4E66-A5FC-F163B96A7667}"/>
              </a:ext>
            </a:extLst>
          </p:cNvPr>
          <p:cNvSpPr/>
          <p:nvPr/>
        </p:nvSpPr>
        <p:spPr>
          <a:xfrm>
            <a:off x="1983397" y="1690741"/>
            <a:ext cx="2821125" cy="461148"/>
          </a:xfrm>
          <a:prstGeom prst="roundRect">
            <a:avLst>
              <a:gd name="adj" fmla="val 10689"/>
            </a:avLst>
          </a:prstGeom>
          <a:solidFill>
            <a:srgbClr val="2E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prstClr val="whit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AccountKeyRoleBased</a:t>
            </a:r>
            <a:endParaRPr lang="ko-KR" altLang="en-US" sz="2000" b="1" dirty="0">
              <a:solidFill>
                <a:prstClr val="whit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8942" y="2421974"/>
            <a:ext cx="4535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역할 기반 키</a:t>
            </a: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type(0x05) + keys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RLP </a:t>
            </a:r>
            <a:r>
              <a:rPr lang="ko-KR" altLang="en-US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인코딩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0x05 + encode([k1, k2, k3])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22497"/>
              </p:ext>
            </p:extLst>
          </p:nvPr>
        </p:nvGraphicFramePr>
        <p:xfrm>
          <a:off x="1196942" y="3892388"/>
          <a:ext cx="43940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017">
                  <a:extLst>
                    <a:ext uri="{9D8B030D-6E8A-4147-A177-3AD203B41FA5}">
                      <a16:colId xmlns:a16="http://schemas.microsoft.com/office/drawing/2014/main" val="1719411911"/>
                    </a:ext>
                  </a:extLst>
                </a:gridCol>
                <a:gridCol w="2197017">
                  <a:extLst>
                    <a:ext uri="{9D8B030D-6E8A-4147-A177-3AD203B41FA5}">
                      <a16:colId xmlns:a16="http://schemas.microsoft.com/office/drawing/2014/main" val="1888218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역할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설명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80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RoleTransaction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기본키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35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RoleAccountUpdate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TxTypeAccountUpate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RoleFeePayer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수수료 위임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21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1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9B3E06-B96C-4474-BAFB-17950BA6F168}"/>
              </a:ext>
            </a:extLst>
          </p:cNvPr>
          <p:cNvSpPr/>
          <p:nvPr/>
        </p:nvSpPr>
        <p:spPr>
          <a:xfrm>
            <a:off x="3048000" y="0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white"/>
                </a:solidFill>
              </a:rPr>
              <a:t>계정</a:t>
            </a:r>
            <a:endParaRPr lang="en-US" altLang="ko-KR" sz="3200" b="1" i="1" kern="0" dirty="0" smtClean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 err="1" smtClean="0">
                <a:solidFill>
                  <a:prstClr val="white"/>
                </a:solidFill>
              </a:rPr>
              <a:t>Klaytn</a:t>
            </a:r>
            <a:r>
              <a:rPr lang="en-US" altLang="ko-KR" sz="1400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1400" kern="0" dirty="0" smtClean="0">
                <a:solidFill>
                  <a:prstClr val="white"/>
                </a:solidFill>
              </a:rPr>
              <a:t>계정 구조</a:t>
            </a:r>
            <a:endParaRPr lang="en-US" altLang="ko-KR" sz="1400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A97885-D704-4561-B8FC-5F1CE5F79085}"/>
              </a:ext>
            </a:extLst>
          </p:cNvPr>
          <p:cNvCxnSpPr>
            <a:cxnSpLocks/>
          </p:cNvCxnSpPr>
          <p:nvPr/>
        </p:nvCxnSpPr>
        <p:spPr>
          <a:xfrm flipH="1">
            <a:off x="2496000" y="1205739"/>
            <a:ext cx="72000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C8AF0ED-23D5-4E5A-96B7-90E8EC928E71}"/>
              </a:ext>
            </a:extLst>
          </p:cNvPr>
          <p:cNvSpPr/>
          <p:nvPr/>
        </p:nvSpPr>
        <p:spPr>
          <a:xfrm>
            <a:off x="676182" y="1399534"/>
            <a:ext cx="10839635" cy="509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81237" y="1983443"/>
            <a:ext cx="4759794" cy="1729021"/>
          </a:xfrm>
          <a:prstGeom prst="rect">
            <a:avLst/>
          </a:prstGeom>
          <a:solidFill>
            <a:srgbClr val="6BA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14062" y="1983443"/>
            <a:ext cx="4759794" cy="1729021"/>
          </a:xfrm>
          <a:prstGeom prst="rect">
            <a:avLst/>
          </a:prstGeom>
          <a:solidFill>
            <a:srgbClr val="6BA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41">
            <a:extLst>
              <a:ext uri="{FF2B5EF4-FFF2-40B4-BE49-F238E27FC236}">
                <a16:creationId xmlns:a16="http://schemas.microsoft.com/office/drawing/2014/main" id="{82F86439-803A-4E66-A5FC-F163B96A7667}"/>
              </a:ext>
            </a:extLst>
          </p:cNvPr>
          <p:cNvSpPr/>
          <p:nvPr/>
        </p:nvSpPr>
        <p:spPr>
          <a:xfrm>
            <a:off x="1983397" y="1581013"/>
            <a:ext cx="2821125" cy="461148"/>
          </a:xfrm>
          <a:prstGeom prst="roundRect">
            <a:avLst>
              <a:gd name="adj" fmla="val 10689"/>
            </a:avLst>
          </a:prstGeom>
          <a:solidFill>
            <a:srgbClr val="2E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prstClr val="whit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AccountKeyPublic</a:t>
            </a:r>
            <a:endParaRPr lang="ko-KR" altLang="en-US" sz="2000" b="1" dirty="0">
              <a:solidFill>
                <a:prstClr val="whit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6247" y="2123270"/>
            <a:ext cx="4535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공개키를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하나 가진 계정에 사용</a:t>
            </a: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ype + key(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공개키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RLP </a:t>
            </a:r>
            <a:r>
              <a:rPr lang="ko-KR" altLang="en-US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인코딩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0x02 + encode(</a:t>
            </a:r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CompressedPubkey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사각형: 둥근 모서리 41">
            <a:extLst>
              <a:ext uri="{FF2B5EF4-FFF2-40B4-BE49-F238E27FC236}">
                <a16:creationId xmlns:a16="http://schemas.microsoft.com/office/drawing/2014/main" id="{82F86439-803A-4E66-A5FC-F163B96A7667}"/>
              </a:ext>
            </a:extLst>
          </p:cNvPr>
          <p:cNvSpPr/>
          <p:nvPr/>
        </p:nvSpPr>
        <p:spPr>
          <a:xfrm>
            <a:off x="7350571" y="1581013"/>
            <a:ext cx="2821125" cy="461148"/>
          </a:xfrm>
          <a:prstGeom prst="roundRect">
            <a:avLst>
              <a:gd name="adj" fmla="val 10689"/>
            </a:avLst>
          </a:prstGeom>
          <a:solidFill>
            <a:srgbClr val="2E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prstClr val="whit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AccountKeyLegacy</a:t>
            </a:r>
            <a:endParaRPr lang="ko-KR" altLang="en-US" sz="2000" b="1" dirty="0">
              <a:solidFill>
                <a:prstClr val="whit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3421" y="2123270"/>
            <a:ext cx="4535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호환성을 위해 존재하는 </a:t>
            </a:r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TxTypeLegacyTrasaction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과 사용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RLP </a:t>
            </a:r>
            <a:r>
              <a:rPr lang="ko-KR" altLang="en-US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인코딩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0x01c0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81237" y="4308688"/>
            <a:ext cx="4759794" cy="1964096"/>
          </a:xfrm>
          <a:prstGeom prst="rect">
            <a:avLst/>
          </a:prstGeom>
          <a:solidFill>
            <a:srgbClr val="6BA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14062" y="4308688"/>
            <a:ext cx="4759794" cy="1964096"/>
          </a:xfrm>
          <a:prstGeom prst="rect">
            <a:avLst/>
          </a:prstGeom>
          <a:solidFill>
            <a:srgbClr val="6BA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41">
            <a:extLst>
              <a:ext uri="{FF2B5EF4-FFF2-40B4-BE49-F238E27FC236}">
                <a16:creationId xmlns:a16="http://schemas.microsoft.com/office/drawing/2014/main" id="{82F86439-803A-4E66-A5FC-F163B96A7667}"/>
              </a:ext>
            </a:extLst>
          </p:cNvPr>
          <p:cNvSpPr/>
          <p:nvPr/>
        </p:nvSpPr>
        <p:spPr>
          <a:xfrm>
            <a:off x="1983397" y="3906258"/>
            <a:ext cx="2821125" cy="461148"/>
          </a:xfrm>
          <a:prstGeom prst="roundRect">
            <a:avLst>
              <a:gd name="adj" fmla="val 10689"/>
            </a:avLst>
          </a:prstGeom>
          <a:solidFill>
            <a:srgbClr val="2E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prstClr val="whit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AccountKeyFail</a:t>
            </a:r>
            <a:endParaRPr lang="ko-KR" altLang="en-US" sz="2000" b="1" dirty="0">
              <a:solidFill>
                <a:prstClr val="whit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사각형: 둥근 모서리 41">
            <a:extLst>
              <a:ext uri="{FF2B5EF4-FFF2-40B4-BE49-F238E27FC236}">
                <a16:creationId xmlns:a16="http://schemas.microsoft.com/office/drawing/2014/main" id="{82F86439-803A-4E66-A5FC-F163B96A7667}"/>
              </a:ext>
            </a:extLst>
          </p:cNvPr>
          <p:cNvSpPr/>
          <p:nvPr/>
        </p:nvSpPr>
        <p:spPr>
          <a:xfrm>
            <a:off x="6968886" y="3870233"/>
            <a:ext cx="3536885" cy="499843"/>
          </a:xfrm>
          <a:prstGeom prst="roundRect">
            <a:avLst>
              <a:gd name="adj" fmla="val 10689"/>
            </a:avLst>
          </a:prstGeom>
          <a:solidFill>
            <a:srgbClr val="2E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prstClr val="whit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AccountKeyWeightedMultisig</a:t>
            </a:r>
            <a:endParaRPr lang="ko-KR" altLang="en-US" sz="2000" b="1" dirty="0">
              <a:solidFill>
                <a:prstClr val="whit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26247" y="4406101"/>
            <a:ext cx="4535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트랜잭션 유효성 검증이 항상 실패</a:t>
            </a: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RLP </a:t>
            </a:r>
            <a:r>
              <a:rPr lang="ko-KR" altLang="en-US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인코딩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0x03c0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8340" y="4406101"/>
            <a:ext cx="4535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계정 키 타입</a:t>
            </a: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type + threshold + </a:t>
            </a:r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weightedPublicKeys</a:t>
            </a: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RLP </a:t>
            </a:r>
            <a:r>
              <a:rPr lang="ko-KR" altLang="en-US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인코딩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0x04 + encode([threshold, [[weight, CompressedPubKey1], [weight2, CompressedPubKey2]]])</a:t>
            </a:r>
          </a:p>
        </p:txBody>
      </p:sp>
    </p:spTree>
    <p:extLst>
      <p:ext uri="{BB962C8B-B14F-4D97-AF65-F5344CB8AC3E}">
        <p14:creationId xmlns:p14="http://schemas.microsoft.com/office/powerpoint/2010/main" val="25860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9B3E06-B96C-4474-BAFB-17950BA6F168}"/>
              </a:ext>
            </a:extLst>
          </p:cNvPr>
          <p:cNvSpPr/>
          <p:nvPr/>
        </p:nvSpPr>
        <p:spPr>
          <a:xfrm>
            <a:off x="1791755" y="2531116"/>
            <a:ext cx="8277225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5400" b="1" i="1" kern="0" dirty="0" smtClean="0">
                <a:gradFill>
                  <a:gsLst>
                    <a:gs pos="59000">
                      <a:srgbClr val="4472C4">
                        <a:lumMod val="5000"/>
                        <a:lumOff val="95000"/>
                      </a:srgbClr>
                    </a:gs>
                    <a:gs pos="59000">
                      <a:srgbClr val="BDE3D1"/>
                    </a:gs>
                  </a:gsLst>
                  <a:lin ang="5400000" scaled="1"/>
                </a:gradFill>
              </a:rPr>
              <a:t>감사합니다 </a:t>
            </a:r>
            <a:r>
              <a:rPr lang="en-US" altLang="ko-KR" sz="5400" b="1" i="1" kern="0" dirty="0" smtClean="0">
                <a:gradFill>
                  <a:gsLst>
                    <a:gs pos="59000">
                      <a:srgbClr val="4472C4">
                        <a:lumMod val="5000"/>
                        <a:lumOff val="95000"/>
                      </a:srgbClr>
                    </a:gs>
                    <a:gs pos="59000">
                      <a:srgbClr val="BDE3D1"/>
                    </a:gs>
                  </a:gsLst>
                  <a:lin ang="5400000" scaled="1"/>
                </a:gradFill>
              </a:rPr>
              <a:t>^-^</a:t>
            </a:r>
            <a:endParaRPr lang="en-US" altLang="ko-KR" sz="5400" b="1" i="1" kern="0" dirty="0">
              <a:gradFill>
                <a:gsLst>
                  <a:gs pos="59000">
                    <a:srgbClr val="4472C4">
                      <a:lumMod val="5000"/>
                      <a:lumOff val="95000"/>
                    </a:srgbClr>
                  </a:gs>
                  <a:gs pos="59000">
                    <a:srgbClr val="BDE3D1"/>
                  </a:gs>
                </a:gsLst>
                <a:lin ang="5400000" scaled="1"/>
              </a:gra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C01429-BE04-4ACA-A061-E4017B2B1F6F}"/>
              </a:ext>
            </a:extLst>
          </p:cNvPr>
          <p:cNvSpPr/>
          <p:nvPr/>
        </p:nvSpPr>
        <p:spPr>
          <a:xfrm>
            <a:off x="565590" y="5812630"/>
            <a:ext cx="1097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cs typeface="Aharoni" panose="02010803020104030203" pitchFamily="2" charset="-79"/>
              </a:rPr>
              <a:t>Reference</a:t>
            </a:r>
            <a:endParaRPr lang="en-US" altLang="ko-KR" sz="1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7A97885-D704-4561-B8FC-5F1CE5F79085}"/>
              </a:ext>
            </a:extLst>
          </p:cNvPr>
          <p:cNvCxnSpPr>
            <a:cxnSpLocks/>
          </p:cNvCxnSpPr>
          <p:nvPr/>
        </p:nvCxnSpPr>
        <p:spPr>
          <a:xfrm flipH="1">
            <a:off x="214234" y="6151184"/>
            <a:ext cx="18000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2787" y="6175568"/>
            <a:ext cx="48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https://</a:t>
            </a:r>
            <a:r>
              <a:rPr lang="en-US" altLang="ko-KR" sz="1600" dirty="0" smtClean="0">
                <a:solidFill>
                  <a:schemeClr val="bg1"/>
                </a:solidFill>
              </a:rPr>
              <a:t>ko.docs.klaytn.com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http://journal.dcs.or.kr/xml/22753/22753.pdf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1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9B3E06-B96C-4474-BAFB-17950BA6F168}"/>
              </a:ext>
            </a:extLst>
          </p:cNvPr>
          <p:cNvSpPr/>
          <p:nvPr/>
        </p:nvSpPr>
        <p:spPr>
          <a:xfrm>
            <a:off x="3048000" y="0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 smtClean="0">
                <a:solidFill>
                  <a:prstClr val="white"/>
                </a:solidFill>
              </a:rPr>
              <a:t>Klaytn</a:t>
            </a:r>
            <a:r>
              <a:rPr lang="en-US" altLang="ko-KR" sz="32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3200" b="1" i="1" kern="0" dirty="0" smtClean="0">
                <a:solidFill>
                  <a:prstClr val="white"/>
                </a:solidFill>
              </a:rPr>
              <a:t>디자인</a:t>
            </a:r>
            <a:endParaRPr lang="en-US" altLang="ko-KR" sz="3200" b="1" i="1" kern="0" dirty="0" smtClean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A97885-D704-4561-B8FC-5F1CE5F79085}"/>
              </a:ext>
            </a:extLst>
          </p:cNvPr>
          <p:cNvCxnSpPr>
            <a:cxnSpLocks/>
          </p:cNvCxnSpPr>
          <p:nvPr/>
        </p:nvCxnSpPr>
        <p:spPr>
          <a:xfrm flipH="1">
            <a:off x="2496000" y="1205739"/>
            <a:ext cx="72000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93978C-7306-4EF8-BC0E-2F635B9364F5}"/>
              </a:ext>
            </a:extLst>
          </p:cNvPr>
          <p:cNvGrpSpPr/>
          <p:nvPr/>
        </p:nvGrpSpPr>
        <p:grpSpPr>
          <a:xfrm>
            <a:off x="4108901" y="1905072"/>
            <a:ext cx="4320044" cy="4323707"/>
            <a:chOff x="3385681" y="1011689"/>
            <a:chExt cx="5080005" cy="508431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86060A7-EA1D-4B0E-BD3A-0D4A3BBDFC68}"/>
                </a:ext>
              </a:extLst>
            </p:cNvPr>
            <p:cNvGrpSpPr/>
            <p:nvPr/>
          </p:nvGrpSpPr>
          <p:grpSpPr>
            <a:xfrm>
              <a:off x="3385681" y="1011689"/>
              <a:ext cx="2417312" cy="2417311"/>
              <a:chOff x="3242806" y="1355724"/>
              <a:chExt cx="2417312" cy="2417311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070F1147-7C16-404A-89D6-3B432F3E89AF}"/>
                  </a:ext>
                </a:extLst>
              </p:cNvPr>
              <p:cNvGrpSpPr/>
              <p:nvPr/>
            </p:nvGrpSpPr>
            <p:grpSpPr>
              <a:xfrm>
                <a:off x="4876346" y="1355724"/>
                <a:ext cx="783772" cy="2417310"/>
                <a:chOff x="4771571" y="1652588"/>
                <a:chExt cx="783772" cy="2417310"/>
              </a:xfrm>
            </p:grpSpPr>
            <p:sp>
              <p:nvSpPr>
                <p:cNvPr id="27" name="사각형: 둥근 위쪽 모서리 26">
                  <a:extLst>
                    <a:ext uri="{FF2B5EF4-FFF2-40B4-BE49-F238E27FC236}">
                      <a16:creationId xmlns:a16="http://schemas.microsoft.com/office/drawing/2014/main" id="{5392BF05-2968-4AA7-B385-FC513E455DBC}"/>
                    </a:ext>
                  </a:extLst>
                </p:cNvPr>
                <p:cNvSpPr/>
                <p:nvPr/>
              </p:nvSpPr>
              <p:spPr>
                <a:xfrm>
                  <a:off x="4771571" y="1652588"/>
                  <a:ext cx="783772" cy="163353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4E8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직각 삼각형 27">
                  <a:extLst>
                    <a:ext uri="{FF2B5EF4-FFF2-40B4-BE49-F238E27FC236}">
                      <a16:creationId xmlns:a16="http://schemas.microsoft.com/office/drawing/2014/main" id="{37D68633-3B40-4E53-AB60-8067249E3C87}"/>
                    </a:ext>
                  </a:extLst>
                </p:cNvPr>
                <p:cNvSpPr/>
                <p:nvPr/>
              </p:nvSpPr>
              <p:spPr>
                <a:xfrm rot="10800000" flipH="1">
                  <a:off x="4771571" y="3286126"/>
                  <a:ext cx="783772" cy="783772"/>
                </a:xfrm>
                <a:prstGeom prst="rtTriangle">
                  <a:avLst/>
                </a:prstGeom>
                <a:solidFill>
                  <a:srgbClr val="4E8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6" name="사각형: 둥근 위쪽 모서리 25">
                <a:extLst>
                  <a:ext uri="{FF2B5EF4-FFF2-40B4-BE49-F238E27FC236}">
                    <a16:creationId xmlns:a16="http://schemas.microsoft.com/office/drawing/2014/main" id="{56AAC541-B948-4577-9D99-E98156F9CF3B}"/>
                  </a:ext>
                </a:extLst>
              </p:cNvPr>
              <p:cNvSpPr/>
              <p:nvPr/>
            </p:nvSpPr>
            <p:spPr>
              <a:xfrm rot="16200000">
                <a:off x="3667689" y="2564380"/>
                <a:ext cx="783772" cy="163353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182A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6B5EF40-D8C9-4354-9D58-1215F7187340}"/>
                </a:ext>
              </a:extLst>
            </p:cNvPr>
            <p:cNvGrpSpPr/>
            <p:nvPr/>
          </p:nvGrpSpPr>
          <p:grpSpPr>
            <a:xfrm rot="5400000">
              <a:off x="6048374" y="1011689"/>
              <a:ext cx="2417312" cy="2417311"/>
              <a:chOff x="3242806" y="1355724"/>
              <a:chExt cx="2417312" cy="2417311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A5D7B9B1-EFC9-446B-BDAB-2C96A6DA5A96}"/>
                  </a:ext>
                </a:extLst>
              </p:cNvPr>
              <p:cNvGrpSpPr/>
              <p:nvPr/>
            </p:nvGrpSpPr>
            <p:grpSpPr>
              <a:xfrm>
                <a:off x="4876346" y="1355724"/>
                <a:ext cx="783772" cy="2417310"/>
                <a:chOff x="4771571" y="1652588"/>
                <a:chExt cx="783772" cy="2417310"/>
              </a:xfrm>
            </p:grpSpPr>
            <p:sp>
              <p:nvSpPr>
                <p:cNvPr id="23" name="사각형: 둥근 위쪽 모서리 22">
                  <a:extLst>
                    <a:ext uri="{FF2B5EF4-FFF2-40B4-BE49-F238E27FC236}">
                      <a16:creationId xmlns:a16="http://schemas.microsoft.com/office/drawing/2014/main" id="{51C006FD-DDBC-4BD6-A777-2066787264CB}"/>
                    </a:ext>
                  </a:extLst>
                </p:cNvPr>
                <p:cNvSpPr/>
                <p:nvPr/>
              </p:nvSpPr>
              <p:spPr>
                <a:xfrm>
                  <a:off x="4771571" y="1652588"/>
                  <a:ext cx="783772" cy="163353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직각 삼각형 23">
                  <a:extLst>
                    <a:ext uri="{FF2B5EF4-FFF2-40B4-BE49-F238E27FC236}">
                      <a16:creationId xmlns:a16="http://schemas.microsoft.com/office/drawing/2014/main" id="{BF5F51A3-094E-43F7-B575-0150D9A70A12}"/>
                    </a:ext>
                  </a:extLst>
                </p:cNvPr>
                <p:cNvSpPr/>
                <p:nvPr/>
              </p:nvSpPr>
              <p:spPr>
                <a:xfrm rot="10800000" flipH="1">
                  <a:off x="4771571" y="3286126"/>
                  <a:ext cx="783772" cy="78377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AE14AD39-02FB-4080-8CDB-C8052C3A3BC3}"/>
                  </a:ext>
                </a:extLst>
              </p:cNvPr>
              <p:cNvSpPr/>
              <p:nvPr/>
            </p:nvSpPr>
            <p:spPr>
              <a:xfrm rot="16200000">
                <a:off x="3667689" y="2564380"/>
                <a:ext cx="783772" cy="163353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182A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1E02442-71C1-4ABA-8D3E-D2532603105C}"/>
                </a:ext>
              </a:extLst>
            </p:cNvPr>
            <p:cNvGrpSpPr/>
            <p:nvPr/>
          </p:nvGrpSpPr>
          <p:grpSpPr>
            <a:xfrm rot="10800000">
              <a:off x="6048374" y="3678689"/>
              <a:ext cx="2417312" cy="2417311"/>
              <a:chOff x="3242806" y="1355724"/>
              <a:chExt cx="2417312" cy="2417311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C5873D3-7EAA-4A3D-A546-D841D5B018B7}"/>
                  </a:ext>
                </a:extLst>
              </p:cNvPr>
              <p:cNvGrpSpPr/>
              <p:nvPr/>
            </p:nvGrpSpPr>
            <p:grpSpPr>
              <a:xfrm>
                <a:off x="4876346" y="1355724"/>
                <a:ext cx="783772" cy="2417310"/>
                <a:chOff x="4771571" y="1652588"/>
                <a:chExt cx="783772" cy="2417310"/>
              </a:xfrm>
            </p:grpSpPr>
            <p:sp>
              <p:nvSpPr>
                <p:cNvPr id="19" name="사각형: 둥근 위쪽 모서리 18">
                  <a:extLst>
                    <a:ext uri="{FF2B5EF4-FFF2-40B4-BE49-F238E27FC236}">
                      <a16:creationId xmlns:a16="http://schemas.microsoft.com/office/drawing/2014/main" id="{0408C1AD-68DF-485A-8643-37E9C774308D}"/>
                    </a:ext>
                  </a:extLst>
                </p:cNvPr>
                <p:cNvSpPr/>
                <p:nvPr/>
              </p:nvSpPr>
              <p:spPr>
                <a:xfrm>
                  <a:off x="4771571" y="1652588"/>
                  <a:ext cx="783772" cy="163353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4E8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직각 삼각형 19">
                  <a:extLst>
                    <a:ext uri="{FF2B5EF4-FFF2-40B4-BE49-F238E27FC236}">
                      <a16:creationId xmlns:a16="http://schemas.microsoft.com/office/drawing/2014/main" id="{DDC9E6B5-E172-4BAA-B749-CDA485E9367E}"/>
                    </a:ext>
                  </a:extLst>
                </p:cNvPr>
                <p:cNvSpPr/>
                <p:nvPr/>
              </p:nvSpPr>
              <p:spPr>
                <a:xfrm rot="10800000" flipH="1">
                  <a:off x="4771571" y="3286126"/>
                  <a:ext cx="783772" cy="783772"/>
                </a:xfrm>
                <a:prstGeom prst="rtTriangle">
                  <a:avLst/>
                </a:prstGeom>
                <a:solidFill>
                  <a:srgbClr val="4E8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8" name="사각형: 둥근 위쪽 모서리 17">
                <a:extLst>
                  <a:ext uri="{FF2B5EF4-FFF2-40B4-BE49-F238E27FC236}">
                    <a16:creationId xmlns:a16="http://schemas.microsoft.com/office/drawing/2014/main" id="{40839305-A766-49C7-B873-DC8188683F30}"/>
                  </a:ext>
                </a:extLst>
              </p:cNvPr>
              <p:cNvSpPr/>
              <p:nvPr/>
            </p:nvSpPr>
            <p:spPr>
              <a:xfrm rot="16200000">
                <a:off x="3667689" y="2564380"/>
                <a:ext cx="783772" cy="163353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182A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C7458C2-BBDC-4515-BDF2-E9F93A35341E}"/>
                </a:ext>
              </a:extLst>
            </p:cNvPr>
            <p:cNvGrpSpPr/>
            <p:nvPr/>
          </p:nvGrpSpPr>
          <p:grpSpPr>
            <a:xfrm rot="16200000">
              <a:off x="3385681" y="3678689"/>
              <a:ext cx="2417312" cy="2417311"/>
              <a:chOff x="3242806" y="1355724"/>
              <a:chExt cx="2417312" cy="2417311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56F5CDF2-F71F-4804-A6DB-C20BC749EB2D}"/>
                  </a:ext>
                </a:extLst>
              </p:cNvPr>
              <p:cNvGrpSpPr/>
              <p:nvPr/>
            </p:nvGrpSpPr>
            <p:grpSpPr>
              <a:xfrm>
                <a:off x="4876346" y="1355724"/>
                <a:ext cx="783772" cy="2417310"/>
                <a:chOff x="4771571" y="1652588"/>
                <a:chExt cx="783772" cy="2417310"/>
              </a:xfrm>
            </p:grpSpPr>
            <p:sp>
              <p:nvSpPr>
                <p:cNvPr id="15" name="사각형: 둥근 위쪽 모서리 14">
                  <a:extLst>
                    <a:ext uri="{FF2B5EF4-FFF2-40B4-BE49-F238E27FC236}">
                      <a16:creationId xmlns:a16="http://schemas.microsoft.com/office/drawing/2014/main" id="{FC3D1EA3-74B2-4616-A932-9BB55504201C}"/>
                    </a:ext>
                  </a:extLst>
                </p:cNvPr>
                <p:cNvSpPr/>
                <p:nvPr/>
              </p:nvSpPr>
              <p:spPr>
                <a:xfrm>
                  <a:off x="4771571" y="1652588"/>
                  <a:ext cx="783772" cy="163353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직각 삼각형 15">
                  <a:extLst>
                    <a:ext uri="{FF2B5EF4-FFF2-40B4-BE49-F238E27FC236}">
                      <a16:creationId xmlns:a16="http://schemas.microsoft.com/office/drawing/2014/main" id="{08821702-8A41-423A-AA6A-0F29FFD9E5D7}"/>
                    </a:ext>
                  </a:extLst>
                </p:cNvPr>
                <p:cNvSpPr/>
                <p:nvPr/>
              </p:nvSpPr>
              <p:spPr>
                <a:xfrm rot="10800000" flipH="1">
                  <a:off x="4771571" y="3286126"/>
                  <a:ext cx="783772" cy="78377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" name="사각형: 둥근 위쪽 모서리 13">
                <a:extLst>
                  <a:ext uri="{FF2B5EF4-FFF2-40B4-BE49-F238E27FC236}">
                    <a16:creationId xmlns:a16="http://schemas.microsoft.com/office/drawing/2014/main" id="{BDB815D6-BAC4-413B-9E51-9A219E60EBE5}"/>
                  </a:ext>
                </a:extLst>
              </p:cNvPr>
              <p:cNvSpPr/>
              <p:nvPr/>
            </p:nvSpPr>
            <p:spPr>
              <a:xfrm rot="16200000">
                <a:off x="3667689" y="2564380"/>
                <a:ext cx="783772" cy="163353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182A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AE0082-D356-4E5F-9BC5-2F085FD24817}"/>
              </a:ext>
            </a:extLst>
          </p:cNvPr>
          <p:cNvSpPr/>
          <p:nvPr/>
        </p:nvSpPr>
        <p:spPr>
          <a:xfrm>
            <a:off x="2136532" y="4993600"/>
            <a:ext cx="304764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합의 메커니즘</a:t>
            </a:r>
            <a:endParaRPr lang="en-US" altLang="ko-KR" sz="1400" b="1" dirty="0" smtClean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합의 메커니즘 소개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블록 생성 및 전파 과정 </a:t>
            </a:r>
            <a:endParaRPr lang="en-US" altLang="ko-KR" sz="1200" dirty="0" smtClean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1C7E91-A4BD-4D14-81DA-1EF856EA198A}"/>
              </a:ext>
            </a:extLst>
          </p:cNvPr>
          <p:cNvSpPr/>
          <p:nvPr/>
        </p:nvSpPr>
        <p:spPr>
          <a:xfrm>
            <a:off x="7387771" y="2204667"/>
            <a:ext cx="268817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계정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계정 유형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계정 키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55F758D-8EAE-422A-A049-E75587C8268A}"/>
              </a:ext>
            </a:extLst>
          </p:cNvPr>
          <p:cNvSpPr/>
          <p:nvPr/>
        </p:nvSpPr>
        <p:spPr>
          <a:xfrm>
            <a:off x="7827838" y="3384446"/>
            <a:ext cx="486099" cy="486099"/>
          </a:xfrm>
          <a:prstGeom prst="ellipse">
            <a:avLst/>
          </a:prstGeom>
          <a:noFill/>
          <a:ln>
            <a:solidFill>
              <a:srgbClr val="2E5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rgbClr val="2E5250"/>
                </a:solidFill>
              </a:rPr>
              <a:t>02</a:t>
            </a:r>
            <a:endParaRPr lang="ko-KR" altLang="en-US" b="1" dirty="0">
              <a:solidFill>
                <a:srgbClr val="2E525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5E85656-8056-44B4-B470-86937B7CD11F}"/>
              </a:ext>
            </a:extLst>
          </p:cNvPr>
          <p:cNvSpPr/>
          <p:nvPr/>
        </p:nvSpPr>
        <p:spPr>
          <a:xfrm>
            <a:off x="4209274" y="4263302"/>
            <a:ext cx="486099" cy="486099"/>
          </a:xfrm>
          <a:prstGeom prst="ellipse">
            <a:avLst/>
          </a:prstGeom>
          <a:noFill/>
          <a:ln>
            <a:solidFill>
              <a:srgbClr val="2E5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rgbClr val="2E5250"/>
                </a:solidFill>
              </a:rPr>
              <a:t>01</a:t>
            </a:r>
            <a:endParaRPr lang="ko-KR" altLang="en-US" b="1" dirty="0">
              <a:solidFill>
                <a:srgbClr val="2E525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07E53C4-D8B0-4031-9D4B-A3BC284B29FE}"/>
              </a:ext>
            </a:extLst>
          </p:cNvPr>
          <p:cNvSpPr/>
          <p:nvPr/>
        </p:nvSpPr>
        <p:spPr>
          <a:xfrm>
            <a:off x="4712456" y="4383240"/>
            <a:ext cx="9942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smtClean="0">
                <a:solidFill>
                  <a:srgbClr val="2E5250"/>
                </a:solidFill>
              </a:rPr>
              <a:t>합의 메커니즘</a:t>
            </a:r>
            <a:endParaRPr lang="en-US" altLang="ko-KR" sz="1000" b="1" dirty="0">
              <a:solidFill>
                <a:srgbClr val="2E525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D74A75-4876-4FD9-87F4-12D28E831B76}"/>
              </a:ext>
            </a:extLst>
          </p:cNvPr>
          <p:cNvSpPr/>
          <p:nvPr/>
        </p:nvSpPr>
        <p:spPr>
          <a:xfrm>
            <a:off x="6947204" y="3504384"/>
            <a:ext cx="8811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2E5250"/>
                </a:solidFill>
              </a:rPr>
              <a:t>계정</a:t>
            </a:r>
            <a:endParaRPr lang="en-US" altLang="ko-KR" sz="1000" b="1" dirty="0">
              <a:solidFill>
                <a:srgbClr val="2E52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9B3E06-B96C-4474-BAFB-17950BA6F168}"/>
              </a:ext>
            </a:extLst>
          </p:cNvPr>
          <p:cNvSpPr/>
          <p:nvPr/>
        </p:nvSpPr>
        <p:spPr>
          <a:xfrm>
            <a:off x="3048000" y="0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white"/>
                </a:solidFill>
              </a:rPr>
              <a:t>합의 메커니즘</a:t>
            </a:r>
            <a:endParaRPr lang="en-US" altLang="ko-KR" sz="3200" b="1" i="1" kern="0" dirty="0" smtClean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 smtClean="0">
                <a:solidFill>
                  <a:prstClr val="white"/>
                </a:solidFill>
              </a:rPr>
              <a:t>배경 </a:t>
            </a:r>
            <a:r>
              <a:rPr lang="en-US" altLang="ko-KR" sz="1400" kern="0" dirty="0" smtClean="0">
                <a:solidFill>
                  <a:prstClr val="white"/>
                </a:solidFill>
              </a:rPr>
              <a:t>– </a:t>
            </a:r>
            <a:r>
              <a:rPr lang="en-US" altLang="ko-KR" sz="1400" kern="0" dirty="0" err="1" smtClean="0">
                <a:solidFill>
                  <a:prstClr val="white"/>
                </a:solidFill>
              </a:rPr>
              <a:t>PoW</a:t>
            </a:r>
            <a:r>
              <a:rPr lang="en-US" altLang="ko-KR" sz="1400" kern="0" dirty="0" smtClean="0">
                <a:solidFill>
                  <a:prstClr val="white"/>
                </a:solidFill>
              </a:rPr>
              <a:t>, </a:t>
            </a:r>
            <a:r>
              <a:rPr lang="en-US" altLang="ko-KR" sz="1400" kern="0" dirty="0" err="1" smtClean="0">
                <a:solidFill>
                  <a:prstClr val="white"/>
                </a:solidFill>
              </a:rPr>
              <a:t>PoS</a:t>
            </a:r>
            <a:r>
              <a:rPr lang="en-US" altLang="ko-KR" sz="1400" kern="0" dirty="0" smtClean="0">
                <a:solidFill>
                  <a:prstClr val="white"/>
                </a:solidFill>
              </a:rPr>
              <a:t>, PBFT</a:t>
            </a:r>
            <a:endParaRPr lang="en-US" altLang="ko-KR" sz="1400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A97885-D704-4561-B8FC-5F1CE5F79085}"/>
              </a:ext>
            </a:extLst>
          </p:cNvPr>
          <p:cNvCxnSpPr>
            <a:cxnSpLocks/>
          </p:cNvCxnSpPr>
          <p:nvPr/>
        </p:nvCxnSpPr>
        <p:spPr>
          <a:xfrm flipH="1">
            <a:off x="2496000" y="1205739"/>
            <a:ext cx="72000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C8AF0ED-23D5-4E5A-96B7-90E8EC928E71}"/>
              </a:ext>
            </a:extLst>
          </p:cNvPr>
          <p:cNvSpPr/>
          <p:nvPr/>
        </p:nvSpPr>
        <p:spPr>
          <a:xfrm>
            <a:off x="676182" y="1399534"/>
            <a:ext cx="10839635" cy="509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사각형: 둥근 모서리 41">
            <a:extLst>
              <a:ext uri="{FF2B5EF4-FFF2-40B4-BE49-F238E27FC236}">
                <a16:creationId xmlns:a16="http://schemas.microsoft.com/office/drawing/2014/main" id="{82F86439-803A-4E66-A5FC-F163B96A7667}"/>
              </a:ext>
            </a:extLst>
          </p:cNvPr>
          <p:cNvSpPr/>
          <p:nvPr/>
        </p:nvSpPr>
        <p:spPr>
          <a:xfrm>
            <a:off x="1083086" y="2393087"/>
            <a:ext cx="2155414" cy="759747"/>
          </a:xfrm>
          <a:prstGeom prst="roundRect">
            <a:avLst>
              <a:gd name="adj" fmla="val 10689"/>
            </a:avLst>
          </a:prstGeom>
          <a:solidFill>
            <a:srgbClr val="4E8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 smtClean="0">
                <a:solidFill>
                  <a:prstClr val="white"/>
                </a:solidFill>
              </a:rPr>
              <a:t>PoW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69" name="사각형: 둥근 모서리 41">
            <a:extLst>
              <a:ext uri="{FF2B5EF4-FFF2-40B4-BE49-F238E27FC236}">
                <a16:creationId xmlns:a16="http://schemas.microsoft.com/office/drawing/2014/main" id="{82F86439-803A-4E66-A5FC-F163B96A7667}"/>
              </a:ext>
            </a:extLst>
          </p:cNvPr>
          <p:cNvSpPr/>
          <p:nvPr/>
        </p:nvSpPr>
        <p:spPr>
          <a:xfrm>
            <a:off x="1083086" y="4370180"/>
            <a:ext cx="2155414" cy="759747"/>
          </a:xfrm>
          <a:prstGeom prst="roundRect">
            <a:avLst>
              <a:gd name="adj" fmla="val 10689"/>
            </a:avLst>
          </a:prstGeom>
          <a:solidFill>
            <a:srgbClr val="4E8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 smtClean="0">
                <a:solidFill>
                  <a:prstClr val="white"/>
                </a:solidFill>
              </a:rPr>
              <a:t>PoS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0" y="2311295"/>
            <a:ext cx="7399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작업 증명 알고리즘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컴퓨팅 파워를 이용해서 특정 난이도의 해시 값을 도출하는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Nonce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값을 계산하는 과정을 통해 유효한 블록을 검증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29000" y="4425548"/>
            <a:ext cx="780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지분 증명 알고리즘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소유한 코인의 지분만큼 블록에 대한 유효성을 검증할 확률이 높아진다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0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9B3E06-B96C-4474-BAFB-17950BA6F168}"/>
              </a:ext>
            </a:extLst>
          </p:cNvPr>
          <p:cNvSpPr/>
          <p:nvPr/>
        </p:nvSpPr>
        <p:spPr>
          <a:xfrm>
            <a:off x="3048000" y="0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white"/>
                </a:solidFill>
              </a:rPr>
              <a:t>합의 메커니즘</a:t>
            </a:r>
            <a:endParaRPr lang="en-US" altLang="ko-KR" sz="3200" b="1" i="1" kern="0" dirty="0" smtClean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 smtClean="0">
                <a:solidFill>
                  <a:prstClr val="white"/>
                </a:solidFill>
              </a:rPr>
              <a:t>배경 </a:t>
            </a:r>
            <a:r>
              <a:rPr lang="en-US" altLang="ko-KR" sz="1400" kern="0" dirty="0" smtClean="0">
                <a:solidFill>
                  <a:prstClr val="white"/>
                </a:solidFill>
              </a:rPr>
              <a:t>– </a:t>
            </a:r>
            <a:r>
              <a:rPr lang="en-US" altLang="ko-KR" sz="1400" kern="0" dirty="0" err="1" smtClean="0">
                <a:solidFill>
                  <a:prstClr val="white"/>
                </a:solidFill>
              </a:rPr>
              <a:t>PoW</a:t>
            </a:r>
            <a:r>
              <a:rPr lang="en-US" altLang="ko-KR" sz="1400" kern="0" dirty="0" smtClean="0">
                <a:solidFill>
                  <a:prstClr val="white"/>
                </a:solidFill>
              </a:rPr>
              <a:t>, </a:t>
            </a:r>
            <a:r>
              <a:rPr lang="en-US" altLang="ko-KR" sz="1400" kern="0" dirty="0" err="1" smtClean="0">
                <a:solidFill>
                  <a:prstClr val="white"/>
                </a:solidFill>
              </a:rPr>
              <a:t>PoS</a:t>
            </a:r>
            <a:r>
              <a:rPr lang="en-US" altLang="ko-KR" sz="1400" kern="0" dirty="0" smtClean="0">
                <a:solidFill>
                  <a:prstClr val="white"/>
                </a:solidFill>
              </a:rPr>
              <a:t>, PBFT</a:t>
            </a:r>
            <a:endParaRPr lang="en-US" altLang="ko-KR" sz="1400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A97885-D704-4561-B8FC-5F1CE5F79085}"/>
              </a:ext>
            </a:extLst>
          </p:cNvPr>
          <p:cNvCxnSpPr>
            <a:cxnSpLocks/>
          </p:cNvCxnSpPr>
          <p:nvPr/>
        </p:nvCxnSpPr>
        <p:spPr>
          <a:xfrm flipH="1">
            <a:off x="2496000" y="1205739"/>
            <a:ext cx="72000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C8AF0ED-23D5-4E5A-96B7-90E8EC928E71}"/>
              </a:ext>
            </a:extLst>
          </p:cNvPr>
          <p:cNvSpPr/>
          <p:nvPr/>
        </p:nvSpPr>
        <p:spPr>
          <a:xfrm>
            <a:off x="676182" y="1399534"/>
            <a:ext cx="10839635" cy="509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사각형: 둥근 모서리 41">
            <a:extLst>
              <a:ext uri="{FF2B5EF4-FFF2-40B4-BE49-F238E27FC236}">
                <a16:creationId xmlns:a16="http://schemas.microsoft.com/office/drawing/2014/main" id="{82F86439-803A-4E66-A5FC-F163B96A7667}"/>
              </a:ext>
            </a:extLst>
          </p:cNvPr>
          <p:cNvSpPr/>
          <p:nvPr/>
        </p:nvSpPr>
        <p:spPr>
          <a:xfrm>
            <a:off x="3048000" y="1969878"/>
            <a:ext cx="2155414" cy="759747"/>
          </a:xfrm>
          <a:prstGeom prst="roundRect">
            <a:avLst>
              <a:gd name="adj" fmla="val 10689"/>
            </a:avLst>
          </a:prstGeom>
          <a:solidFill>
            <a:srgbClr val="4E8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 smtClean="0">
                <a:solidFill>
                  <a:prstClr val="white"/>
                </a:solidFill>
              </a:rPr>
              <a:t>PoW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69" name="사각형: 둥근 모서리 41">
            <a:extLst>
              <a:ext uri="{FF2B5EF4-FFF2-40B4-BE49-F238E27FC236}">
                <a16:creationId xmlns:a16="http://schemas.microsoft.com/office/drawing/2014/main" id="{82F86439-803A-4E66-A5FC-F163B96A7667}"/>
              </a:ext>
            </a:extLst>
          </p:cNvPr>
          <p:cNvSpPr/>
          <p:nvPr/>
        </p:nvSpPr>
        <p:spPr>
          <a:xfrm>
            <a:off x="6988586" y="1969878"/>
            <a:ext cx="2155414" cy="759747"/>
          </a:xfrm>
          <a:prstGeom prst="roundRect">
            <a:avLst>
              <a:gd name="adj" fmla="val 10689"/>
            </a:avLst>
          </a:prstGeom>
          <a:solidFill>
            <a:srgbClr val="4E8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 smtClean="0">
                <a:solidFill>
                  <a:prstClr val="white"/>
                </a:solidFill>
              </a:rPr>
              <a:t>PoS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5855014" y="3686414"/>
            <a:ext cx="483874" cy="549163"/>
          </a:xfrm>
          <a:prstGeom prst="downArrow">
            <a:avLst/>
          </a:prstGeom>
          <a:solidFill>
            <a:srgbClr val="4E8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28759" y="3123288"/>
            <a:ext cx="916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각자 해시 값을 계산하므로 블록의 유효성을 검증할 때 노드 간에 통신을 하지 않음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2327" y="4429371"/>
            <a:ext cx="545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포크 발생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가장 긴 체인을 유효한 체인으로 채택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5855014" y="4992497"/>
            <a:ext cx="483874" cy="549163"/>
          </a:xfrm>
          <a:prstGeom prst="downArrow">
            <a:avLst/>
          </a:prstGeom>
          <a:solidFill>
            <a:srgbClr val="4E8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62311" y="5735454"/>
            <a:ext cx="566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블록 및 트랜잭션의 완결성을 즉시 보장할 수 없다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9B3E06-B96C-4474-BAFB-17950BA6F168}"/>
              </a:ext>
            </a:extLst>
          </p:cNvPr>
          <p:cNvSpPr/>
          <p:nvPr/>
        </p:nvSpPr>
        <p:spPr>
          <a:xfrm>
            <a:off x="3048000" y="0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white"/>
                </a:solidFill>
              </a:rPr>
              <a:t>합의 메커니즘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prstClr val="white"/>
                </a:solidFill>
              </a:rPr>
              <a:t>배경 </a:t>
            </a:r>
            <a:r>
              <a:rPr lang="en-US" altLang="ko-KR" sz="1400" kern="0" dirty="0">
                <a:solidFill>
                  <a:prstClr val="white"/>
                </a:solidFill>
              </a:rPr>
              <a:t>– </a:t>
            </a:r>
            <a:r>
              <a:rPr lang="en-US" altLang="ko-KR" sz="1400" kern="0" dirty="0" err="1">
                <a:solidFill>
                  <a:prstClr val="white"/>
                </a:solidFill>
              </a:rPr>
              <a:t>PoW</a:t>
            </a:r>
            <a:r>
              <a:rPr lang="en-US" altLang="ko-KR" sz="1400" kern="0" dirty="0">
                <a:solidFill>
                  <a:prstClr val="white"/>
                </a:solidFill>
              </a:rPr>
              <a:t>, </a:t>
            </a:r>
            <a:r>
              <a:rPr lang="en-US" altLang="ko-KR" sz="1400" kern="0" dirty="0" err="1">
                <a:solidFill>
                  <a:prstClr val="white"/>
                </a:solidFill>
              </a:rPr>
              <a:t>PoS</a:t>
            </a:r>
            <a:r>
              <a:rPr lang="en-US" altLang="ko-KR" sz="1400" kern="0" dirty="0">
                <a:solidFill>
                  <a:prstClr val="white"/>
                </a:solidFill>
              </a:rPr>
              <a:t>, PBFT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A97885-D704-4561-B8FC-5F1CE5F79085}"/>
              </a:ext>
            </a:extLst>
          </p:cNvPr>
          <p:cNvCxnSpPr>
            <a:cxnSpLocks/>
          </p:cNvCxnSpPr>
          <p:nvPr/>
        </p:nvCxnSpPr>
        <p:spPr>
          <a:xfrm flipH="1">
            <a:off x="2496000" y="1205739"/>
            <a:ext cx="72000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C8AF0ED-23D5-4E5A-96B7-90E8EC928E71}"/>
              </a:ext>
            </a:extLst>
          </p:cNvPr>
          <p:cNvSpPr/>
          <p:nvPr/>
        </p:nvSpPr>
        <p:spPr>
          <a:xfrm>
            <a:off x="676182" y="1399534"/>
            <a:ext cx="10839635" cy="509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모서리 41">
            <a:extLst>
              <a:ext uri="{FF2B5EF4-FFF2-40B4-BE49-F238E27FC236}">
                <a16:creationId xmlns:a16="http://schemas.microsoft.com/office/drawing/2014/main" id="{82F86439-803A-4E66-A5FC-F163B96A7667}"/>
              </a:ext>
            </a:extLst>
          </p:cNvPr>
          <p:cNvSpPr/>
          <p:nvPr/>
        </p:nvSpPr>
        <p:spPr>
          <a:xfrm>
            <a:off x="1418293" y="1984157"/>
            <a:ext cx="2155414" cy="759747"/>
          </a:xfrm>
          <a:prstGeom prst="roundRect">
            <a:avLst>
              <a:gd name="adj" fmla="val 10689"/>
            </a:avLst>
          </a:prstGeom>
          <a:solidFill>
            <a:srgbClr val="4E8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prstClr val="white"/>
                </a:solidFill>
              </a:rPr>
              <a:t>PBFT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8080" y="2179364"/>
            <a:ext cx="739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각 노드들이 메시지를 전달하고 전달하면서 합의 과정에 도달한다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pic>
        <p:nvPicPr>
          <p:cNvPr id="2050" name="Picture 2" descr="https://steemitimages.com/640x0/https:/steemitimages.com/DQmaoGX3zyir7NqBHvbUCvmgS8y5PwZBzSXh4CRjaDLPATd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6" y="3087022"/>
            <a:ext cx="7350125" cy="238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0" y="5685504"/>
            <a:ext cx="62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노드가 합의에 도달하는 즉시 블록의 완결성을 보장한다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5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9B3E06-B96C-4474-BAFB-17950BA6F168}"/>
              </a:ext>
            </a:extLst>
          </p:cNvPr>
          <p:cNvSpPr/>
          <p:nvPr/>
        </p:nvSpPr>
        <p:spPr>
          <a:xfrm>
            <a:off x="3048000" y="0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white"/>
                </a:solidFill>
              </a:rPr>
              <a:t>합의 메커니즘</a:t>
            </a:r>
            <a:endParaRPr lang="en-US" altLang="ko-KR" sz="3200" b="1" i="1" kern="0" dirty="0" smtClean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 err="1" smtClean="0">
                <a:solidFill>
                  <a:prstClr val="white"/>
                </a:solidFill>
              </a:rPr>
              <a:t>Klaytn</a:t>
            </a:r>
            <a:r>
              <a:rPr lang="ko-KR" altLang="en-US" sz="1400" kern="0" dirty="0" smtClean="0">
                <a:solidFill>
                  <a:prstClr val="white"/>
                </a:solidFill>
              </a:rPr>
              <a:t>의 합의 메커니즘</a:t>
            </a:r>
            <a:endParaRPr lang="en-US" altLang="ko-KR" sz="1400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A97885-D704-4561-B8FC-5F1CE5F79085}"/>
              </a:ext>
            </a:extLst>
          </p:cNvPr>
          <p:cNvCxnSpPr>
            <a:cxnSpLocks/>
          </p:cNvCxnSpPr>
          <p:nvPr/>
        </p:nvCxnSpPr>
        <p:spPr>
          <a:xfrm flipH="1">
            <a:off x="2496000" y="1205739"/>
            <a:ext cx="72000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C8AF0ED-23D5-4E5A-96B7-90E8EC928E71}"/>
              </a:ext>
            </a:extLst>
          </p:cNvPr>
          <p:cNvSpPr/>
          <p:nvPr/>
        </p:nvSpPr>
        <p:spPr>
          <a:xfrm>
            <a:off x="676182" y="1399534"/>
            <a:ext cx="10839635" cy="509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453351" y="4187466"/>
            <a:ext cx="4742531" cy="2105351"/>
          </a:xfrm>
          <a:prstGeom prst="rect">
            <a:avLst/>
          </a:prstGeom>
        </p:spPr>
      </p:pic>
      <p:pic>
        <p:nvPicPr>
          <p:cNvPr id="8" name="Picture 2" descr="https://t1.daumcdn.net/cfile/tistory/9933293F5E153F103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3" t="13339"/>
          <a:stretch/>
        </p:blipFill>
        <p:spPr bwMode="auto">
          <a:xfrm>
            <a:off x="1060842" y="3046970"/>
            <a:ext cx="5043185" cy="324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41">
            <a:extLst>
              <a:ext uri="{FF2B5EF4-FFF2-40B4-BE49-F238E27FC236}">
                <a16:creationId xmlns:a16="http://schemas.microsoft.com/office/drawing/2014/main" id="{82F86439-803A-4E66-A5FC-F163B96A7667}"/>
              </a:ext>
            </a:extLst>
          </p:cNvPr>
          <p:cNvSpPr/>
          <p:nvPr/>
        </p:nvSpPr>
        <p:spPr>
          <a:xfrm>
            <a:off x="1418293" y="1984157"/>
            <a:ext cx="2155414" cy="759747"/>
          </a:xfrm>
          <a:prstGeom prst="roundRect">
            <a:avLst>
              <a:gd name="adj" fmla="val 10689"/>
            </a:avLst>
          </a:prstGeom>
          <a:solidFill>
            <a:srgbClr val="4E8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prstClr val="white"/>
                </a:solidFill>
              </a:rPr>
              <a:t>IBFT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2314" y="2040864"/>
            <a:ext cx="739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블록 제안자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(proposer)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매번 새롭게 선정된다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검증자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(Validator)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풀의 멤버도 매번 변경될 수 있다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9B3E06-B96C-4474-BAFB-17950BA6F168}"/>
              </a:ext>
            </a:extLst>
          </p:cNvPr>
          <p:cNvSpPr/>
          <p:nvPr/>
        </p:nvSpPr>
        <p:spPr>
          <a:xfrm>
            <a:off x="3048000" y="0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white"/>
                </a:solidFill>
              </a:rPr>
              <a:t>합의 메커니즘</a:t>
            </a:r>
            <a:endParaRPr lang="en-US" altLang="ko-KR" sz="3200" b="1" i="1" kern="0" dirty="0" smtClean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 err="1" smtClean="0">
                <a:solidFill>
                  <a:prstClr val="white"/>
                </a:solidFill>
              </a:rPr>
              <a:t>Klaytn</a:t>
            </a:r>
            <a:r>
              <a:rPr lang="ko-KR" altLang="en-US" sz="1400" kern="0" dirty="0" smtClean="0">
                <a:solidFill>
                  <a:prstClr val="white"/>
                </a:solidFill>
              </a:rPr>
              <a:t>의 합의 메커니즘</a:t>
            </a:r>
            <a:endParaRPr lang="en-US" altLang="ko-KR" sz="1400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A97885-D704-4561-B8FC-5F1CE5F79085}"/>
              </a:ext>
            </a:extLst>
          </p:cNvPr>
          <p:cNvCxnSpPr>
            <a:cxnSpLocks/>
          </p:cNvCxnSpPr>
          <p:nvPr/>
        </p:nvCxnSpPr>
        <p:spPr>
          <a:xfrm flipH="1">
            <a:off x="2496000" y="1205739"/>
            <a:ext cx="72000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C8AF0ED-23D5-4E5A-96B7-90E8EC928E71}"/>
              </a:ext>
            </a:extLst>
          </p:cNvPr>
          <p:cNvSpPr/>
          <p:nvPr/>
        </p:nvSpPr>
        <p:spPr>
          <a:xfrm>
            <a:off x="676182" y="1399534"/>
            <a:ext cx="10839635" cy="509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3327537" y="1622905"/>
            <a:ext cx="5536920" cy="25263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8346" y="4372652"/>
            <a:ext cx="98153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제안자가 블록을 선택하고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pre-prepare 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메시지와 함께 공표한다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342900" indent="-342900">
              <a:buAutoNum type="arabicParenR"/>
            </a:pP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rabicParenR"/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나머지 </a:t>
            </a:r>
            <a:r>
              <a:rPr lang="ko-KR" altLang="en-US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검증자들은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pre-prepare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메시지를 받으면 다른 </a:t>
            </a:r>
            <a:r>
              <a:rPr lang="ko-KR" altLang="en-US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검증자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노드들에게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prepare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메시지를 보낸다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342900" indent="-342900">
              <a:buAutoNum type="arabicParenR"/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rabicParenR"/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다른 </a:t>
            </a:r>
            <a:r>
              <a:rPr lang="ko-KR" altLang="en-US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노드로부터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메시지를 받은 </a:t>
            </a:r>
            <a:r>
              <a:rPr lang="ko-KR" altLang="en-US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검증자들은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commit 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메시지를 보낸다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342900" indent="-342900">
              <a:buAutoNum type="arabicParenR"/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rabicParenR"/>
            </a:pP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일정 수 이상의 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commit </a:t>
            </a:r>
            <a:r>
              <a:rPr lang="ko-KR" altLang="en-US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메시지를 받으면 블록은 체인에 연결된다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1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9C8AF0ED-23D5-4E5A-96B7-90E8EC928E71}"/>
              </a:ext>
            </a:extLst>
          </p:cNvPr>
          <p:cNvSpPr/>
          <p:nvPr/>
        </p:nvSpPr>
        <p:spPr>
          <a:xfrm>
            <a:off x="676182" y="1399534"/>
            <a:ext cx="10839635" cy="509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9B3E06-B96C-4474-BAFB-17950BA6F168}"/>
              </a:ext>
            </a:extLst>
          </p:cNvPr>
          <p:cNvSpPr/>
          <p:nvPr/>
        </p:nvSpPr>
        <p:spPr>
          <a:xfrm>
            <a:off x="3048000" y="0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합의 메커니즘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 err="1">
                <a:solidFill>
                  <a:prstClr val="white"/>
                </a:solidFill>
              </a:rPr>
              <a:t>Klaytn</a:t>
            </a:r>
            <a:r>
              <a:rPr lang="ko-KR" altLang="en-US" sz="1400" kern="0" dirty="0">
                <a:solidFill>
                  <a:prstClr val="white"/>
                </a:solidFill>
              </a:rPr>
              <a:t>의 </a:t>
            </a:r>
            <a:r>
              <a:rPr lang="ko-KR" altLang="en-US" sz="1400" kern="0" dirty="0" smtClean="0">
                <a:solidFill>
                  <a:prstClr val="white"/>
                </a:solidFill>
              </a:rPr>
              <a:t>노드 유형</a:t>
            </a:r>
            <a:endParaRPr lang="en-US" altLang="ko-KR" sz="1400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A97885-D704-4561-B8FC-5F1CE5F79085}"/>
              </a:ext>
            </a:extLst>
          </p:cNvPr>
          <p:cNvCxnSpPr>
            <a:cxnSpLocks/>
          </p:cNvCxnSpPr>
          <p:nvPr/>
        </p:nvCxnSpPr>
        <p:spPr>
          <a:xfrm flipH="1">
            <a:off x="2496000" y="1205739"/>
            <a:ext cx="72000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96B24328-7CF4-4315-8C07-0329C58EC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20052"/>
              </p:ext>
            </p:extLst>
          </p:nvPr>
        </p:nvGraphicFramePr>
        <p:xfrm>
          <a:off x="1177573" y="2127247"/>
          <a:ext cx="9836854" cy="360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7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9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노드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2A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역할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2A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31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컨센서스 노드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(CN)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52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블록 생성 프로세스에 참여</a:t>
                      </a:r>
                      <a:endParaRPr kumimoji="0" lang="ko-KR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5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6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프록시 노드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(PN)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52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네트워크에 인터페이스 제공</a:t>
                      </a:r>
                      <a:endParaRPr kumimoji="0" lang="en-US" altLang="ko-KR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트랜잭션 요청을 컨센서스 노드로 전송하고 블록을 </a:t>
                      </a:r>
                      <a:r>
                        <a:rPr kumimoji="0" lang="ko-KR" altLang="en-US" sz="1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엔드포인트</a:t>
                      </a:r>
                      <a:r>
                        <a:rPr kumimoji="0" lang="ko-KR" alt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노드로 전파</a:t>
                      </a:r>
                      <a:endParaRPr kumimoji="0" lang="ko-KR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5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엔드포인트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 노드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(EN)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52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Klaytn</a:t>
                      </a:r>
                      <a:r>
                        <a:rPr kumimoji="0" lang="en-US" altLang="ko-KR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네트워크의 </a:t>
                      </a:r>
                      <a:r>
                        <a:rPr kumimoji="0" lang="ko-KR" altLang="en-US" sz="1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엔드포인트</a:t>
                      </a:r>
                      <a:r>
                        <a:rPr kumimoji="0" lang="ko-KR" alt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역할</a:t>
                      </a:r>
                      <a:endParaRPr kumimoji="0" lang="en-US" altLang="ko-KR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RPC API </a:t>
                      </a:r>
                      <a:r>
                        <a:rPr kumimoji="0" lang="ko-KR" alt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요청을 처리하고 </a:t>
                      </a:r>
                      <a:endParaRPr kumimoji="0" lang="en-US" altLang="ko-KR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체인과 주고받는 데이터 처리</a:t>
                      </a:r>
                      <a:endParaRPr kumimoji="0" lang="ko-KR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5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3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5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9B3E06-B96C-4474-BAFB-17950BA6F168}"/>
              </a:ext>
            </a:extLst>
          </p:cNvPr>
          <p:cNvSpPr/>
          <p:nvPr/>
        </p:nvSpPr>
        <p:spPr>
          <a:xfrm>
            <a:off x="3048000" y="0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white"/>
                </a:solidFill>
              </a:rPr>
              <a:t>합의 메커니즘</a:t>
            </a:r>
            <a:endParaRPr lang="en-US" altLang="ko-KR" sz="3200" b="1" i="1" kern="0" dirty="0" smtClean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 err="1" smtClean="0">
                <a:solidFill>
                  <a:prstClr val="white"/>
                </a:solidFill>
              </a:rPr>
              <a:t>Klaytn</a:t>
            </a:r>
            <a:r>
              <a:rPr lang="ko-KR" altLang="en-US" sz="1400" kern="0" dirty="0" smtClean="0">
                <a:solidFill>
                  <a:prstClr val="white"/>
                </a:solidFill>
              </a:rPr>
              <a:t>의 합의 메커니즘 </a:t>
            </a:r>
            <a:r>
              <a:rPr lang="en-US" altLang="ko-KR" sz="1400" kern="0" dirty="0" smtClean="0">
                <a:solidFill>
                  <a:prstClr val="white"/>
                </a:solidFill>
              </a:rPr>
              <a:t>– </a:t>
            </a:r>
            <a:r>
              <a:rPr lang="ko-KR" altLang="en-US" sz="1400" kern="0" dirty="0" smtClean="0">
                <a:solidFill>
                  <a:prstClr val="white"/>
                </a:solidFill>
              </a:rPr>
              <a:t>블록 생성 과정</a:t>
            </a:r>
            <a:endParaRPr lang="en-US" altLang="ko-KR" sz="1400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A97885-D704-4561-B8FC-5F1CE5F79085}"/>
              </a:ext>
            </a:extLst>
          </p:cNvPr>
          <p:cNvCxnSpPr>
            <a:cxnSpLocks/>
          </p:cNvCxnSpPr>
          <p:nvPr/>
        </p:nvCxnSpPr>
        <p:spPr>
          <a:xfrm flipH="1">
            <a:off x="2496000" y="1205739"/>
            <a:ext cx="72000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C8AF0ED-23D5-4E5A-96B7-90E8EC928E71}"/>
              </a:ext>
            </a:extLst>
          </p:cNvPr>
          <p:cNvSpPr/>
          <p:nvPr/>
        </p:nvSpPr>
        <p:spPr>
          <a:xfrm>
            <a:off x="676182" y="1399534"/>
            <a:ext cx="10839635" cy="509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s://gblobscdn.gitbook.com/assets%2F-LqJV-03ampuHElwofFa%2F-LqJVe8U1Fg07JJWVWHr%2F-LqJVmwxt0gjqVYa12wr%2Fcouncil-committee.png?alt=m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188" y="2077506"/>
            <a:ext cx="3946471" cy="374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80386" y="2933328"/>
            <a:ext cx="502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제안자 및 위원회 선택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위원회 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Validator pool</a:t>
            </a: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컨센서스 노드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⇔ 제안자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Tx/>
              <a:buAutoNum type="arabicParenR"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제안자 ⇒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CN</a:t>
            </a:r>
          </a:p>
          <a:p>
            <a:pPr marL="342900" indent="-342900">
              <a:buAutoNum type="arabicParenR"/>
            </a:pP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위원회의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CN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⇒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제안자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4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900</TotalTime>
  <Words>686</Words>
  <Application>Microsoft Office PowerPoint</Application>
  <PresentationFormat>와이드스크린</PresentationFormat>
  <Paragraphs>202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Aharoni</vt:lpstr>
      <vt:lpstr>맑은 고딕</vt:lpstr>
      <vt:lpstr>D2Coding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박세연</cp:lastModifiedBy>
  <cp:revision>77</cp:revision>
  <dcterms:created xsi:type="dcterms:W3CDTF">2020-09-17T02:27:38Z</dcterms:created>
  <dcterms:modified xsi:type="dcterms:W3CDTF">2020-10-30T19:07:32Z</dcterms:modified>
</cp:coreProperties>
</file>