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67" r:id="rId2"/>
    <p:sldId id="261" r:id="rId3"/>
    <p:sldId id="262" r:id="rId4"/>
    <p:sldId id="258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8" r:id="rId13"/>
    <p:sldId id="275" r:id="rId14"/>
    <p:sldId id="276" r:id="rId15"/>
    <p:sldId id="277" r:id="rId16"/>
    <p:sldId id="280" r:id="rId17"/>
    <p:sldId id="263" r:id="rId18"/>
    <p:sldId id="259" r:id="rId19"/>
    <p:sldId id="281" r:id="rId20"/>
    <p:sldId id="282" r:id="rId21"/>
    <p:sldId id="264" r:id="rId22"/>
    <p:sldId id="260" r:id="rId23"/>
    <p:sldId id="283" r:id="rId24"/>
    <p:sldId id="284" r:id="rId25"/>
    <p:sldId id="285" r:id="rId26"/>
    <p:sldId id="286" r:id="rId27"/>
    <p:sldId id="266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배달의민족 도현" panose="020B0600000101010101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7D2CC"/>
    <a:srgbClr val="565948"/>
    <a:srgbClr val="FF3F3F"/>
    <a:srgbClr val="FFFFFF"/>
    <a:srgbClr val="FF3300"/>
    <a:srgbClr val="939F7B"/>
    <a:srgbClr val="AEB1A0"/>
    <a:srgbClr val="E6E2DF"/>
    <a:srgbClr val="AEA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E2E17-17AE-43DF-A38E-D62F056D066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4BDB-DCBF-4403-9B3F-9BF6A49BA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1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2D7D5D-8580-42C8-B773-9883347EC51D}"/>
              </a:ext>
            </a:extLst>
          </p:cNvPr>
          <p:cNvCxnSpPr/>
          <p:nvPr userDrawn="1"/>
        </p:nvCxnSpPr>
        <p:spPr>
          <a:xfrm>
            <a:off x="0" y="321473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0EC62E-9A1B-4A3C-A7B9-D7819D44EAB7}"/>
              </a:ext>
            </a:extLst>
          </p:cNvPr>
          <p:cNvCxnSpPr/>
          <p:nvPr userDrawn="1"/>
        </p:nvCxnSpPr>
        <p:spPr>
          <a:xfrm>
            <a:off x="0" y="1212724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1B03AE-B37C-47D5-89C0-095FCEDC8BDB}"/>
              </a:ext>
            </a:extLst>
          </p:cNvPr>
          <p:cNvCxnSpPr/>
          <p:nvPr userDrawn="1"/>
        </p:nvCxnSpPr>
        <p:spPr>
          <a:xfrm>
            <a:off x="0" y="2115549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8FEB93-47F3-4043-9A45-A6FFD6E81D72}"/>
              </a:ext>
            </a:extLst>
          </p:cNvPr>
          <p:cNvCxnSpPr/>
          <p:nvPr userDrawn="1"/>
        </p:nvCxnSpPr>
        <p:spPr>
          <a:xfrm>
            <a:off x="0" y="3053098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E05675-C212-457C-AD79-28C2FAED9481}"/>
              </a:ext>
            </a:extLst>
          </p:cNvPr>
          <p:cNvCxnSpPr/>
          <p:nvPr userDrawn="1"/>
        </p:nvCxnSpPr>
        <p:spPr>
          <a:xfrm>
            <a:off x="0" y="3944349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5CBDC0-44FA-45E9-A7B5-E0ABD75C4420}"/>
              </a:ext>
            </a:extLst>
          </p:cNvPr>
          <p:cNvCxnSpPr/>
          <p:nvPr userDrawn="1"/>
        </p:nvCxnSpPr>
        <p:spPr>
          <a:xfrm>
            <a:off x="0" y="4847174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86BA7C-7D68-476C-8986-B4791D0F4780}"/>
              </a:ext>
            </a:extLst>
          </p:cNvPr>
          <p:cNvCxnSpPr/>
          <p:nvPr userDrawn="1"/>
        </p:nvCxnSpPr>
        <p:spPr>
          <a:xfrm>
            <a:off x="0" y="5744212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48C30B4-7380-4A52-8ABC-0E5CC8741473}"/>
              </a:ext>
            </a:extLst>
          </p:cNvPr>
          <p:cNvCxnSpPr/>
          <p:nvPr userDrawn="1"/>
        </p:nvCxnSpPr>
        <p:spPr>
          <a:xfrm>
            <a:off x="0" y="6647037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CDE809-F1AB-46D6-85A2-57E9DDB8F983}"/>
              </a:ext>
            </a:extLst>
          </p:cNvPr>
          <p:cNvCxnSpPr>
            <a:cxnSpLocks/>
          </p:cNvCxnSpPr>
          <p:nvPr userDrawn="1"/>
        </p:nvCxnSpPr>
        <p:spPr>
          <a:xfrm>
            <a:off x="844953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D4E3FB-63B8-4A31-8FCB-8786F90488EA}"/>
              </a:ext>
            </a:extLst>
          </p:cNvPr>
          <p:cNvCxnSpPr>
            <a:cxnSpLocks/>
          </p:cNvCxnSpPr>
          <p:nvPr userDrawn="1"/>
        </p:nvCxnSpPr>
        <p:spPr>
          <a:xfrm>
            <a:off x="182880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F50A624-A4E4-454E-90E1-0A756CD38FDF}"/>
              </a:ext>
            </a:extLst>
          </p:cNvPr>
          <p:cNvCxnSpPr>
            <a:cxnSpLocks/>
          </p:cNvCxnSpPr>
          <p:nvPr userDrawn="1"/>
        </p:nvCxnSpPr>
        <p:spPr>
          <a:xfrm>
            <a:off x="2777925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BA87B01-B630-4972-B953-6402491E3CD2}"/>
              </a:ext>
            </a:extLst>
          </p:cNvPr>
          <p:cNvCxnSpPr>
            <a:cxnSpLocks/>
          </p:cNvCxnSpPr>
          <p:nvPr userDrawn="1"/>
        </p:nvCxnSpPr>
        <p:spPr>
          <a:xfrm>
            <a:off x="3773348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003E20-B0BC-4C93-A9A5-66C25A7ECEDC}"/>
              </a:ext>
            </a:extLst>
          </p:cNvPr>
          <p:cNvCxnSpPr>
            <a:cxnSpLocks/>
          </p:cNvCxnSpPr>
          <p:nvPr userDrawn="1"/>
        </p:nvCxnSpPr>
        <p:spPr>
          <a:xfrm>
            <a:off x="4757196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3CAF12-9538-433E-843F-0F95E09D3D20}"/>
              </a:ext>
            </a:extLst>
          </p:cNvPr>
          <p:cNvCxnSpPr>
            <a:cxnSpLocks/>
          </p:cNvCxnSpPr>
          <p:nvPr userDrawn="1"/>
        </p:nvCxnSpPr>
        <p:spPr>
          <a:xfrm>
            <a:off x="570632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8DA714-B77A-460A-B730-D6FDD0214D51}"/>
              </a:ext>
            </a:extLst>
          </p:cNvPr>
          <p:cNvCxnSpPr>
            <a:cxnSpLocks/>
          </p:cNvCxnSpPr>
          <p:nvPr userDrawn="1"/>
        </p:nvCxnSpPr>
        <p:spPr>
          <a:xfrm>
            <a:off x="6690169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7FD8C1-A59E-4E21-A85F-C86C4DF70CEC}"/>
              </a:ext>
            </a:extLst>
          </p:cNvPr>
          <p:cNvCxnSpPr>
            <a:cxnSpLocks/>
          </p:cNvCxnSpPr>
          <p:nvPr userDrawn="1"/>
        </p:nvCxnSpPr>
        <p:spPr>
          <a:xfrm>
            <a:off x="7674017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B7E9E6-1C6F-493C-8C92-DCCDC1389A26}"/>
              </a:ext>
            </a:extLst>
          </p:cNvPr>
          <p:cNvCxnSpPr>
            <a:cxnSpLocks/>
          </p:cNvCxnSpPr>
          <p:nvPr userDrawn="1"/>
        </p:nvCxnSpPr>
        <p:spPr>
          <a:xfrm>
            <a:off x="862314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2C5E0BF-FBC3-4EA1-BF39-C59B7EDC5C80}"/>
              </a:ext>
            </a:extLst>
          </p:cNvPr>
          <p:cNvCxnSpPr>
            <a:cxnSpLocks/>
          </p:cNvCxnSpPr>
          <p:nvPr userDrawn="1"/>
        </p:nvCxnSpPr>
        <p:spPr>
          <a:xfrm>
            <a:off x="9618563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DBA06F-E23B-4832-AA8F-51A5DEBE1845}"/>
              </a:ext>
            </a:extLst>
          </p:cNvPr>
          <p:cNvCxnSpPr>
            <a:cxnSpLocks/>
          </p:cNvCxnSpPr>
          <p:nvPr userDrawn="1"/>
        </p:nvCxnSpPr>
        <p:spPr>
          <a:xfrm>
            <a:off x="1060241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367C58A-67BA-4E65-B6F0-3ABA0BFA32AE}"/>
              </a:ext>
            </a:extLst>
          </p:cNvPr>
          <p:cNvCxnSpPr>
            <a:cxnSpLocks/>
          </p:cNvCxnSpPr>
          <p:nvPr userDrawn="1"/>
        </p:nvCxnSpPr>
        <p:spPr>
          <a:xfrm>
            <a:off x="11551535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54A60C-5E63-4034-8F16-4CC309F5710C}"/>
              </a:ext>
            </a:extLst>
          </p:cNvPr>
          <p:cNvSpPr/>
          <p:nvPr userDrawn="1"/>
        </p:nvSpPr>
        <p:spPr>
          <a:xfrm>
            <a:off x="2950777" y="1712510"/>
            <a:ext cx="6717015" cy="3871405"/>
          </a:xfrm>
          <a:prstGeom prst="roundRect">
            <a:avLst>
              <a:gd name="adj" fmla="val 10417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A6B304-7B33-4177-AF1F-794E08D30628}"/>
              </a:ext>
            </a:extLst>
          </p:cNvPr>
          <p:cNvGrpSpPr/>
          <p:nvPr userDrawn="1"/>
        </p:nvGrpSpPr>
        <p:grpSpPr>
          <a:xfrm>
            <a:off x="8477597" y="2277045"/>
            <a:ext cx="1686560" cy="508000"/>
            <a:chOff x="9723120" y="35052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12D1B0-8089-4FAA-A1F8-6D942600317F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8A322-F6D8-4831-A4EB-BE7381268253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527E31-719D-4C59-8DAA-260694689F23}"/>
              </a:ext>
            </a:extLst>
          </p:cNvPr>
          <p:cNvGrpSpPr/>
          <p:nvPr userDrawn="1"/>
        </p:nvGrpSpPr>
        <p:grpSpPr>
          <a:xfrm>
            <a:off x="8477597" y="2865669"/>
            <a:ext cx="1686560" cy="508000"/>
            <a:chOff x="5017347" y="279400"/>
            <a:chExt cx="1686560" cy="50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16A7CD-2EC0-4A07-8803-0B026B8E4122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9F9181-F5AD-4CDA-9BC2-ED8A880DD141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D9884E-3534-4DC6-98EA-A4212597C900}"/>
              </a:ext>
            </a:extLst>
          </p:cNvPr>
          <p:cNvGrpSpPr/>
          <p:nvPr userDrawn="1"/>
        </p:nvGrpSpPr>
        <p:grpSpPr>
          <a:xfrm>
            <a:off x="8477597" y="3465988"/>
            <a:ext cx="1686560" cy="508000"/>
            <a:chOff x="6985000" y="406400"/>
            <a:chExt cx="1686560" cy="50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BC380A-310C-437F-BAF1-89E4476C80BF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A17BEE-8B58-4946-88C6-7BCC0906D454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39AF71D-25CB-4599-B666-23D1094EB9C9}"/>
              </a:ext>
            </a:extLst>
          </p:cNvPr>
          <p:cNvSpPr/>
          <p:nvPr userDrawn="1"/>
        </p:nvSpPr>
        <p:spPr>
          <a:xfrm>
            <a:off x="2494013" y="1372150"/>
            <a:ext cx="6770657" cy="3871405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6423B-DCFF-4783-BCA8-29671659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7246E-85F1-4839-A625-04C9885C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1AB80-8E78-4162-8BF4-D4EA644D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2A495-90A8-45FB-9216-8678DA6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668CD-2B3E-495E-879D-AC5110C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40B51-6394-4D9A-93BF-5D0126DBF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DC07A-5098-425B-8134-891C9090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1B93-48B6-4E91-8556-E68ED97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59D4D-7B29-403A-B304-A92FB66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66397-9662-43FB-AF3E-5E7AD260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1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8085-D197-4F07-9054-D4B3012B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914AD-DFD8-4A82-B364-1C17083F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C9A96-D06A-4983-8EEE-DC66BE76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474E3-61EC-4DC4-9874-1C0B86B0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FE0F2-0863-4563-A68E-643CDB15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CD296-DBEF-47C5-BD50-777CFD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373CF-8695-46A9-B6A7-5B93D59E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950F7-C97B-47E7-8FA5-E494439B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92423-5AF5-4506-8A0C-86F5F3A5B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30592-5FBE-4028-8997-0E63DB513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A0BD7-F10D-4027-9DC5-6D1FC01F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8276A-60AC-4417-A44B-3043BD2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92B60-1AD3-4C66-B560-050DB7FD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C18B3F-A355-40B5-AB7F-C127CC4F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93451-C03C-4A82-A22D-FD523AB5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CC6F4A-7102-4987-9B00-33E446B3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D7AEE2-3D26-4826-9CC0-670745D2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11FC-1A86-4CE5-BE62-07BC00D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09731-6F40-4FAC-ABD8-5BC822E7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88EA7B-1D73-4D15-A23F-C1C1D5A5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DDE99-32BA-4F3D-AC5E-4A991F4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8BACD-A95D-4855-82CF-6C94377D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E1910-AE03-46B4-8B72-DB5D90CD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CB28A-6A6E-446A-9F7F-6696AB0F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5CAAD-6ED9-4004-8DFB-8215CE3C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5825D-0B31-47FE-832C-FAE314F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351B8-4744-49CD-810B-DAB2F46D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8260E-9C4E-4F00-A0D6-581364C8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F75F3C-DDAC-484F-8A09-92E89EC62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285C1-F4E8-467B-B0CD-695D9221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A1DE8-FFF5-4DD7-AF47-5A6ADC1D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895DF-1A75-4AE5-8BA0-01852A46D40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58EA6-57C9-4A9D-BE79-C8511E7D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B74FF-6AA0-4031-9EB3-D972BC35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AA16B0-5E75-4AD9-9B49-565A2F16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22B8BC5-4637-4AFA-A29D-04F4BE5CE478}"/>
              </a:ext>
            </a:extLst>
          </p:cNvPr>
          <p:cNvCxnSpPr/>
          <p:nvPr userDrawn="1"/>
        </p:nvCxnSpPr>
        <p:spPr>
          <a:xfrm>
            <a:off x="0" y="321473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B6090C-0319-4264-BCD5-A387861E65A9}"/>
              </a:ext>
            </a:extLst>
          </p:cNvPr>
          <p:cNvCxnSpPr/>
          <p:nvPr userDrawn="1"/>
        </p:nvCxnSpPr>
        <p:spPr>
          <a:xfrm>
            <a:off x="0" y="1212724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91B5AB-B9BB-4F5D-8C44-3D2D362BFE86}"/>
              </a:ext>
            </a:extLst>
          </p:cNvPr>
          <p:cNvCxnSpPr/>
          <p:nvPr userDrawn="1"/>
        </p:nvCxnSpPr>
        <p:spPr>
          <a:xfrm>
            <a:off x="0" y="2115549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E870B8-BBD8-4CA5-BB5D-9EC1E4D87811}"/>
              </a:ext>
            </a:extLst>
          </p:cNvPr>
          <p:cNvCxnSpPr/>
          <p:nvPr userDrawn="1"/>
        </p:nvCxnSpPr>
        <p:spPr>
          <a:xfrm>
            <a:off x="0" y="3053098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DEFEF9-353F-41EE-A1C5-BE2CDA7B0E0E}"/>
              </a:ext>
            </a:extLst>
          </p:cNvPr>
          <p:cNvCxnSpPr/>
          <p:nvPr userDrawn="1"/>
        </p:nvCxnSpPr>
        <p:spPr>
          <a:xfrm>
            <a:off x="0" y="3944349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AA0E5EA-BE2A-494F-85B6-794A32F80F33}"/>
              </a:ext>
            </a:extLst>
          </p:cNvPr>
          <p:cNvCxnSpPr/>
          <p:nvPr userDrawn="1"/>
        </p:nvCxnSpPr>
        <p:spPr>
          <a:xfrm>
            <a:off x="0" y="4847174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3A265B-8A23-41FE-B88D-F0D6013E0475}"/>
              </a:ext>
            </a:extLst>
          </p:cNvPr>
          <p:cNvCxnSpPr/>
          <p:nvPr userDrawn="1"/>
        </p:nvCxnSpPr>
        <p:spPr>
          <a:xfrm>
            <a:off x="0" y="5744212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C54B8B-B6DE-4FBB-A265-FFA71B6D4ADA}"/>
              </a:ext>
            </a:extLst>
          </p:cNvPr>
          <p:cNvCxnSpPr/>
          <p:nvPr userDrawn="1"/>
        </p:nvCxnSpPr>
        <p:spPr>
          <a:xfrm>
            <a:off x="0" y="6647037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161E566-1C69-4CCA-8058-39D1EA5CFE80}"/>
              </a:ext>
            </a:extLst>
          </p:cNvPr>
          <p:cNvCxnSpPr>
            <a:cxnSpLocks/>
          </p:cNvCxnSpPr>
          <p:nvPr userDrawn="1"/>
        </p:nvCxnSpPr>
        <p:spPr>
          <a:xfrm>
            <a:off x="844953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830F879-20AC-46B6-99DA-5A73BE3E86BA}"/>
              </a:ext>
            </a:extLst>
          </p:cNvPr>
          <p:cNvCxnSpPr>
            <a:cxnSpLocks/>
          </p:cNvCxnSpPr>
          <p:nvPr userDrawn="1"/>
        </p:nvCxnSpPr>
        <p:spPr>
          <a:xfrm>
            <a:off x="182880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726C6F9-5EA5-4796-A214-A79457EAA113}"/>
              </a:ext>
            </a:extLst>
          </p:cNvPr>
          <p:cNvCxnSpPr>
            <a:cxnSpLocks/>
          </p:cNvCxnSpPr>
          <p:nvPr userDrawn="1"/>
        </p:nvCxnSpPr>
        <p:spPr>
          <a:xfrm>
            <a:off x="2777925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E4B40F-D705-4B52-835D-DFD310AF1BEE}"/>
              </a:ext>
            </a:extLst>
          </p:cNvPr>
          <p:cNvCxnSpPr>
            <a:cxnSpLocks/>
          </p:cNvCxnSpPr>
          <p:nvPr userDrawn="1"/>
        </p:nvCxnSpPr>
        <p:spPr>
          <a:xfrm>
            <a:off x="3773348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927B68-2E31-496B-A685-F264DFD0582C}"/>
              </a:ext>
            </a:extLst>
          </p:cNvPr>
          <p:cNvCxnSpPr>
            <a:cxnSpLocks/>
          </p:cNvCxnSpPr>
          <p:nvPr userDrawn="1"/>
        </p:nvCxnSpPr>
        <p:spPr>
          <a:xfrm>
            <a:off x="4757196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44F9774-AFA4-4195-9EC4-CDDCAD1F3BFA}"/>
              </a:ext>
            </a:extLst>
          </p:cNvPr>
          <p:cNvCxnSpPr>
            <a:cxnSpLocks/>
          </p:cNvCxnSpPr>
          <p:nvPr userDrawn="1"/>
        </p:nvCxnSpPr>
        <p:spPr>
          <a:xfrm>
            <a:off x="570632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EDF1F53-5786-4F36-A6A2-20A5FFC9EA2C}"/>
              </a:ext>
            </a:extLst>
          </p:cNvPr>
          <p:cNvCxnSpPr>
            <a:cxnSpLocks/>
          </p:cNvCxnSpPr>
          <p:nvPr userDrawn="1"/>
        </p:nvCxnSpPr>
        <p:spPr>
          <a:xfrm>
            <a:off x="6690169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98CBEA7-C50E-4587-8D00-9767D01E1265}"/>
              </a:ext>
            </a:extLst>
          </p:cNvPr>
          <p:cNvCxnSpPr>
            <a:cxnSpLocks/>
          </p:cNvCxnSpPr>
          <p:nvPr userDrawn="1"/>
        </p:nvCxnSpPr>
        <p:spPr>
          <a:xfrm>
            <a:off x="7674017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BB24495-7D76-41DA-9A3C-A1F0FF32F964}"/>
              </a:ext>
            </a:extLst>
          </p:cNvPr>
          <p:cNvCxnSpPr>
            <a:cxnSpLocks/>
          </p:cNvCxnSpPr>
          <p:nvPr userDrawn="1"/>
        </p:nvCxnSpPr>
        <p:spPr>
          <a:xfrm>
            <a:off x="862314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AD02A9-83DE-4487-8A8E-199D1679D335}"/>
              </a:ext>
            </a:extLst>
          </p:cNvPr>
          <p:cNvCxnSpPr>
            <a:cxnSpLocks/>
          </p:cNvCxnSpPr>
          <p:nvPr userDrawn="1"/>
        </p:nvCxnSpPr>
        <p:spPr>
          <a:xfrm>
            <a:off x="9618563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C8DA6F2-65AC-464C-9FDC-A67BAB9C4558}"/>
              </a:ext>
            </a:extLst>
          </p:cNvPr>
          <p:cNvCxnSpPr>
            <a:cxnSpLocks/>
          </p:cNvCxnSpPr>
          <p:nvPr userDrawn="1"/>
        </p:nvCxnSpPr>
        <p:spPr>
          <a:xfrm>
            <a:off x="10602411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ED5848C-F65C-44C2-8A43-5EB7632C45BB}"/>
              </a:ext>
            </a:extLst>
          </p:cNvPr>
          <p:cNvCxnSpPr>
            <a:cxnSpLocks/>
          </p:cNvCxnSpPr>
          <p:nvPr userDrawn="1"/>
        </p:nvCxnSpPr>
        <p:spPr>
          <a:xfrm>
            <a:off x="11551535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/klaytn/design/accounts#accountkeylegac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/klaytn/design/accounts#accountkeylega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TextBox 2047">
            <a:extLst>
              <a:ext uri="{FF2B5EF4-FFF2-40B4-BE49-F238E27FC236}">
                <a16:creationId xmlns:a16="http://schemas.microsoft.com/office/drawing/2014/main" id="{5FC548C7-E34C-4CAF-8ABE-B07C3FB56B94}"/>
              </a:ext>
            </a:extLst>
          </p:cNvPr>
          <p:cNvSpPr txBox="1"/>
          <p:nvPr/>
        </p:nvSpPr>
        <p:spPr>
          <a:xfrm>
            <a:off x="3275256" y="2818402"/>
            <a:ext cx="5256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  <a:endParaRPr lang="en-US" altLang="ko-KR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58" name="직선 연결선 2057">
            <a:extLst>
              <a:ext uri="{FF2B5EF4-FFF2-40B4-BE49-F238E27FC236}">
                <a16:creationId xmlns:a16="http://schemas.microsoft.com/office/drawing/2014/main" id="{2D4D6945-AFE4-4C6D-9C5E-B0FF8883A216}"/>
              </a:ext>
            </a:extLst>
          </p:cNvPr>
          <p:cNvCxnSpPr>
            <a:cxnSpLocks/>
          </p:cNvCxnSpPr>
          <p:nvPr/>
        </p:nvCxnSpPr>
        <p:spPr>
          <a:xfrm>
            <a:off x="3343159" y="3871903"/>
            <a:ext cx="4945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E3E381F-8803-47D6-A1CB-F55C81F92BB6}"/>
              </a:ext>
            </a:extLst>
          </p:cNvPr>
          <p:cNvSpPr txBox="1"/>
          <p:nvPr/>
        </p:nvSpPr>
        <p:spPr>
          <a:xfrm>
            <a:off x="4281891" y="4002075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Skkrypto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 이현정</a:t>
            </a:r>
          </a:p>
        </p:txBody>
      </p:sp>
    </p:spTree>
    <p:extLst>
      <p:ext uri="{BB962C8B-B14F-4D97-AF65-F5344CB8AC3E}">
        <p14:creationId xmlns:p14="http://schemas.microsoft.com/office/powerpoint/2010/main" val="219349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681074" y="437556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TxTypeLegacyTransaction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07480-8014-4A97-A494-93E567E6BF9C}"/>
              </a:ext>
            </a:extLst>
          </p:cNvPr>
          <p:cNvSpPr txBox="1"/>
          <p:nvPr/>
        </p:nvSpPr>
        <p:spPr>
          <a:xfrm>
            <a:off x="1683823" y="2466352"/>
            <a:ext cx="85075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TxTypeLegacyTransaction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이전에 </a:t>
            </a:r>
            <a:r>
              <a:rPr lang="en-US" altLang="ko-KR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존재했던 트랜잭션 유형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트랜잭션 유형은 호환성을 위해 존재하므로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 action="ppaction://hlinkfile"/>
              </a:rPr>
              <a:t>AccountKeyLegacy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연결된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와만 사용할 수 있습니다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유형의 트랜잭션은 계정 생성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토큰 전송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실행 또는 이와 같은 것을 혼합해 수행합니다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88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FAF81B7-428C-4F3A-BC20-214EE358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82" y="2173402"/>
            <a:ext cx="11290433" cy="296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트랜잭션 수수료만큼 줄어듭니다.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만약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존재하지 않으면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884FF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AccountKeyLegacy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연결된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만듭니다.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nil이라면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트랙트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배포를 위한 트랜잭션으로 간주됩니다.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코드는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통해 전달되어야 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컨트랙트라면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명시된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함수가 실행됩니다.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A1F0-4206-4FE0-A891-D4F2AD9B487E}"/>
              </a:ext>
            </a:extLst>
          </p:cNvPr>
          <p:cNvSpPr txBox="1"/>
          <p:nvPr/>
        </p:nvSpPr>
        <p:spPr>
          <a:xfrm>
            <a:off x="681074" y="437556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TxTypeLegacyTransaction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7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3045035" y="355978"/>
            <a:ext cx="33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3263D2-779A-4DF2-BAAA-08A81881F4A2}"/>
              </a:ext>
            </a:extLst>
          </p:cNvPr>
          <p:cNvSpPr/>
          <p:nvPr/>
        </p:nvSpPr>
        <p:spPr>
          <a:xfrm>
            <a:off x="1346957" y="1674849"/>
            <a:ext cx="47051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서명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AFF47-498B-4CA3-AD41-73FABBC1F255}"/>
              </a:ext>
            </a:extLst>
          </p:cNvPr>
          <p:cNvSpPr txBox="1"/>
          <p:nvPr/>
        </p:nvSpPr>
        <p:spPr>
          <a:xfrm>
            <a:off x="1346957" y="2884977"/>
            <a:ext cx="8401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 RLP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데이터를 저장하거나 전송하는데 필요한 통일된 포맷을 제공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변환되어 트랜잭션 전송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state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receipt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           DB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 등에 사용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1F0DE-A190-495C-98AE-FE70D962636F}"/>
              </a:ext>
            </a:extLst>
          </p:cNvPr>
          <p:cNvSpPr txBox="1"/>
          <p:nvPr/>
        </p:nvSpPr>
        <p:spPr>
          <a:xfrm>
            <a:off x="681074" y="437556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TxTypeLegacyTransaction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807646-CA79-4665-B8FB-3F22A89B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08" y="4006163"/>
            <a:ext cx="9070595" cy="10459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6D33D1-2A45-4CE3-886A-2FC97E97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8" y="5107908"/>
            <a:ext cx="9070595" cy="6014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AE6CCB-DC05-4997-A62E-7AC06128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09" y="5767539"/>
            <a:ext cx="9070595" cy="6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37500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621378" y="409845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TxTypeValueTransfer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DA900-AAA8-4077-AF58-FAF73A62C76A}"/>
              </a:ext>
            </a:extLst>
          </p:cNvPr>
          <p:cNvSpPr txBox="1"/>
          <p:nvPr/>
        </p:nvSpPr>
        <p:spPr>
          <a:xfrm>
            <a:off x="1369088" y="2038698"/>
            <a:ext cx="9286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TxTypeValueTransfer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전송할 때 사용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전송할 때 사용하는 기능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(to EOA)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스마트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전송하려면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TxTypeSmartContractExecution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C99593-8EAC-4D04-A7A0-3FF3D6F5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10" y="3944741"/>
            <a:ext cx="6441187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트랜잭션 수수료만큼 줄어듭니다.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8544D3-FED0-4583-849E-A6ABF86A81D2}"/>
              </a:ext>
            </a:extLst>
          </p:cNvPr>
          <p:cNvSpPr/>
          <p:nvPr/>
        </p:nvSpPr>
        <p:spPr>
          <a:xfrm>
            <a:off x="1333272" y="5616698"/>
            <a:ext cx="942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서명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60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686563" y="468334"/>
            <a:ext cx="5344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TxTypeValueTransferMemo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96D97-EE47-4F31-8A5A-715D1C7A927F}"/>
              </a:ext>
            </a:extLst>
          </p:cNvPr>
          <p:cNvSpPr txBox="1"/>
          <p:nvPr/>
        </p:nvSpPr>
        <p:spPr>
          <a:xfrm>
            <a:off x="1303040" y="1785383"/>
            <a:ext cx="9269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TxTypeValueTransferMemo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특정 메시지와 함께 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보내려고 할 때 사용 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EOA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일때만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가능</a:t>
            </a:r>
          </a:p>
          <a:p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7A16949-62C4-4DA4-B958-80307E4CD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97" y="3965993"/>
            <a:ext cx="7652664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트랜잭션 수수료만큼 줄어듭니다.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D8331B-B738-4C21-A89B-D28C8CD20761}"/>
              </a:ext>
            </a:extLst>
          </p:cNvPr>
          <p:cNvSpPr/>
          <p:nvPr/>
        </p:nvSpPr>
        <p:spPr>
          <a:xfrm>
            <a:off x="1410797" y="5845721"/>
            <a:ext cx="942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서명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61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464287" y="452230"/>
            <a:ext cx="5601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TxTypeSmartContractDeploy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5B89A-A66B-4768-8F9C-CF357DFAE50E}"/>
              </a:ext>
            </a:extLst>
          </p:cNvPr>
          <p:cNvSpPr txBox="1"/>
          <p:nvPr/>
        </p:nvSpPr>
        <p:spPr>
          <a:xfrm>
            <a:off x="1434912" y="1946580"/>
            <a:ext cx="8973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TxTypeSmartContractDeploy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지정된 주소에 스마트 </a:t>
            </a:r>
            <a:r>
              <a:rPr lang="ko-KR" altLang="en-US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컨트랙트를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A8D44D4-B808-4E66-93E8-7F4DCBDC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4" y="3058875"/>
            <a:ext cx="8551441" cy="23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트랜잭션 수수료만큼 줄어듭니다.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기입된 코드로 스마트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배포됩니다. 배포된 주소는 영수증의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contractAddress를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통해 반환됩니다.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D93846-B71E-4E5F-A85E-5DCCFA858F62}"/>
              </a:ext>
            </a:extLst>
          </p:cNvPr>
          <p:cNvSpPr/>
          <p:nvPr/>
        </p:nvSpPr>
        <p:spPr>
          <a:xfrm>
            <a:off x="1410797" y="5845721"/>
            <a:ext cx="942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서명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0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1554242" y="355978"/>
            <a:ext cx="331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TxTypeAccountUpdate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TxTypeCancel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TxTypeChainDataAnchoring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C8740-0EB7-4C01-A0D6-F0C341D9AB7E}"/>
              </a:ext>
            </a:extLst>
          </p:cNvPr>
          <p:cNvSpPr txBox="1"/>
          <p:nvPr/>
        </p:nvSpPr>
        <p:spPr>
          <a:xfrm>
            <a:off x="1384097" y="1552766"/>
            <a:ext cx="912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TxTypeSmartContractExecution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계정의 키를 업데이트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064F305-BCEA-4ADB-8F9F-46D1907F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45" y="1936260"/>
            <a:ext cx="9564553" cy="88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계정의 키는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key로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업데이트됩니다.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유형의 트랜잭션이 실행되고 나면 계정에서 전송된 트랜잭션은 새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key로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검증됩니다.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9EF31-9AB3-46D5-B69E-138106EF60FE}"/>
              </a:ext>
            </a:extLst>
          </p:cNvPr>
          <p:cNvSpPr txBox="1"/>
          <p:nvPr/>
        </p:nvSpPr>
        <p:spPr>
          <a:xfrm>
            <a:off x="1383846" y="3070746"/>
            <a:ext cx="8399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TxTypeCancel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풀에서 같은 </a:t>
            </a:r>
            <a:r>
              <a:rPr lang="ko-KR" altLang="en-US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논스를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가진 트랜잭션을 취소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트랜잭션이 일정 시간 처리되지 않은 것처럼 보일 때 유용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동일한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트랜잭션을 대체할 수 있는 유일한 트랜잭션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1C950-7F53-436B-86E6-F3BAF26B5A0E}"/>
              </a:ext>
            </a:extLst>
          </p:cNvPr>
          <p:cNvSpPr txBox="1"/>
          <p:nvPr/>
        </p:nvSpPr>
        <p:spPr>
          <a:xfrm>
            <a:off x="1383846" y="4577184"/>
            <a:ext cx="9801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TxTypeChainDataAnchoring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서비스체인 데이터를 </a:t>
            </a:r>
            <a:r>
              <a:rPr lang="en-US" altLang="ko-KR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메인체인에 </a:t>
            </a:r>
            <a:r>
              <a:rPr lang="ko-KR" altLang="en-US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앵커링하는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트랜잭션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RPC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비공개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채널 통해 실행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체인의 상태를 변경하지 않음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572E5-EE13-4D65-BB86-80753CB53E51}"/>
              </a:ext>
            </a:extLst>
          </p:cNvPr>
          <p:cNvSpPr/>
          <p:nvPr/>
        </p:nvSpPr>
        <p:spPr>
          <a:xfrm>
            <a:off x="1410797" y="5845721"/>
            <a:ext cx="942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서명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5C3971-3203-40F0-ADDB-751532F18962}"/>
              </a:ext>
            </a:extLst>
          </p:cNvPr>
          <p:cNvGrpSpPr/>
          <p:nvPr/>
        </p:nvGrpSpPr>
        <p:grpSpPr>
          <a:xfrm rot="16200000">
            <a:off x="1895867" y="2812408"/>
            <a:ext cx="1686560" cy="2784164"/>
            <a:chOff x="9723120" y="350520"/>
            <a:chExt cx="1686560" cy="50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764987-DE20-4434-8195-2E6D700CE5EA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5C4EC6-6FD3-4E51-8EC5-536A522EEFBC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EC12B-447A-4AE5-81DE-675FBCA90D38}"/>
              </a:ext>
            </a:extLst>
          </p:cNvPr>
          <p:cNvGrpSpPr/>
          <p:nvPr/>
        </p:nvGrpSpPr>
        <p:grpSpPr>
          <a:xfrm rot="16200000">
            <a:off x="5344811" y="2307822"/>
            <a:ext cx="1686560" cy="2784165"/>
            <a:chOff x="5017347" y="279400"/>
            <a:chExt cx="1686560" cy="50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04B176-0FE9-4A59-8591-DA18D957192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67D38E-FFCB-4F37-A96D-982AF56240A8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48E472-A8C4-4C1B-8BAE-F372AC013106}"/>
              </a:ext>
            </a:extLst>
          </p:cNvPr>
          <p:cNvGrpSpPr/>
          <p:nvPr/>
        </p:nvGrpSpPr>
        <p:grpSpPr>
          <a:xfrm rot="16200000">
            <a:off x="8825627" y="2789951"/>
            <a:ext cx="1686560" cy="2784165"/>
            <a:chOff x="6985000" y="406400"/>
            <a:chExt cx="1686560" cy="50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B1121B-C151-4030-9957-B38C6BF76132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CC88BF-C275-4D47-BA24-C07FAA2AB6DC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437745-807B-4285-A30F-C8C57957ECFA}"/>
              </a:ext>
            </a:extLst>
          </p:cNvPr>
          <p:cNvSpPr/>
          <p:nvPr/>
        </p:nvSpPr>
        <p:spPr>
          <a:xfrm rot="16200000">
            <a:off x="4310172" y="204504"/>
            <a:ext cx="3773347" cy="11188824"/>
          </a:xfrm>
          <a:prstGeom prst="roundRect">
            <a:avLst>
              <a:gd name="adj" fmla="val 13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9FAA9-8029-4C7D-86CF-577D579EE8A5}"/>
              </a:ext>
            </a:extLst>
          </p:cNvPr>
          <p:cNvSpPr txBox="1"/>
          <p:nvPr/>
        </p:nvSpPr>
        <p:spPr>
          <a:xfrm rot="16200000">
            <a:off x="5962150" y="2993682"/>
            <a:ext cx="553998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941A5-6766-4ACA-8D25-6C268F73B1DB}"/>
              </a:ext>
            </a:extLst>
          </p:cNvPr>
          <p:cNvSpPr txBox="1"/>
          <p:nvPr/>
        </p:nvSpPr>
        <p:spPr>
          <a:xfrm>
            <a:off x="2788846" y="4875586"/>
            <a:ext cx="661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위임 트랜잭션</a:t>
            </a:r>
            <a:endParaRPr lang="en-US" altLang="ko-KR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9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345368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FF75-9948-4161-A30E-21038DD53FC2}"/>
              </a:ext>
            </a:extLst>
          </p:cNvPr>
          <p:cNvSpPr txBox="1"/>
          <p:nvPr/>
        </p:nvSpPr>
        <p:spPr>
          <a:xfrm>
            <a:off x="549419" y="406778"/>
            <a:ext cx="530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TxTypeFeeDelegatedValueTransferMemo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72806-30E3-4D83-B630-430D552D832A}"/>
              </a:ext>
            </a:extLst>
          </p:cNvPr>
          <p:cNvSpPr txBox="1"/>
          <p:nvPr/>
        </p:nvSpPr>
        <p:spPr>
          <a:xfrm>
            <a:off x="11539486" y="2522790"/>
            <a:ext cx="492443" cy="247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5C982-E2B8-47AA-A46D-D98AC53CA962}"/>
              </a:ext>
            </a:extLst>
          </p:cNvPr>
          <p:cNvSpPr txBox="1"/>
          <p:nvPr/>
        </p:nvSpPr>
        <p:spPr>
          <a:xfrm>
            <a:off x="1381914" y="1690626"/>
            <a:ext cx="972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보내려고 할 때 사용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전송할 때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스마트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전송하려면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TxTypeFeeDelegatedSmartContractExecution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대신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A6384-448A-497A-9BFE-9B6A64F96988}"/>
              </a:ext>
            </a:extLst>
          </p:cNvPr>
          <p:cNvSpPr/>
          <p:nvPr/>
        </p:nvSpPr>
        <p:spPr>
          <a:xfrm>
            <a:off x="1921121" y="5742672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B4375-D7CD-472D-8856-8CD6871D9B2E}"/>
              </a:ext>
            </a:extLst>
          </p:cNvPr>
          <p:cNvSpPr txBox="1"/>
          <p:nvPr/>
        </p:nvSpPr>
        <p:spPr>
          <a:xfrm>
            <a:off x="1381914" y="3430129"/>
            <a:ext cx="9533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TxTypeFeeDelegatedValueTransferMemo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특정 메시지와 함께 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보내려고 할 때 사용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때만 작동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스마트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전송하려면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TxTypeFeeDelegatedSmartContractExecution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대신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44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345368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FF75-9948-4161-A30E-21038DD53FC2}"/>
              </a:ext>
            </a:extLst>
          </p:cNvPr>
          <p:cNvSpPr txBox="1"/>
          <p:nvPr/>
        </p:nvSpPr>
        <p:spPr>
          <a:xfrm>
            <a:off x="599650" y="355978"/>
            <a:ext cx="522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TxTypeFeeDelegatedSmartContractDeploy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TxTypeFeeDelegatedAccountUpdate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TxTypeFeeDelegatedCancel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72806-30E3-4D83-B630-430D552D832A}"/>
              </a:ext>
            </a:extLst>
          </p:cNvPr>
          <p:cNvSpPr txBox="1"/>
          <p:nvPr/>
        </p:nvSpPr>
        <p:spPr>
          <a:xfrm>
            <a:off x="11539485" y="2522790"/>
            <a:ext cx="492443" cy="247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F8811-FCBB-4D07-B87D-4E8ED3667FF1}"/>
              </a:ext>
            </a:extLst>
          </p:cNvPr>
          <p:cNvSpPr txBox="1"/>
          <p:nvPr/>
        </p:nvSpPr>
        <p:spPr>
          <a:xfrm>
            <a:off x="1296442" y="1557730"/>
            <a:ext cx="905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TxTypeFeeDelegatedSmartContractDeploy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수수료를 위임하는 스마트 </a:t>
            </a:r>
            <a:r>
              <a:rPr lang="ko-KR" altLang="en-US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컨트랙트를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A9285EE-E93C-4DD5-8BBC-28EF31B1F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52" y="2361400"/>
            <a:ext cx="11149263" cy="21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납부자의 잔고는 트랜잭션 수수료만큼 감소합니다.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기입된 코드로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배포됩니다. 배포된 주소는 영수증의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contractAddress를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통해 반환됩니다.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8B3EB-DFF1-4EF9-AC12-A7A4A8B2A77A}"/>
              </a:ext>
            </a:extLst>
          </p:cNvPr>
          <p:cNvSpPr txBox="1"/>
          <p:nvPr/>
        </p:nvSpPr>
        <p:spPr>
          <a:xfrm>
            <a:off x="1293142" y="4819342"/>
            <a:ext cx="805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TxTypeFeeDelegatedAccountUpdate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계정의 키를 업데이트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E5402-E2DE-49C1-A08D-DDA4A7E04377}"/>
              </a:ext>
            </a:extLst>
          </p:cNvPr>
          <p:cNvSpPr txBox="1"/>
          <p:nvPr/>
        </p:nvSpPr>
        <p:spPr>
          <a:xfrm>
            <a:off x="1293142" y="5264370"/>
            <a:ext cx="88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TxTypeFeeDelegatedCancel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풀에서 같은 </a:t>
            </a:r>
            <a:r>
              <a:rPr lang="ko-KR" altLang="en-US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논스를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가진 트랜잭션을 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962747-D46E-421F-A0C6-83BBB8A72B75}"/>
              </a:ext>
            </a:extLst>
          </p:cNvPr>
          <p:cNvSpPr/>
          <p:nvPr/>
        </p:nvSpPr>
        <p:spPr>
          <a:xfrm>
            <a:off x="1921121" y="5903886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5C3971-3203-40F0-ADDB-751532F18962}"/>
              </a:ext>
            </a:extLst>
          </p:cNvPr>
          <p:cNvGrpSpPr/>
          <p:nvPr/>
        </p:nvGrpSpPr>
        <p:grpSpPr>
          <a:xfrm rot="16200000">
            <a:off x="1895867" y="1053006"/>
            <a:ext cx="1686560" cy="2784164"/>
            <a:chOff x="9723120" y="350520"/>
            <a:chExt cx="1686560" cy="50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764987-DE20-4434-8195-2E6D700CE5EA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5C4EC6-6FD3-4E51-8EC5-536A522EEFBC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EC12B-447A-4AE5-81DE-675FBCA90D38}"/>
              </a:ext>
            </a:extLst>
          </p:cNvPr>
          <p:cNvGrpSpPr/>
          <p:nvPr/>
        </p:nvGrpSpPr>
        <p:grpSpPr>
          <a:xfrm rot="16200000">
            <a:off x="5344809" y="1053005"/>
            <a:ext cx="1686560" cy="2784165"/>
            <a:chOff x="5017347" y="279400"/>
            <a:chExt cx="1686560" cy="50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04B176-0FE9-4A59-8591-DA18D957192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67D38E-FFCB-4F37-A96D-982AF56240A8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48E472-A8C4-4C1B-8BAE-F372AC013106}"/>
              </a:ext>
            </a:extLst>
          </p:cNvPr>
          <p:cNvGrpSpPr/>
          <p:nvPr/>
        </p:nvGrpSpPr>
        <p:grpSpPr>
          <a:xfrm rot="16200000">
            <a:off x="8825626" y="1053005"/>
            <a:ext cx="1686560" cy="2784165"/>
            <a:chOff x="6985000" y="406400"/>
            <a:chExt cx="1686560" cy="50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B1121B-C151-4030-9957-B38C6BF76132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CC88BF-C275-4D47-BA24-C07FAA2AB6DC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437745-807B-4285-A30F-C8C57957ECFA}"/>
              </a:ext>
            </a:extLst>
          </p:cNvPr>
          <p:cNvSpPr/>
          <p:nvPr/>
        </p:nvSpPr>
        <p:spPr>
          <a:xfrm rot="16200000">
            <a:off x="3647714" y="-457954"/>
            <a:ext cx="5098264" cy="11188824"/>
          </a:xfrm>
          <a:prstGeom prst="roundRect">
            <a:avLst>
              <a:gd name="adj" fmla="val 13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9FAA9-8029-4C7D-86CF-577D579EE8A5}"/>
              </a:ext>
            </a:extLst>
          </p:cNvPr>
          <p:cNvSpPr txBox="1"/>
          <p:nvPr/>
        </p:nvSpPr>
        <p:spPr>
          <a:xfrm rot="16200000">
            <a:off x="2462146" y="1775907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11923-2518-4092-AEA3-7464BA02F860}"/>
              </a:ext>
            </a:extLst>
          </p:cNvPr>
          <p:cNvSpPr txBox="1"/>
          <p:nvPr/>
        </p:nvSpPr>
        <p:spPr>
          <a:xfrm rot="16200000">
            <a:off x="5918509" y="1747054"/>
            <a:ext cx="553998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59A70-E60B-4177-A9DD-124FE53309DC}"/>
              </a:ext>
            </a:extLst>
          </p:cNvPr>
          <p:cNvSpPr txBox="1"/>
          <p:nvPr/>
        </p:nvSpPr>
        <p:spPr>
          <a:xfrm rot="16200000">
            <a:off x="9406749" y="1743849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71AE752-410B-47CE-B742-0A9F55D28989}"/>
              </a:ext>
            </a:extLst>
          </p:cNvPr>
          <p:cNvCxnSpPr/>
          <p:nvPr/>
        </p:nvCxnSpPr>
        <p:spPr>
          <a:xfrm>
            <a:off x="4465898" y="3429000"/>
            <a:ext cx="0" cy="225552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1B8BD1-2406-4901-B200-9BFF97778C6A}"/>
              </a:ext>
            </a:extLst>
          </p:cNvPr>
          <p:cNvCxnSpPr/>
          <p:nvPr/>
        </p:nvCxnSpPr>
        <p:spPr>
          <a:xfrm>
            <a:off x="7869498" y="3429000"/>
            <a:ext cx="0" cy="225552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7EF00E-4CAB-4237-95BE-851F9A1E62AC}"/>
              </a:ext>
            </a:extLst>
          </p:cNvPr>
          <p:cNvSpPr txBox="1"/>
          <p:nvPr/>
        </p:nvSpPr>
        <p:spPr>
          <a:xfrm>
            <a:off x="1635987" y="377868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6110CE-5756-4338-88CF-37420B13C1F5}"/>
              </a:ext>
            </a:extLst>
          </p:cNvPr>
          <p:cNvSpPr txBox="1"/>
          <p:nvPr/>
        </p:nvSpPr>
        <p:spPr>
          <a:xfrm>
            <a:off x="4821819" y="3778686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위임 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7904-36F4-489C-A628-30A425D471FE}"/>
              </a:ext>
            </a:extLst>
          </p:cNvPr>
          <p:cNvSpPr txBox="1"/>
          <p:nvPr/>
        </p:nvSpPr>
        <p:spPr>
          <a:xfrm>
            <a:off x="8190395" y="3778686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부분 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위임 트랜잭션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0B25090-3BD9-4E9B-98C4-B2FB5EB14BC1}"/>
              </a:ext>
            </a:extLst>
          </p:cNvPr>
          <p:cNvSpPr/>
          <p:nvPr/>
        </p:nvSpPr>
        <p:spPr>
          <a:xfrm>
            <a:off x="4829439" y="247165"/>
            <a:ext cx="261587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941A5-6766-4ACA-8D25-6C268F73B1DB}"/>
              </a:ext>
            </a:extLst>
          </p:cNvPr>
          <p:cNvSpPr txBox="1"/>
          <p:nvPr/>
        </p:nvSpPr>
        <p:spPr>
          <a:xfrm>
            <a:off x="5296742" y="355978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2111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345368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FF75-9948-4161-A30E-21038DD53FC2}"/>
              </a:ext>
            </a:extLst>
          </p:cNvPr>
          <p:cNvSpPr txBox="1"/>
          <p:nvPr/>
        </p:nvSpPr>
        <p:spPr>
          <a:xfrm>
            <a:off x="692887" y="545278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TxTypeFeeDelegatedChainDataAnchoring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72806-30E3-4D83-B630-430D552D832A}"/>
              </a:ext>
            </a:extLst>
          </p:cNvPr>
          <p:cNvSpPr txBox="1"/>
          <p:nvPr/>
        </p:nvSpPr>
        <p:spPr>
          <a:xfrm>
            <a:off x="11539486" y="2522790"/>
            <a:ext cx="492443" cy="247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9CDF4-25C8-4927-8E0A-891FE0052CFA}"/>
              </a:ext>
            </a:extLst>
          </p:cNvPr>
          <p:cNvSpPr txBox="1"/>
          <p:nvPr/>
        </p:nvSpPr>
        <p:spPr>
          <a:xfrm>
            <a:off x="1707393" y="2665938"/>
            <a:ext cx="8003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TxTypeFeeDelegatedChainDataAnchoring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서비스체인 데이터를 </a:t>
            </a:r>
            <a:r>
              <a:rPr lang="en-US" altLang="ko-KR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메인체인에 </a:t>
            </a:r>
            <a:r>
              <a:rPr lang="ko-KR" altLang="en-US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앵커링하는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수수료 위임 트랜잭션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RPC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비공개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p2p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채널 통해 실행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체인의 상태를 변경하지 않음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D0F3EA-6E5F-407E-B846-0706E3FD63B9}"/>
              </a:ext>
            </a:extLst>
          </p:cNvPr>
          <p:cNvSpPr/>
          <p:nvPr/>
        </p:nvSpPr>
        <p:spPr>
          <a:xfrm>
            <a:off x="1921121" y="5568722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96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5C3971-3203-40F0-ADDB-751532F18962}"/>
              </a:ext>
            </a:extLst>
          </p:cNvPr>
          <p:cNvGrpSpPr/>
          <p:nvPr/>
        </p:nvGrpSpPr>
        <p:grpSpPr>
          <a:xfrm rot="16200000">
            <a:off x="1895867" y="2812408"/>
            <a:ext cx="1686560" cy="2784164"/>
            <a:chOff x="9723120" y="350520"/>
            <a:chExt cx="1686560" cy="50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764987-DE20-4434-8195-2E6D700CE5EA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5C4EC6-6FD3-4E51-8EC5-536A522EEFBC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EC12B-447A-4AE5-81DE-675FBCA90D38}"/>
              </a:ext>
            </a:extLst>
          </p:cNvPr>
          <p:cNvGrpSpPr/>
          <p:nvPr/>
        </p:nvGrpSpPr>
        <p:grpSpPr>
          <a:xfrm rot="16200000">
            <a:off x="5344812" y="2812407"/>
            <a:ext cx="1686560" cy="2784165"/>
            <a:chOff x="5017347" y="279400"/>
            <a:chExt cx="1686560" cy="50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04B176-0FE9-4A59-8591-DA18D957192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67D38E-FFCB-4F37-A96D-982AF56240A8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48E472-A8C4-4C1B-8BAE-F372AC013106}"/>
              </a:ext>
            </a:extLst>
          </p:cNvPr>
          <p:cNvGrpSpPr/>
          <p:nvPr/>
        </p:nvGrpSpPr>
        <p:grpSpPr>
          <a:xfrm rot="16200000">
            <a:off x="8825628" y="2307822"/>
            <a:ext cx="1686560" cy="2784165"/>
            <a:chOff x="6985000" y="406400"/>
            <a:chExt cx="1686560" cy="50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B1121B-C151-4030-9957-B38C6BF76132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CC88BF-C275-4D47-BA24-C07FAA2AB6DC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437745-807B-4285-A30F-C8C57957ECFA}"/>
              </a:ext>
            </a:extLst>
          </p:cNvPr>
          <p:cNvSpPr/>
          <p:nvPr/>
        </p:nvSpPr>
        <p:spPr>
          <a:xfrm rot="16200000">
            <a:off x="4310172" y="204504"/>
            <a:ext cx="3773347" cy="11188824"/>
          </a:xfrm>
          <a:prstGeom prst="roundRect">
            <a:avLst>
              <a:gd name="adj" fmla="val 13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9FAA9-8029-4C7D-86CF-577D579EE8A5}"/>
              </a:ext>
            </a:extLst>
          </p:cNvPr>
          <p:cNvSpPr txBox="1"/>
          <p:nvPr/>
        </p:nvSpPr>
        <p:spPr>
          <a:xfrm rot="16200000">
            <a:off x="9391909" y="2990477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941A5-6766-4ACA-8D25-6C268F73B1DB}"/>
              </a:ext>
            </a:extLst>
          </p:cNvPr>
          <p:cNvSpPr txBox="1"/>
          <p:nvPr/>
        </p:nvSpPr>
        <p:spPr>
          <a:xfrm>
            <a:off x="2012993" y="4875586"/>
            <a:ext cx="816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부분 위임 트랜잭션</a:t>
            </a:r>
            <a:endParaRPr lang="en-US" altLang="ko-KR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5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32777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345368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B077-4718-4C85-AABA-2F38625A4731}"/>
              </a:ext>
            </a:extLst>
          </p:cNvPr>
          <p:cNvSpPr txBox="1"/>
          <p:nvPr/>
        </p:nvSpPr>
        <p:spPr>
          <a:xfrm>
            <a:off x="429366" y="545278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8B40-B30F-45B8-A998-11841F8D9121}"/>
              </a:ext>
            </a:extLst>
          </p:cNvPr>
          <p:cNvSpPr txBox="1"/>
          <p:nvPr/>
        </p:nvSpPr>
        <p:spPr>
          <a:xfrm>
            <a:off x="11477930" y="3354246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ED223-438C-45DE-8DCE-23C70334EC3E}"/>
              </a:ext>
            </a:extLst>
          </p:cNvPr>
          <p:cNvSpPr txBox="1"/>
          <p:nvPr/>
        </p:nvSpPr>
        <p:spPr>
          <a:xfrm>
            <a:off x="1149157" y="1474404"/>
            <a:ext cx="957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TxTypeFeeDelegatedValueTransferWithRatio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보내려고 할 때 사용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전송할 때 사용하는 기능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스마트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전송하려면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TxTypeFeeDelegatedSmartContractExecutionWithRatio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대신 사용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9437D1D-5FAC-4271-8F43-75F22344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11" y="3090194"/>
            <a:ext cx="9358111" cy="255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잔고는 주어진 트랜잭션 수수료 비율(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)에 따라 감소합니다.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남은 트랜잭션 수수료만큼 줄어듭니다. 예를 들어 만약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feeRatio가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30이라면 30%의 트랜잭션 수수료가 수수료 납부자에 의해서 지불되고, 남은 70%는 발신자에 의해서 지불됩니다.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82CD6-9CEB-4226-880F-1D1B472E1F83}"/>
              </a:ext>
            </a:extLst>
          </p:cNvPr>
          <p:cNvSpPr/>
          <p:nvPr/>
        </p:nvSpPr>
        <p:spPr>
          <a:xfrm>
            <a:off x="1921121" y="5890196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63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32777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345368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B077-4718-4C85-AABA-2F38625A4731}"/>
              </a:ext>
            </a:extLst>
          </p:cNvPr>
          <p:cNvSpPr txBox="1"/>
          <p:nvPr/>
        </p:nvSpPr>
        <p:spPr>
          <a:xfrm>
            <a:off x="1115798" y="468997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MemoWithRatio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8B40-B30F-45B8-A998-11841F8D9121}"/>
              </a:ext>
            </a:extLst>
          </p:cNvPr>
          <p:cNvSpPr txBox="1"/>
          <p:nvPr/>
        </p:nvSpPr>
        <p:spPr>
          <a:xfrm>
            <a:off x="11477930" y="3354246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6FB19-8600-4CB4-B675-BC3331A1DC7F}"/>
              </a:ext>
            </a:extLst>
          </p:cNvPr>
          <p:cNvSpPr txBox="1"/>
          <p:nvPr/>
        </p:nvSpPr>
        <p:spPr>
          <a:xfrm>
            <a:off x="1491917" y="2608710"/>
            <a:ext cx="8606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TxTypeFeeDelegatedValueTransferMemoWithRatio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특정 메시지와 함께 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보내려고 할 때 사용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EOA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일때만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작동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스마트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전송하려면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TxTypeFeeDelegatedSmartContractExecutionWithRatio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대신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DFCF90-DBB0-47A2-AC44-2C4A130C2BB5}"/>
              </a:ext>
            </a:extLst>
          </p:cNvPr>
          <p:cNvSpPr/>
          <p:nvPr/>
        </p:nvSpPr>
        <p:spPr>
          <a:xfrm>
            <a:off x="1921121" y="5742672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75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32777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345368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B077-4718-4C85-AABA-2F38625A4731}"/>
              </a:ext>
            </a:extLst>
          </p:cNvPr>
          <p:cNvSpPr txBox="1"/>
          <p:nvPr/>
        </p:nvSpPr>
        <p:spPr>
          <a:xfrm>
            <a:off x="1003352" y="430437"/>
            <a:ext cx="444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DeployWithRatio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8B40-B30F-45B8-A998-11841F8D9121}"/>
              </a:ext>
            </a:extLst>
          </p:cNvPr>
          <p:cNvSpPr txBox="1"/>
          <p:nvPr/>
        </p:nvSpPr>
        <p:spPr>
          <a:xfrm>
            <a:off x="11477930" y="3354246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6DA7E-B7DA-4E0B-998C-8D153F2670AD}"/>
              </a:ext>
            </a:extLst>
          </p:cNvPr>
          <p:cNvSpPr txBox="1"/>
          <p:nvPr/>
        </p:nvSpPr>
        <p:spPr>
          <a:xfrm>
            <a:off x="1165005" y="1499034"/>
            <a:ext cx="986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TxTypeFeeDelegatedSmartContractDeployWithRatio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컨트랙트를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53BDF61-BE80-4B04-8B9A-194692F0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05" y="2156411"/>
            <a:ext cx="9480535" cy="33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납부자의 잔액은 트랜잭션 수수료의 수수료 부담비율만큼 감소합니다.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남은 트랜잭션 수수료만큼 줄어듭니다. 예를 들어 만약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feeRatio가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30이라면 30%의 트랜잭션 수수료가 수수료 납부자에 의해서 지불되고, 남은 70%는 발신자에 의해서 지불됩니다.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기입된 코드로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배포됩니다.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배포된 주소는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영수증의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contractAddress를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통해 반환됩니다.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발산지로부터 수신자로 전송됩니다.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F500D-5F2B-473C-A6D1-1BB07792A504}"/>
              </a:ext>
            </a:extLst>
          </p:cNvPr>
          <p:cNvSpPr/>
          <p:nvPr/>
        </p:nvSpPr>
        <p:spPr>
          <a:xfrm>
            <a:off x="1921121" y="5742672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22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32777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345368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B077-4718-4C85-AABA-2F38625A4731}"/>
              </a:ext>
            </a:extLst>
          </p:cNvPr>
          <p:cNvSpPr txBox="1"/>
          <p:nvPr/>
        </p:nvSpPr>
        <p:spPr>
          <a:xfrm>
            <a:off x="988382" y="355978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ExecutionWithRatio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8B40-B30F-45B8-A998-11841F8D9121}"/>
              </a:ext>
            </a:extLst>
          </p:cNvPr>
          <p:cNvSpPr txBox="1"/>
          <p:nvPr/>
        </p:nvSpPr>
        <p:spPr>
          <a:xfrm>
            <a:off x="11477930" y="3354246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5A3D9-FF70-49DC-81D0-50F3E848EBDE}"/>
              </a:ext>
            </a:extLst>
          </p:cNvPr>
          <p:cNvSpPr txBox="1"/>
          <p:nvPr/>
        </p:nvSpPr>
        <p:spPr>
          <a:xfrm>
            <a:off x="1346112" y="1289278"/>
            <a:ext cx="866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TxTypeFeeDelegatedSmartContractExecution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컨트랙트를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실행하고</a:t>
            </a:r>
            <a:r>
              <a:rPr lang="en-US" altLang="ko-KR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input</a:t>
            </a:r>
            <a:r>
              <a:rPr lang="ko-KR" altLang="en-US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입력된 데이터를 이용</a:t>
            </a:r>
            <a:endParaRPr lang="en-US" altLang="ko-KR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스마트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계정일 때만 실행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95F2CAD-3A50-47EA-8B36-63846A57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82" y="2439989"/>
            <a:ext cx="10058401" cy="379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스마트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컨트랙트라면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이용하여 코드가 실행됩니다. 그렇지 않으면 트랜잭션은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납부자의 잔액은 트랜잭션 수수료의 수수료 부담 비율만큼 감소합니다.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잔고는 남은 트랜잭션 수수료만큼 줄어듭니다. 예를 들어 만약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feeRatio가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30이라면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30%의 트랜잭션 수수료가 수수료 납부자에 의해서 지불되고, 남은 70%는 발신자에 의해서 지불됩니다.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 증가합니다.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값이 입력되었으면 발신자에서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to로value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전송됩니다.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받기 위해서는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payable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function을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가져야 합니다.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BD4F44-1176-49BF-9DE1-192666951582}"/>
              </a:ext>
            </a:extLst>
          </p:cNvPr>
          <p:cNvSpPr/>
          <p:nvPr/>
        </p:nvSpPr>
        <p:spPr>
          <a:xfrm>
            <a:off x="1921121" y="6237917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20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126903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32777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345368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B077-4718-4C85-AABA-2F38625A4731}"/>
              </a:ext>
            </a:extLst>
          </p:cNvPr>
          <p:cNvSpPr txBox="1"/>
          <p:nvPr/>
        </p:nvSpPr>
        <p:spPr>
          <a:xfrm>
            <a:off x="43413" y="355978"/>
            <a:ext cx="633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TxTypeFeeDelegatedAccountUpdateWithRatio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TxTypeFeeDelegatedCancelWithRatio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TxTypeFeeDelegatedChainDataAnchoringWithRatio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8B40-B30F-45B8-A998-11841F8D9121}"/>
              </a:ext>
            </a:extLst>
          </p:cNvPr>
          <p:cNvSpPr txBox="1"/>
          <p:nvPr/>
        </p:nvSpPr>
        <p:spPr>
          <a:xfrm>
            <a:off x="11477930" y="3354246"/>
            <a:ext cx="553998" cy="2862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E026-AA8A-444D-8A80-26D5ABEE8446}"/>
              </a:ext>
            </a:extLst>
          </p:cNvPr>
          <p:cNvSpPr txBox="1"/>
          <p:nvPr/>
        </p:nvSpPr>
        <p:spPr>
          <a:xfrm>
            <a:off x="1299872" y="1913013"/>
            <a:ext cx="930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TxTypeFeeDelegatedAccountUpdateWithRatio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계정의 키를 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1475B-B867-4208-9DF6-4264F2A25476}"/>
              </a:ext>
            </a:extLst>
          </p:cNvPr>
          <p:cNvSpPr txBox="1"/>
          <p:nvPr/>
        </p:nvSpPr>
        <p:spPr>
          <a:xfrm>
            <a:off x="1289785" y="2720954"/>
            <a:ext cx="968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TxTypeFeeDelegatedCancelWithRatio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풀에서 같은 </a:t>
            </a:r>
            <a:r>
              <a:rPr lang="ko-KR" altLang="en-US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논스를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가진 트랜잭션을 취소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93124-5A0C-46AF-A03A-0DB4B875A1CD}"/>
              </a:ext>
            </a:extLst>
          </p:cNvPr>
          <p:cNvSpPr txBox="1"/>
          <p:nvPr/>
        </p:nvSpPr>
        <p:spPr>
          <a:xfrm>
            <a:off x="1307089" y="3821275"/>
            <a:ext cx="903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TxTypeFeeDelegatedChainDataAnchoringWithRatio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부담 비율이 정해진 수수료 위임 트랜잭션이며 서비스체인 데이터를 </a:t>
            </a:r>
            <a:r>
              <a:rPr lang="en-US" altLang="ko-KR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메인체인에 </a:t>
            </a:r>
            <a:r>
              <a:rPr lang="ko-KR" altLang="en-US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앵커링</a:t>
            </a:r>
            <a:endParaRPr lang="ko-KR" altLang="en-US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D36DEE-B6DC-425C-A21E-D0152BD9367B}"/>
              </a:ext>
            </a:extLst>
          </p:cNvPr>
          <p:cNvSpPr/>
          <p:nvPr/>
        </p:nvSpPr>
        <p:spPr>
          <a:xfrm>
            <a:off x="1921121" y="5742672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납부자의 서명을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해시를 위한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인코딩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1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8BA6D3-716D-4156-9404-D649612D6EA0}"/>
              </a:ext>
            </a:extLst>
          </p:cNvPr>
          <p:cNvSpPr/>
          <p:nvPr/>
        </p:nvSpPr>
        <p:spPr>
          <a:xfrm>
            <a:off x="2401303" y="3123753"/>
            <a:ext cx="7450353" cy="25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F0E6-675B-4D5C-AB3D-0F41A3BFF424}"/>
              </a:ext>
            </a:extLst>
          </p:cNvPr>
          <p:cNvSpPr txBox="1"/>
          <p:nvPr/>
        </p:nvSpPr>
        <p:spPr>
          <a:xfrm>
            <a:off x="2582350" y="2156881"/>
            <a:ext cx="3733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경청해주셔서</a:t>
            </a:r>
            <a:endParaRPr lang="en-US" altLang="ko-KR" sz="4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83AB5-F88E-4AAA-8DA1-685923905FFD}"/>
              </a:ext>
            </a:extLst>
          </p:cNvPr>
          <p:cNvSpPr txBox="1"/>
          <p:nvPr/>
        </p:nvSpPr>
        <p:spPr>
          <a:xfrm>
            <a:off x="5218656" y="3429000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6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307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5C3971-3203-40F0-ADDB-751532F18962}"/>
              </a:ext>
            </a:extLst>
          </p:cNvPr>
          <p:cNvGrpSpPr/>
          <p:nvPr/>
        </p:nvGrpSpPr>
        <p:grpSpPr>
          <a:xfrm rot="16200000">
            <a:off x="1895867" y="2299634"/>
            <a:ext cx="1686560" cy="2784164"/>
            <a:chOff x="9723120" y="350520"/>
            <a:chExt cx="1686560" cy="50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764987-DE20-4434-8195-2E6D700CE5EA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5C4EC6-6FD3-4E51-8EC5-536A522EEFBC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EC12B-447A-4AE5-81DE-675FBCA90D38}"/>
              </a:ext>
            </a:extLst>
          </p:cNvPr>
          <p:cNvGrpSpPr/>
          <p:nvPr/>
        </p:nvGrpSpPr>
        <p:grpSpPr>
          <a:xfrm rot="16200000">
            <a:off x="5344810" y="2789950"/>
            <a:ext cx="1686560" cy="2784165"/>
            <a:chOff x="5017347" y="279400"/>
            <a:chExt cx="1686560" cy="50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04B176-0FE9-4A59-8591-DA18D957192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67D38E-FFCB-4F37-A96D-982AF56240A8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48E472-A8C4-4C1B-8BAE-F372AC013106}"/>
              </a:ext>
            </a:extLst>
          </p:cNvPr>
          <p:cNvGrpSpPr/>
          <p:nvPr/>
        </p:nvGrpSpPr>
        <p:grpSpPr>
          <a:xfrm rot="16200000">
            <a:off x="8825627" y="2789951"/>
            <a:ext cx="1686560" cy="2784165"/>
            <a:chOff x="6985000" y="406400"/>
            <a:chExt cx="1686560" cy="50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B1121B-C151-4030-9957-B38C6BF76132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CC88BF-C275-4D47-BA24-C07FAA2AB6DC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437745-807B-4285-A30F-C8C57957ECFA}"/>
              </a:ext>
            </a:extLst>
          </p:cNvPr>
          <p:cNvSpPr/>
          <p:nvPr/>
        </p:nvSpPr>
        <p:spPr>
          <a:xfrm rot="16200000">
            <a:off x="4310172" y="204504"/>
            <a:ext cx="3773347" cy="11188824"/>
          </a:xfrm>
          <a:prstGeom prst="roundRect">
            <a:avLst>
              <a:gd name="adj" fmla="val 1335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9FAA9-8029-4C7D-86CF-577D579EE8A5}"/>
              </a:ext>
            </a:extLst>
          </p:cNvPr>
          <p:cNvSpPr txBox="1"/>
          <p:nvPr/>
        </p:nvSpPr>
        <p:spPr>
          <a:xfrm rot="16200000">
            <a:off x="2462146" y="3022535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941A5-6766-4ACA-8D25-6C268F73B1DB}"/>
              </a:ext>
            </a:extLst>
          </p:cNvPr>
          <p:cNvSpPr txBox="1"/>
          <p:nvPr/>
        </p:nvSpPr>
        <p:spPr>
          <a:xfrm>
            <a:off x="4618673" y="48755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  <a:endParaRPr lang="en-US" altLang="ko-KR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26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2195442" y="3559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2DB47-DC08-4A20-A82B-C8FBE0B18BAE}"/>
              </a:ext>
            </a:extLst>
          </p:cNvPr>
          <p:cNvSpPr txBox="1"/>
          <p:nvPr/>
        </p:nvSpPr>
        <p:spPr>
          <a:xfrm>
            <a:off x="3815008" y="2044181"/>
            <a:ext cx="659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블록체인의 상태를 변경하는 노드간 전송되는 메시지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하나의 논리적 기능을 수행하기 위한 작업의 단위</a:t>
            </a:r>
            <a:b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E9CBB4-7EA3-4676-9BD6-40137059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6" y="2978684"/>
            <a:ext cx="5473319" cy="328972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ACE82-88A9-4F54-B694-FB18CF46BA38}"/>
              </a:ext>
            </a:extLst>
          </p:cNvPr>
          <p:cNvSpPr/>
          <p:nvPr/>
        </p:nvSpPr>
        <p:spPr>
          <a:xfrm>
            <a:off x="1573242" y="2100141"/>
            <a:ext cx="1898044" cy="4827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06804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1496534" y="355978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트랜잭션의 성질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60DF3-7A52-4681-A60A-F3F69718441D}"/>
              </a:ext>
            </a:extLst>
          </p:cNvPr>
          <p:cNvSpPr txBox="1"/>
          <p:nvPr/>
        </p:nvSpPr>
        <p:spPr>
          <a:xfrm>
            <a:off x="1337293" y="1968011"/>
            <a:ext cx="9200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Atomicity 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트랜잭션의 연산은 데이터베이스에 모두 반영되든지 아니면 전혀 반영되지 않아야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Consistency 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트랜잭션이 그 실행을 성공적으로 완료하면 언제나 일관성 있는 데이터베이스 상태로 변환한다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Isolation 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둘 이상의 트랜잭션이 동시에 병행 실행되는 경우 어느 하나의 트랜잭션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실행중에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다른 트랜잭션의 연산이 끼어들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Durablility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성공적으로 완료된 트랜잭션의 결과는 시스템이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고장나더라도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영구적으로 반영되어야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3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1275320" y="355978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구성요소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1061C493-B7E7-4F3C-9195-6766F3B0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18650"/>
              </p:ext>
            </p:extLst>
          </p:nvPr>
        </p:nvGraphicFramePr>
        <p:xfrm>
          <a:off x="1140141" y="1472556"/>
          <a:ext cx="9717156" cy="48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578">
                  <a:extLst>
                    <a:ext uri="{9D8B030D-6E8A-4147-A177-3AD203B41FA5}">
                      <a16:colId xmlns:a16="http://schemas.microsoft.com/office/drawing/2014/main" val="2977209618"/>
                    </a:ext>
                  </a:extLst>
                </a:gridCol>
                <a:gridCol w="4858578">
                  <a:extLst>
                    <a:ext uri="{9D8B030D-6E8A-4147-A177-3AD203B41FA5}">
                      <a16:colId xmlns:a16="http://schemas.microsoft.com/office/drawing/2014/main" val="1638369605"/>
                    </a:ext>
                  </a:extLst>
                </a:gridCol>
              </a:tblGrid>
              <a:tr h="474283">
                <a:tc>
                  <a:txBody>
                    <a:bodyPr/>
                    <a:lstStyle/>
                    <a:p>
                      <a:pPr algn="l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명시된 양의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KLAY(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peb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전송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6982"/>
                  </a:ext>
                </a:extLst>
              </a:tr>
              <a:tr h="34844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전송되는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KLAY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를 받을 계정 주소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643316"/>
                  </a:ext>
                </a:extLst>
              </a:tr>
              <a:tr h="60978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실행에 이용되며 트랜잭션에 첨부되는 데이터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34953"/>
                  </a:ext>
                </a:extLst>
              </a:tr>
              <a:tr h="6775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v, r,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수신자가 발신자의 주소를 받을 수 있게 발신자에 의해 발생된 암호학적 서명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66958"/>
                  </a:ext>
                </a:extLst>
              </a:tr>
              <a:tr h="880811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논스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발신자의 트랜잭션을 고유하게 식별하기 위해 사용되는 값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700889"/>
                  </a:ext>
                </a:extLst>
              </a:tr>
              <a:tr h="60978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트랜잭션에서 사용하도록 허락된 최대 트랜잭션 수수료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98550"/>
                  </a:ext>
                </a:extLst>
              </a:tr>
              <a:tr h="113245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gasPrice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발신자가 얼마나 가스비를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지급해야하는지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알 수 있도록 곱하는 값입니다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발신자가 지급해야할 비용은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gas *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gasPrice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 계산됩니다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63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1201582" y="355978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서명 검증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5655E-B22A-4619-93E7-E758BEB1B7B6}"/>
              </a:ext>
            </a:extLst>
          </p:cNvPr>
          <p:cNvSpPr txBox="1"/>
          <p:nvPr/>
        </p:nvSpPr>
        <p:spPr>
          <a:xfrm>
            <a:off x="1628956" y="1890362"/>
            <a:ext cx="843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블록체인 플랫폼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주소와 키 쌍이 연결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Klaytn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주소와 키 쌍이 분리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“from”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AccountKey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</a:t>
            </a:r>
          </a:p>
        </p:txBody>
      </p:sp>
      <p:pic>
        <p:nvPicPr>
          <p:cNvPr id="1026" name="Picture 2" descr="First slide">
            <a:extLst>
              <a:ext uri="{FF2B5EF4-FFF2-40B4-BE49-F238E27FC236}">
                <a16:creationId xmlns:a16="http://schemas.microsoft.com/office/drawing/2014/main" id="{49B2306F-50FC-4DD3-B6C9-E8D02EF6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00" y="3137318"/>
            <a:ext cx="5181199" cy="29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9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980368" y="355978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위임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08E9A-EDAF-4CB3-9992-CB06B0D86988}"/>
              </a:ext>
            </a:extLst>
          </p:cNvPr>
          <p:cNvSpPr txBox="1"/>
          <p:nvPr/>
        </p:nvSpPr>
        <p:spPr>
          <a:xfrm>
            <a:off x="1446997" y="2233059"/>
            <a:ext cx="8816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제공자가 대신 트랜잭션 수수료를 지불하여 최종 사용자 활동에 보조금을 지급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Ratio parameter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조정하여 서비스 제공자가 커버할 수수료의 비율을 정할 수 있음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발신자로부터의 서명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지불인으로부터의 서명이 필요</a:t>
            </a:r>
          </a:p>
        </p:txBody>
      </p:sp>
    </p:spTree>
    <p:extLst>
      <p:ext uri="{BB962C8B-B14F-4D97-AF65-F5344CB8AC3E}">
        <p14:creationId xmlns:p14="http://schemas.microsoft.com/office/powerpoint/2010/main" val="6767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FADE-4DF6-46F2-90EC-141E7992495C}"/>
              </a:ext>
            </a:extLst>
          </p:cNvPr>
          <p:cNvGrpSpPr/>
          <p:nvPr/>
        </p:nvGrpSpPr>
        <p:grpSpPr>
          <a:xfrm>
            <a:off x="10407997" y="1474404"/>
            <a:ext cx="1686560" cy="720155"/>
            <a:chOff x="9723120" y="350520"/>
            <a:chExt cx="1686560" cy="50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81503F-356B-4559-89C2-17CD9E122AD7}"/>
                </a:ext>
              </a:extLst>
            </p:cNvPr>
            <p:cNvSpPr/>
            <p:nvPr/>
          </p:nvSpPr>
          <p:spPr>
            <a:xfrm>
              <a:off x="9723120" y="350520"/>
              <a:ext cx="1686560" cy="508000"/>
            </a:xfrm>
            <a:prstGeom prst="rect">
              <a:avLst/>
            </a:prstGeom>
            <a:solidFill>
              <a:srgbClr val="FF3F3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3B2131-46B1-49AD-ACA9-D3498DFAC532}"/>
                </a:ext>
              </a:extLst>
            </p:cNvPr>
            <p:cNvSpPr/>
            <p:nvPr/>
          </p:nvSpPr>
          <p:spPr>
            <a:xfrm>
              <a:off x="10847493" y="350520"/>
              <a:ext cx="562187" cy="5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C232C1-AD03-42B6-A335-3C94A4002CE3}"/>
              </a:ext>
            </a:extLst>
          </p:cNvPr>
          <p:cNvGrpSpPr/>
          <p:nvPr/>
        </p:nvGrpSpPr>
        <p:grpSpPr>
          <a:xfrm>
            <a:off x="10126903" y="2305861"/>
            <a:ext cx="1686560" cy="720155"/>
            <a:chOff x="5017347" y="279400"/>
            <a:chExt cx="1686560" cy="50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F09DC9-888A-466A-9D23-DBD53C6B7E1A}"/>
                </a:ext>
              </a:extLst>
            </p:cNvPr>
            <p:cNvSpPr/>
            <p:nvPr/>
          </p:nvSpPr>
          <p:spPr>
            <a:xfrm>
              <a:off x="5017347" y="279400"/>
              <a:ext cx="1686560" cy="50800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C2F365-629A-44E0-97E2-52F05A9AE6F6}"/>
                </a:ext>
              </a:extLst>
            </p:cNvPr>
            <p:cNvSpPr/>
            <p:nvPr/>
          </p:nvSpPr>
          <p:spPr>
            <a:xfrm>
              <a:off x="6141720" y="279400"/>
              <a:ext cx="562187" cy="5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0A9AFF-EA3E-4443-AD51-882292E3D78C}"/>
              </a:ext>
            </a:extLst>
          </p:cNvPr>
          <p:cNvGrpSpPr/>
          <p:nvPr/>
        </p:nvGrpSpPr>
        <p:grpSpPr>
          <a:xfrm>
            <a:off x="10126903" y="3137318"/>
            <a:ext cx="1686560" cy="720154"/>
            <a:chOff x="6985000" y="406400"/>
            <a:chExt cx="1686560" cy="50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3262-4989-48E1-862F-60DB7C12BCD0}"/>
                </a:ext>
              </a:extLst>
            </p:cNvPr>
            <p:cNvSpPr/>
            <p:nvPr/>
          </p:nvSpPr>
          <p:spPr>
            <a:xfrm>
              <a:off x="6985000" y="406400"/>
              <a:ext cx="1686560" cy="5080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D9E636-2181-48F4-BB5B-0E7D0A289B6E}"/>
                </a:ext>
              </a:extLst>
            </p:cNvPr>
            <p:cNvSpPr/>
            <p:nvPr/>
          </p:nvSpPr>
          <p:spPr>
            <a:xfrm>
              <a:off x="8109373" y="406400"/>
              <a:ext cx="562187" cy="5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54162C-43DB-45D9-B739-D735E2FE23FB}"/>
              </a:ext>
            </a:extLst>
          </p:cNvPr>
          <p:cNvSpPr/>
          <p:nvPr/>
        </p:nvSpPr>
        <p:spPr>
          <a:xfrm>
            <a:off x="686563" y="642947"/>
            <a:ext cx="10502085" cy="5893580"/>
          </a:xfrm>
          <a:prstGeom prst="roundRect">
            <a:avLst>
              <a:gd name="adj" fmla="val 10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5EF054-260A-4F3A-9302-99931C8E0870}"/>
              </a:ext>
            </a:extLst>
          </p:cNvPr>
          <p:cNvSpPr/>
          <p:nvPr/>
        </p:nvSpPr>
        <p:spPr>
          <a:xfrm>
            <a:off x="464287" y="247165"/>
            <a:ext cx="5473319" cy="9655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B1A92-8B8A-4592-A26D-CE3243A08C26}"/>
              </a:ext>
            </a:extLst>
          </p:cNvPr>
          <p:cNvSpPr txBox="1"/>
          <p:nvPr/>
        </p:nvSpPr>
        <p:spPr>
          <a:xfrm>
            <a:off x="1393140" y="35597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5CBFB-EE62-4365-B0E5-8D715E3741E3}"/>
              </a:ext>
            </a:extLst>
          </p:cNvPr>
          <p:cNvSpPr txBox="1"/>
          <p:nvPr/>
        </p:nvSpPr>
        <p:spPr>
          <a:xfrm>
            <a:off x="11532369" y="1700950"/>
            <a:ext cx="553998" cy="222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FAC78-5C38-46E3-9D6E-76762F1BBE2C}"/>
              </a:ext>
            </a:extLst>
          </p:cNvPr>
          <p:cNvSpPr txBox="1"/>
          <p:nvPr/>
        </p:nvSpPr>
        <p:spPr>
          <a:xfrm>
            <a:off x="1260729" y="2194559"/>
            <a:ext cx="935375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수수료 납부자의 주소와 서명이 없는 트랜잭션의 해시</a:t>
            </a:r>
            <a:endParaRPr lang="en-US" altLang="ko-KR" sz="2000" dirty="0">
              <a:highlight>
                <a:srgbClr val="FFC0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 payer(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 납부자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트랜잭션에 서명하지 않으면 대납 트랜잭션이 결정되지 않기 때문에 원래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발신자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(transaction sender)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트랜잭션을 추적하는 것은 어려움</a:t>
            </a:r>
            <a:r>
              <a:rPr lang="en-US" altLang="ko-KR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발신자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(sender)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추적을 위해 </a:t>
            </a:r>
            <a:r>
              <a:rPr lang="en-US" altLang="ko-KR" sz="2000" dirty="0" err="1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sz="2000" dirty="0">
                <a:highlight>
                  <a:srgbClr val="FFC0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생성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다음 전용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fetch function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SenderTxHash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인수로 사용함으로써 완결된 트랜잭션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(finalized transaction)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정보를 요청합니다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24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1505</Words>
  <Application>Microsoft Office PowerPoint</Application>
  <PresentationFormat>와이드스크린</PresentationFormat>
  <Paragraphs>226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조민영</dc:creator>
  <cp:lastModifiedBy>현정 이</cp:lastModifiedBy>
  <cp:revision>46</cp:revision>
  <dcterms:created xsi:type="dcterms:W3CDTF">2020-10-29T14:08:35Z</dcterms:created>
  <dcterms:modified xsi:type="dcterms:W3CDTF">2020-11-07T03:05:35Z</dcterms:modified>
</cp:coreProperties>
</file>