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59" r:id="rId7"/>
    <p:sldId id="260" r:id="rId8"/>
    <p:sldId id="261" r:id="rId9"/>
    <p:sldId id="262" r:id="rId10"/>
    <p:sldId id="274" r:id="rId11"/>
    <p:sldId id="275" r:id="rId12"/>
    <p:sldId id="263" r:id="rId13"/>
    <p:sldId id="265" r:id="rId14"/>
    <p:sldId id="264" r:id="rId15"/>
    <p:sldId id="269" r:id="rId16"/>
    <p:sldId id="270" r:id="rId17"/>
    <p:sldId id="271" r:id="rId18"/>
    <p:sldId id="272" r:id="rId19"/>
    <p:sldId id="267" r:id="rId20"/>
    <p:sldId id="273" r:id="rId21"/>
    <p:sldId id="266" r:id="rId22"/>
    <p:sldId id="26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973"/>
    <a:srgbClr val="E59EDD"/>
    <a:srgbClr val="FFC000"/>
    <a:srgbClr val="F9E56D"/>
    <a:srgbClr val="FFDDEE"/>
    <a:srgbClr val="F24516"/>
    <a:srgbClr val="0B5520"/>
    <a:srgbClr val="C5F9AD"/>
    <a:srgbClr val="A5E8FD"/>
    <a:srgbClr val="F8A1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9" autoAdjust="0"/>
    <p:restoredTop sz="94676" autoAdjust="0"/>
  </p:normalViewPr>
  <p:slideViewPr>
    <p:cSldViewPr snapToGrid="0">
      <p:cViewPr varScale="1">
        <p:scale>
          <a:sx n="83" d="100"/>
          <a:sy n="83" d="100"/>
        </p:scale>
        <p:origin x="381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5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3EDE0AF-0A5F-2124-44A3-855052C414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75CAF8-D384-E2C6-6551-403DB6C929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C752A-A393-4025-B47F-8171A47BCFA9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697FD5-05BC-6C90-5A37-6E10D849EA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C5D8BA-CC9A-D55D-0889-114DD2DCF9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8ED40-F37D-49BF-A22B-03AAEDB61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75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3E133-67E8-4A45-969B-30FDEBEA9BCD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D3732-6AD0-46DE-B35D-57CCC372C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902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뭔지는</a:t>
            </a:r>
            <a:r>
              <a:rPr lang="ko-KR" altLang="en-US" dirty="0"/>
              <a:t> </a:t>
            </a:r>
            <a:r>
              <a:rPr lang="ko-KR" altLang="en-US" dirty="0" err="1"/>
              <a:t>담슬라이드에서</a:t>
            </a:r>
            <a:r>
              <a:rPr lang="ko-KR" altLang="en-US" dirty="0"/>
              <a:t> 설명예정</a:t>
            </a:r>
            <a:r>
              <a:rPr lang="en-US" altLang="ko-KR" dirty="0"/>
              <a:t>. Scissors congruence</a:t>
            </a:r>
            <a:r>
              <a:rPr lang="ko-KR" altLang="en-US" dirty="0"/>
              <a:t>를 주제로 선정한 이유</a:t>
            </a:r>
            <a:r>
              <a:rPr lang="en-US" altLang="ko-KR" dirty="0"/>
              <a:t>: </a:t>
            </a:r>
            <a:r>
              <a:rPr lang="ko-KR" altLang="en-US" dirty="0"/>
              <a:t>기하학에 관한 재미있는 수학 퀴즈 느낌</a:t>
            </a:r>
            <a:r>
              <a:rPr lang="en-US" altLang="ko-KR" dirty="0"/>
              <a:t>.. 2</a:t>
            </a:r>
            <a:r>
              <a:rPr lang="ko-KR" altLang="en-US" dirty="0"/>
              <a:t>차원에서는 중학도형으로도 설명가능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3</a:t>
            </a:r>
            <a:r>
              <a:rPr lang="ko-KR" altLang="en-US" dirty="0"/>
              <a:t>차원부터는 복잡</a:t>
            </a:r>
            <a:r>
              <a:rPr lang="en-US" altLang="ko-KR" dirty="0"/>
              <a:t>. </a:t>
            </a:r>
            <a:r>
              <a:rPr lang="ko-KR" altLang="en-US" dirty="0"/>
              <a:t>완전 </a:t>
            </a:r>
            <a:r>
              <a:rPr lang="ko-KR" altLang="en-US" dirty="0" err="1"/>
              <a:t>기하문제같지만</a:t>
            </a:r>
            <a:r>
              <a:rPr lang="ko-KR" altLang="en-US" dirty="0"/>
              <a:t> 다른 분야인 대수를 이용하게 됨</a:t>
            </a:r>
            <a:r>
              <a:rPr lang="en-US" altLang="ko-KR" dirty="0"/>
              <a:t>. </a:t>
            </a:r>
            <a:r>
              <a:rPr lang="ko-KR" altLang="en-US" dirty="0"/>
              <a:t>기하 문제를 푸는 데 대수가 사용될 수 있구나 </a:t>
            </a:r>
            <a:r>
              <a:rPr lang="ko-KR" altLang="en-US" dirty="0" err="1"/>
              <a:t>하는것을</a:t>
            </a:r>
            <a:r>
              <a:rPr lang="ko-KR" altLang="en-US" dirty="0"/>
              <a:t> </a:t>
            </a:r>
            <a:r>
              <a:rPr lang="ko-KR" altLang="en-US" dirty="0" err="1"/>
              <a:t>보여주고싶었음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37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그룹이라는 개념을 알아야 </a:t>
            </a:r>
            <a:r>
              <a:rPr lang="ko-KR" altLang="en-US" dirty="0" err="1"/>
              <a:t>함니다</a:t>
            </a:r>
            <a:r>
              <a:rPr lang="en-US" altLang="ko-KR" dirty="0"/>
              <a:t>. Group</a:t>
            </a:r>
            <a:r>
              <a:rPr lang="ko-KR" altLang="en-US" dirty="0"/>
              <a:t> 정의 조건은 다음 </a:t>
            </a:r>
            <a:r>
              <a:rPr lang="en-US" altLang="ko-KR" dirty="0"/>
              <a:t>4</a:t>
            </a:r>
            <a:r>
              <a:rPr lang="ko-KR" altLang="en-US" dirty="0"/>
              <a:t>가지가 있는데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0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그림처럼 연산 </a:t>
            </a:r>
            <a:r>
              <a:rPr lang="en-US" altLang="ko-KR" dirty="0"/>
              <a:t>*</a:t>
            </a:r>
            <a:r>
              <a:rPr lang="ko-KR" altLang="en-US" dirty="0"/>
              <a:t>가 이렇게 정의되어 있을 </a:t>
            </a:r>
            <a:r>
              <a:rPr lang="ko-KR" altLang="en-US" dirty="0" err="1"/>
              <a:t>떄</a:t>
            </a:r>
            <a:r>
              <a:rPr lang="ko-KR" altLang="en-US" dirty="0"/>
              <a:t> 그룹이 되기 위해선 </a:t>
            </a:r>
            <a:r>
              <a:rPr lang="en-US" altLang="ko-KR" dirty="0"/>
              <a:t>g</a:t>
            </a:r>
            <a:r>
              <a:rPr lang="ko-KR" altLang="en-US" dirty="0"/>
              <a:t>에 들어있는 원소 </a:t>
            </a:r>
            <a:r>
              <a:rPr lang="en-US" altLang="ko-KR" dirty="0" err="1"/>
              <a:t>a,b</a:t>
            </a:r>
            <a:r>
              <a:rPr lang="ko-KR" altLang="en-US" dirty="0"/>
              <a:t>로 연산한 결과인 </a:t>
            </a:r>
            <a:r>
              <a:rPr lang="en-US" altLang="ko-KR" dirty="0"/>
              <a:t>c</a:t>
            </a:r>
            <a:r>
              <a:rPr lang="ko-KR" altLang="en-US" dirty="0"/>
              <a:t>또한 </a:t>
            </a:r>
            <a:r>
              <a:rPr lang="en-US" altLang="ko-KR" dirty="0"/>
              <a:t>g</a:t>
            </a:r>
            <a:r>
              <a:rPr lang="ko-KR" altLang="en-US" dirty="0"/>
              <a:t>안에 그대로 들어있어야 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418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ko-KR" altLang="en-US" dirty="0"/>
              <a:t>안의 어떠한 원소 </a:t>
            </a:r>
            <a:r>
              <a:rPr lang="en-US" altLang="ko-KR" dirty="0" err="1"/>
              <a:t>a,b,c</a:t>
            </a:r>
            <a:r>
              <a:rPr lang="ko-KR" altLang="en-US" dirty="0"/>
              <a:t>에 대해서도 괄호의 위치에 따라 연산 결과가 바뀌지 </a:t>
            </a:r>
            <a:r>
              <a:rPr lang="ko-KR" altLang="en-US" dirty="0" err="1"/>
              <a:t>않는것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72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05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그룹인지 아닌지 판단하기 위해서 노랑박스에 있는 </a:t>
            </a:r>
            <a:r>
              <a:rPr lang="en-US" altLang="ko-KR" dirty="0"/>
              <a:t>4</a:t>
            </a:r>
            <a:r>
              <a:rPr lang="ko-KR" altLang="en-US" dirty="0"/>
              <a:t>가지 조건만 확인하면 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70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한가지 그룹의 개념을 더 알려드리면 그룹의 종류에 </a:t>
            </a:r>
            <a:r>
              <a:rPr lang="ko-KR" altLang="en-US" dirty="0" err="1"/>
              <a:t>아벨리안</a:t>
            </a:r>
            <a:r>
              <a:rPr lang="ko-KR" altLang="en-US" dirty="0"/>
              <a:t> 그룹이라는 것이 있다</a:t>
            </a:r>
            <a:r>
              <a:rPr lang="en-US" altLang="ko-KR" dirty="0"/>
              <a:t>. </a:t>
            </a:r>
            <a:r>
              <a:rPr lang="ko-KR" altLang="en-US" dirty="0"/>
              <a:t>이는 연산 순서를 바꿔도 항상 값이 같게 </a:t>
            </a:r>
            <a:r>
              <a:rPr lang="ko-KR" altLang="en-US" dirty="0" err="1"/>
              <a:t>나오는거</a:t>
            </a:r>
            <a:r>
              <a:rPr lang="en-US" altLang="ko-KR" dirty="0"/>
              <a:t>. </a:t>
            </a:r>
            <a:r>
              <a:rPr lang="ko-KR" altLang="en-US" dirty="0" err="1"/>
              <a:t>아벨리안이</a:t>
            </a:r>
            <a:r>
              <a:rPr lang="ko-KR" altLang="en-US" dirty="0"/>
              <a:t> 아닌 그룹이 </a:t>
            </a:r>
            <a:r>
              <a:rPr lang="ko-KR" altLang="en-US" dirty="0" err="1"/>
              <a:t>뭔데</a:t>
            </a:r>
            <a:r>
              <a:rPr lang="en-US" altLang="ko-KR" dirty="0"/>
              <a:t>?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 합성 순서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945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그룹과 </a:t>
            </a:r>
            <a:r>
              <a:rPr lang="ko-KR" altLang="en-US" dirty="0" err="1"/>
              <a:t>텐서</a:t>
            </a:r>
            <a:r>
              <a:rPr lang="ko-KR" altLang="en-US" dirty="0"/>
              <a:t> 개념을 사용해서 </a:t>
            </a:r>
            <a:r>
              <a:rPr lang="en-US" altLang="ko-KR" dirty="0" err="1"/>
              <a:t>dehn</a:t>
            </a:r>
            <a:r>
              <a:rPr lang="ko-KR" altLang="en-US" dirty="0"/>
              <a:t>이라는 사람이 길이와 </a:t>
            </a:r>
            <a:r>
              <a:rPr lang="ko-KR" altLang="en-US" dirty="0" err="1"/>
              <a:t>각만을</a:t>
            </a:r>
            <a:r>
              <a:rPr lang="ko-KR" altLang="en-US" dirty="0"/>
              <a:t> 이용해서 다면체의 변하지 않는 값인 </a:t>
            </a:r>
            <a:r>
              <a:rPr lang="ko-KR" altLang="en-US" dirty="0" err="1"/>
              <a:t>불변량을</a:t>
            </a:r>
            <a:r>
              <a:rPr lang="ko-KR" altLang="en-US" dirty="0"/>
              <a:t> 알아내게 </a:t>
            </a:r>
            <a:r>
              <a:rPr lang="ko-KR" altLang="en-US" dirty="0" err="1"/>
              <a:t>됨ㅁ</a:t>
            </a:r>
            <a:r>
              <a:rPr lang="en-US" altLang="ko-KR" dirty="0"/>
              <a:t>. </a:t>
            </a:r>
            <a:r>
              <a:rPr lang="ko-KR" altLang="en-US" dirty="0"/>
              <a:t>이게 덴 </a:t>
            </a:r>
            <a:r>
              <a:rPr lang="en-US" altLang="ko-KR" dirty="0"/>
              <a:t>invariant.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446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여기서 증명은 생략하겠지만 가위합동인 두 다면체는 </a:t>
            </a:r>
            <a:r>
              <a:rPr lang="en-US" altLang="ko-KR" dirty="0" err="1"/>
              <a:t>dehn</a:t>
            </a:r>
            <a:r>
              <a:rPr lang="en-US" altLang="ko-KR" dirty="0"/>
              <a:t> invariant</a:t>
            </a:r>
            <a:r>
              <a:rPr lang="ko-KR" altLang="en-US" dirty="0"/>
              <a:t>가 같다는 사실을 알아냈고</a:t>
            </a:r>
            <a:r>
              <a:rPr lang="en-US" altLang="ko-KR" dirty="0"/>
              <a:t>, </a:t>
            </a:r>
            <a:r>
              <a:rPr lang="ko-KR" altLang="en-US" dirty="0"/>
              <a:t>실제로 부피가 </a:t>
            </a:r>
            <a:r>
              <a:rPr lang="en-US" altLang="ko-KR" dirty="0"/>
              <a:t>1</a:t>
            </a:r>
            <a:r>
              <a:rPr lang="ko-KR" altLang="en-US" dirty="0"/>
              <a:t>인 정사면체와 정육면체의 </a:t>
            </a:r>
            <a:r>
              <a:rPr lang="en-US" altLang="ko-KR" dirty="0" err="1"/>
              <a:t>dehn</a:t>
            </a:r>
            <a:r>
              <a:rPr lang="en-US" altLang="ko-KR" dirty="0"/>
              <a:t> invariant</a:t>
            </a:r>
            <a:r>
              <a:rPr lang="ko-KR" altLang="en-US" dirty="0"/>
              <a:t>가 다르게 나온다는 것을 알 수 있습니다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2</a:t>
            </a:r>
            <a:r>
              <a:rPr lang="ko-KR" altLang="en-US" dirty="0"/>
              <a:t>차원에선 넓이가 같은 두 다각형은 가위합동이지만 </a:t>
            </a:r>
            <a:r>
              <a:rPr lang="en-US" altLang="ko-KR" dirty="0"/>
              <a:t>3</a:t>
            </a:r>
            <a:r>
              <a:rPr lang="ko-KR" altLang="en-US" dirty="0"/>
              <a:t>차원에선 부피가 같다고 해서 가위합동이라고 할 수 없습니다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/>
              <a:t>2</a:t>
            </a:r>
            <a:r>
              <a:rPr lang="ko-KR" altLang="en-US" dirty="0"/>
              <a:t>차원과는 달리 비슷한 문제이지만 대수적인 개념을 도입해서 해결할 수 있었습니다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2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칠교놀이</a:t>
            </a:r>
            <a:r>
              <a:rPr lang="en-US" altLang="ko-KR" dirty="0"/>
              <a:t>. </a:t>
            </a:r>
            <a:r>
              <a:rPr lang="ko-KR" altLang="en-US" dirty="0"/>
              <a:t>정사각형모양을 잘라서 다양한 모양 만듦</a:t>
            </a:r>
            <a:r>
              <a:rPr lang="en-US" altLang="ko-KR" dirty="0"/>
              <a:t>. </a:t>
            </a:r>
            <a:r>
              <a:rPr lang="ko-KR" altLang="en-US" dirty="0"/>
              <a:t>이처럼 두개의 도형이 있을 때 하나의 도형을 직선으로 잘라내서 또 </a:t>
            </a:r>
            <a:r>
              <a:rPr lang="ko-KR" altLang="en-US" dirty="0" err="1"/>
              <a:t>다른도형</a:t>
            </a:r>
            <a:r>
              <a:rPr lang="ko-KR" altLang="en-US" dirty="0"/>
              <a:t> 으로 붙일 수 있으면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3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본격적으로 알아볼 내용은 다음 정리</a:t>
            </a:r>
            <a:r>
              <a:rPr lang="en-US" altLang="ko-KR" dirty="0"/>
              <a:t>! </a:t>
            </a:r>
            <a:r>
              <a:rPr lang="ko-KR" altLang="en-US" dirty="0"/>
              <a:t>가위합동일때 </a:t>
            </a:r>
            <a:r>
              <a:rPr lang="ko-KR" altLang="en-US" dirty="0" err="1"/>
              <a:t>넗이</a:t>
            </a:r>
            <a:r>
              <a:rPr lang="ko-KR" altLang="en-US" dirty="0"/>
              <a:t> </a:t>
            </a:r>
            <a:r>
              <a:rPr lang="ko-KR" altLang="en-US" dirty="0" err="1"/>
              <a:t>같은건</a:t>
            </a:r>
            <a:r>
              <a:rPr lang="ko-KR" altLang="en-US" dirty="0"/>
              <a:t> 당연</a:t>
            </a:r>
            <a:r>
              <a:rPr lang="en-US" altLang="ko-KR" dirty="0"/>
              <a:t>. </a:t>
            </a:r>
            <a:r>
              <a:rPr lang="ko-KR" altLang="en-US" dirty="0" err="1"/>
              <a:t>넘어감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우선 </a:t>
            </a:r>
            <a:r>
              <a:rPr lang="ko-KR" altLang="en-US" dirty="0" err="1">
                <a:sym typeface="Wingdings" panose="05000000000000000000" pitchFamily="2" charset="2"/>
              </a:rPr>
              <a:t>그냥보면</a:t>
            </a:r>
            <a:r>
              <a:rPr lang="ko-KR" altLang="en-US" dirty="0">
                <a:sym typeface="Wingdings" panose="05000000000000000000" pitchFamily="2" charset="2"/>
              </a:rPr>
              <a:t> 복잡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삼각형으로 </a:t>
            </a:r>
            <a:r>
              <a:rPr lang="ko-KR" altLang="en-US" dirty="0" err="1">
                <a:sym typeface="Wingdings" panose="05000000000000000000" pitchFamily="2" charset="2"/>
              </a:rPr>
              <a:t>잘라냄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11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삼각형을 모두 직사각형으로 </a:t>
            </a:r>
            <a:r>
              <a:rPr lang="ko-KR" altLang="en-US" dirty="0" err="1"/>
              <a:t>바꾸겟음</a:t>
            </a:r>
            <a:r>
              <a:rPr lang="en-US" altLang="ko-KR" dirty="0"/>
              <a:t>. </a:t>
            </a:r>
            <a:r>
              <a:rPr lang="ko-KR" altLang="en-US" dirty="0"/>
              <a:t>높이가 </a:t>
            </a:r>
            <a:r>
              <a:rPr lang="en-US" altLang="ko-KR" dirty="0"/>
              <a:t>h</a:t>
            </a:r>
            <a:r>
              <a:rPr lang="ko-KR" altLang="en-US" dirty="0"/>
              <a:t>인 삼각형 </a:t>
            </a:r>
            <a:r>
              <a:rPr lang="en-US" altLang="ko-KR" dirty="0" err="1"/>
              <a:t>abc</a:t>
            </a:r>
            <a:r>
              <a:rPr lang="ko-KR" altLang="en-US" dirty="0"/>
              <a:t>가 있을 </a:t>
            </a:r>
            <a:r>
              <a:rPr lang="ko-KR" altLang="en-US" dirty="0" err="1"/>
              <a:t>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04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어떤 삼각형이든 오려서 넓이가 같은 직사각형을 만들 수 있다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but </a:t>
            </a:r>
            <a:r>
              <a:rPr lang="ko-KR" altLang="en-US" dirty="0">
                <a:sym typeface="Wingdings" panose="05000000000000000000" pitchFamily="2" charset="2"/>
              </a:rPr>
              <a:t>각각의 삼각형을 직사각형으로 바꿨지만 다 가로세로가 다르다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0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</a:t>
            </a:r>
            <a:r>
              <a:rPr lang="ko-KR" altLang="en-US" dirty="0"/>
              <a:t>의 길이와 </a:t>
            </a:r>
            <a:r>
              <a:rPr lang="en-US" altLang="ko-KR" dirty="0"/>
              <a:t>x</a:t>
            </a:r>
            <a:r>
              <a:rPr lang="ko-KR" altLang="en-US" dirty="0"/>
              <a:t>의 길이에 따라 케이스를 나누어서 </a:t>
            </a:r>
            <a:r>
              <a:rPr lang="ko-KR" altLang="en-US" dirty="0" err="1"/>
              <a:t>봐야하지만</a:t>
            </a:r>
            <a:r>
              <a:rPr lang="ko-KR" altLang="en-US" dirty="0"/>
              <a:t> 시간 관계상 한가지 케이스만 </a:t>
            </a:r>
            <a:r>
              <a:rPr lang="ko-KR" altLang="en-US" dirty="0" err="1"/>
              <a:t>증명해보겠습미다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02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임의의 직사각형의 높이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h-x</a:t>
            </a:r>
            <a:r>
              <a:rPr lang="ko-KR" altLang="en-US" dirty="0"/>
              <a:t>보다 긴 케이스를 살펴보겠습니다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따라서 한 직사각형으로 오려서 </a:t>
            </a:r>
            <a:r>
              <a:rPr lang="ko-KR" altLang="en-US" dirty="0" err="1">
                <a:sym typeface="Wingdings" panose="05000000000000000000" pitchFamily="2" charset="2"/>
              </a:rPr>
              <a:t>다른사각형에</a:t>
            </a:r>
            <a:r>
              <a:rPr lang="ko-KR" altLang="en-US" dirty="0">
                <a:sym typeface="Wingdings" panose="05000000000000000000" pitchFamily="2" charset="2"/>
              </a:rPr>
              <a:t> 이렇게 붙일 수 </a:t>
            </a:r>
            <a:r>
              <a:rPr lang="ko-KR" altLang="en-US" dirty="0" err="1">
                <a:sym typeface="Wingdings" panose="05000000000000000000" pitchFamily="2" charset="2"/>
              </a:rPr>
              <a:t>있습비다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방식으로 </a:t>
            </a:r>
            <a:r>
              <a:rPr lang="ko-KR" altLang="en-US" dirty="0" err="1">
                <a:sym typeface="Wingdings" panose="05000000000000000000" pitchFamily="2" charset="2"/>
              </a:rPr>
              <a:t>아까의</a:t>
            </a:r>
            <a:r>
              <a:rPr lang="ko-KR" altLang="en-US" dirty="0">
                <a:sym typeface="Wingdings" panose="05000000000000000000" pitchFamily="2" charset="2"/>
              </a:rPr>
              <a:t> 각각의 직사각형의 크기를 조절해서 하나의 직사각형을 만들 수 있을 것이고 이를 또 잘 조절해서 정사각형으로 만들 수 있을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/>
              <a:t>이런 방식으로 넓이가 같은 두 도형들을 크기가 같은 두 정사각형으로 바꿀 수 있게 되어 넓이가 같으면 가위합동이다 라는 것이 증명이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572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차원을 한 단계 높여봅시다</a:t>
            </a:r>
            <a:r>
              <a:rPr lang="en-US" altLang="ko-KR" dirty="0"/>
              <a:t>! 3</a:t>
            </a:r>
            <a:r>
              <a:rPr lang="ko-KR" altLang="en-US" dirty="0"/>
              <a:t>차원에서의 가위합동은 다면체를 잘라서 면 끼리 붙게 조립</a:t>
            </a:r>
            <a:r>
              <a:rPr lang="en-US" altLang="ko-KR" dirty="0"/>
              <a:t>(?)</a:t>
            </a:r>
            <a:r>
              <a:rPr lang="ko-KR" altLang="en-US" dirty="0"/>
              <a:t> 하는 것인데요</a:t>
            </a:r>
            <a:r>
              <a:rPr lang="en-US" altLang="ko-KR" dirty="0"/>
              <a:t>, </a:t>
            </a:r>
            <a:r>
              <a:rPr lang="ko-KR" altLang="en-US" dirty="0"/>
              <a:t>이 또한 아래 정리는 당연하게 받아들일 수 잇다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</a:t>
            </a:r>
            <a:r>
              <a:rPr lang="en-US" altLang="ko-KR" dirty="0"/>
              <a:t>2</a:t>
            </a:r>
            <a:r>
              <a:rPr lang="ko-KR" altLang="en-US" dirty="0"/>
              <a:t>차원에서 처럼 </a:t>
            </a:r>
            <a:r>
              <a:rPr lang="en-US" altLang="ko-KR" dirty="0"/>
              <a:t>3</a:t>
            </a:r>
            <a:r>
              <a:rPr lang="ko-KR" altLang="en-US" dirty="0"/>
              <a:t>차원에서도 </a:t>
            </a:r>
            <a:r>
              <a:rPr lang="ko-KR" altLang="en-US" dirty="0" err="1"/>
              <a:t>부피같으면</a:t>
            </a:r>
            <a:r>
              <a:rPr lang="ko-KR" altLang="en-US" dirty="0"/>
              <a:t> 가위합동</a:t>
            </a:r>
            <a:r>
              <a:rPr lang="en-US" altLang="ko-KR" dirty="0"/>
              <a:t>? </a:t>
            </a:r>
            <a:r>
              <a:rPr lang="ko-KR" altLang="en-US" dirty="0"/>
              <a:t>사실 이거 </a:t>
            </a:r>
            <a:r>
              <a:rPr lang="ko-KR" altLang="en-US" dirty="0" err="1"/>
              <a:t>힐베르트가</a:t>
            </a:r>
            <a:r>
              <a:rPr lang="ko-KR" altLang="en-US" dirty="0"/>
              <a:t> </a:t>
            </a:r>
            <a:r>
              <a:rPr lang="en-US" altLang="ko-KR" dirty="0"/>
              <a:t>1905</a:t>
            </a:r>
            <a:r>
              <a:rPr lang="ko-KR" altLang="en-US" dirty="0"/>
              <a:t>년에 제시한 </a:t>
            </a:r>
            <a:r>
              <a:rPr lang="en-US" altLang="ko-KR" dirty="0"/>
              <a:t>28</a:t>
            </a:r>
            <a:r>
              <a:rPr lang="ko-KR" altLang="en-US" dirty="0"/>
              <a:t>가지 문제 중 하나</a:t>
            </a:r>
            <a:r>
              <a:rPr lang="en-US" altLang="ko-KR" dirty="0"/>
              <a:t>.  </a:t>
            </a:r>
            <a:r>
              <a:rPr lang="ko-KR" altLang="en-US" dirty="0"/>
              <a:t>이를 해결하기위해 여러가지 방법들을 생각해보게 되는데</a:t>
            </a:r>
            <a:r>
              <a:rPr lang="en-US" altLang="ko-KR" dirty="0"/>
              <a:t>, </a:t>
            </a:r>
            <a:r>
              <a:rPr lang="ko-KR" altLang="en-US" dirty="0"/>
              <a:t>단순히 변의 길이와 각으로만 확인할 수 있는 </a:t>
            </a:r>
            <a:r>
              <a:rPr lang="en-US" altLang="ko-KR" dirty="0"/>
              <a:t>2</a:t>
            </a:r>
            <a:r>
              <a:rPr lang="ko-KR" altLang="en-US" dirty="0"/>
              <a:t>차원과는 달리 </a:t>
            </a:r>
            <a:r>
              <a:rPr lang="en-US" altLang="ko-KR" dirty="0"/>
              <a:t>3</a:t>
            </a:r>
            <a:r>
              <a:rPr lang="ko-KR" altLang="en-US" dirty="0"/>
              <a:t>차원에서는 부피가 아닌 다른 무언가로 확인하기 </a:t>
            </a:r>
            <a:r>
              <a:rPr lang="ko-KR" altLang="en-US" dirty="0" err="1"/>
              <a:t>쉽지않아</a:t>
            </a:r>
            <a:r>
              <a:rPr lang="ko-KR" altLang="en-US" dirty="0"/>
              <a:t> 고민을 하다 대수적 개념인 </a:t>
            </a:r>
            <a:r>
              <a:rPr lang="en-US" altLang="ko-KR" dirty="0"/>
              <a:t>tensor</a:t>
            </a:r>
            <a:r>
              <a:rPr lang="ko-KR" altLang="en-US" dirty="0"/>
              <a:t>를 도입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곱하기랑</a:t>
            </a:r>
            <a:r>
              <a:rPr lang="ko-KR" altLang="en-US" dirty="0"/>
              <a:t> 비슷한 친구</a:t>
            </a:r>
            <a:r>
              <a:rPr lang="en-US" altLang="ko-KR" dirty="0"/>
              <a:t>! </a:t>
            </a:r>
            <a:r>
              <a:rPr lang="ko-KR" altLang="en-US" dirty="0"/>
              <a:t>화요일세미나에서 다루기엔 </a:t>
            </a:r>
            <a:r>
              <a:rPr lang="ko-KR" altLang="en-US" dirty="0" err="1"/>
              <a:t>쬐끔</a:t>
            </a:r>
            <a:r>
              <a:rPr lang="ko-KR" altLang="en-US" dirty="0"/>
              <a:t> 많이 어려운 주제인 것 같아서 따로 설명을 하지는 </a:t>
            </a:r>
            <a:r>
              <a:rPr lang="ko-KR" altLang="en-US" dirty="0" err="1"/>
              <a:t>않</a:t>
            </a:r>
            <a:r>
              <a:rPr lang="en-US" altLang="ko-KR" dirty="0"/>
              <a:t>. </a:t>
            </a:r>
            <a:r>
              <a:rPr lang="ko-KR" altLang="en-US" dirty="0" err="1"/>
              <a:t>그치만</a:t>
            </a:r>
            <a:r>
              <a:rPr lang="ko-KR" altLang="en-US" dirty="0"/>
              <a:t> </a:t>
            </a:r>
            <a:r>
              <a:rPr lang="ko-KR" altLang="en-US" dirty="0" err="1"/>
              <a:t>머신러닝이나</a:t>
            </a:r>
            <a:r>
              <a:rPr lang="ko-KR" altLang="en-US" dirty="0"/>
              <a:t> 물리학 등 많은 곳에서 사용</a:t>
            </a:r>
            <a:r>
              <a:rPr lang="en-US" altLang="ko-KR" dirty="0"/>
              <a:t> </a:t>
            </a:r>
            <a:r>
              <a:rPr lang="ko-KR" altLang="en-US" dirty="0"/>
              <a:t>중요한 개념</a:t>
            </a:r>
            <a:r>
              <a:rPr lang="en-US" altLang="ko-KR" dirty="0"/>
              <a:t>. Tensor</a:t>
            </a:r>
            <a:r>
              <a:rPr lang="ko-KR" altLang="en-US" dirty="0"/>
              <a:t>에 대해 더 </a:t>
            </a:r>
            <a:r>
              <a:rPr lang="ko-KR" altLang="en-US" dirty="0" err="1"/>
              <a:t>알고싶다면</a:t>
            </a:r>
            <a:r>
              <a:rPr lang="ko-KR" altLang="en-US" dirty="0"/>
              <a:t> 고급대수학 수강</a:t>
            </a:r>
            <a:r>
              <a:rPr lang="en-US" altLang="ko-KR" dirty="0"/>
              <a:t>..</a:t>
            </a:r>
            <a:r>
              <a:rPr lang="ko-KR" altLang="en-US" dirty="0"/>
              <a:t>을 추천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D3732-6AD0-46DE-B35D-57CCC372C9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64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69309-95BD-CB6B-F0A6-CCD15B892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C552A-FBAC-C64E-D526-EF0B83EF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A52C0-5313-1661-853A-7992C691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4B8F4-91E8-F4B6-70FC-DFDB8118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ECB878-773A-D623-8585-12B17587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467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08114-1A97-8044-430B-816C6F2B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DAE76E-F75D-D7C6-9654-3D1E56B06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84030D-4F74-A9B3-0B12-A3BDAE5D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8689A-7746-FE58-9270-42F2908E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6130D-9986-0F58-AE1C-C8426877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83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B9D34C-8148-4079-24CF-6C12DAC32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B27C8-94A2-3880-11CF-2A543F5E1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1E5EC-DABE-AF5D-18A7-3C80306EA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76C13-6D0B-04C0-65F5-8633680D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7A6F1-886B-C593-966D-81F85A220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8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8B6F79-CFEA-CB52-ECEF-D13D763B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DE7BE-D83A-0FC1-D942-A2A8F80B0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2EA47-6E15-7644-0DC3-6A2FB0FC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72575-205F-F572-79FE-114F2B59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B53F6-1137-E05E-DCE3-63933A0A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14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A240-9929-C335-E9D6-904A2285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A04469-2E43-F6B4-733C-96243E09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08B38-0D0E-4720-131D-8651F2DB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FACDA-1D6E-5901-260C-1EA06A06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815FB0-2A8E-28A2-9EC1-C3E70BC3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3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98B17-93B9-39D0-F641-6C551B3C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9038C-D381-2F6F-293B-ADA9F8ECC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88A597-2445-7E50-6D82-8341688AD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4C7A5-F33A-0959-85C6-E6B2424A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A5A665-5F86-76F0-B1BA-E49539BE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44461-1FF5-FBAA-E61A-2C7FA8F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B8464-AE92-F4A3-CFA2-8D8D7FC7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34B77-76EC-B320-D092-F9C296515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FF4F9-7113-46F1-56ED-DCBC69541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35C8C-83BA-9C87-4AA9-C18B61DF4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89D582-DB07-4362-3E51-E526B80B3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655A3F-3047-F659-ECF3-C0B12B56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A94B12-FC6D-CAF5-F9BD-66EC774C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A687BF-907E-148B-59B9-593E716D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30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FB905-0431-9C87-8362-2D311BE0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79DB2C-0ECE-F9E0-F1C3-1A0412B2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04B421-DD28-721A-35A3-35FD98CA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C35D5F-AAF2-B6D6-77ED-1F52D7FDE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43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09F3F9-84BE-742B-D759-3631ACA5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2D613B-BD80-5E9E-944B-748FDFBD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36273-6123-CDFA-5720-C3ACF27D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0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1D16C-3973-0BBE-4899-246C619F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D2010-5C91-BD91-1280-09A389349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513595-1445-8933-4627-304E76C82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80FD8B-BD80-CF3E-CCDE-F78948CD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A09368-22E1-5473-D5C4-EF1E855F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F33EE7-52A5-F7B3-A352-4911497D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89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B6E0E-9934-9F6F-0FB2-194C39EE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A3BEDF-2522-864C-2533-90267C61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D4305-C7DF-C83C-168A-901B12998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1C415D-6D0A-DD2A-8BFB-7A2125412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80A282-13EB-BBD4-7D1C-5EDDC8BF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3CFFAB-F47B-A6AD-ACC9-857E5085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6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680B7F-D64C-7914-C388-944112A6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0C98A7-0AFA-B8F7-DA59-F619F5B4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2DED58-A503-DEA6-48A3-2BA756529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D3666-849D-4B33-89B9-81BBAAAB0106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70FE8-9EAF-69D5-EB2C-C8A706894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A3BB65-78B2-0035-5625-D1EDE0694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4C02A-C00E-4081-BD8C-D0BB6AA7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46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60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F575777-C177-D8F6-1341-B3C72FBFE388}"/>
              </a:ext>
            </a:extLst>
          </p:cNvPr>
          <p:cNvSpPr/>
          <p:nvPr/>
        </p:nvSpPr>
        <p:spPr>
          <a:xfrm>
            <a:off x="805131" y="1305461"/>
            <a:ext cx="10618218" cy="697947"/>
          </a:xfrm>
          <a:prstGeom prst="round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5A734-669D-9DD4-B8A0-455FDAF17F1C}"/>
              </a:ext>
            </a:extLst>
          </p:cNvPr>
          <p:cNvSpPr txBox="1"/>
          <p:nvPr/>
        </p:nvSpPr>
        <p:spPr>
          <a:xfrm>
            <a:off x="786891" y="587954"/>
            <a:ext cx="10618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Scissors Congruence</a:t>
            </a:r>
            <a:endParaRPr lang="ko-KR" altLang="en-US" sz="80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28" name="Picture 4" descr="짝짓기 게임 탱그램 – velora-shop">
            <a:extLst>
              <a:ext uri="{FF2B5EF4-FFF2-40B4-BE49-F238E27FC236}">
                <a16:creationId xmlns:a16="http://schemas.microsoft.com/office/drawing/2014/main" id="{6C1736A7-592F-98BD-F140-118770C37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91" y="2129930"/>
            <a:ext cx="5024398" cy="452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76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07CDDD-B592-6199-91F1-CF72772E4ABA}"/>
                  </a:ext>
                </a:extLst>
              </p:cNvPr>
              <p:cNvSpPr txBox="1"/>
              <p:nvPr/>
            </p:nvSpPr>
            <p:spPr>
              <a:xfrm>
                <a:off x="679449" y="520700"/>
                <a:ext cx="44733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Tensor </a:t>
                </a:r>
                <a14:m>
                  <m:oMath xmlns:m="http://schemas.openxmlformats.org/officeDocument/2006/math">
                    <m:r>
                      <a:rPr lang="en-US" altLang="ko-KR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endParaRPr lang="ko-KR" altLang="en-US" sz="4000" dirty="0">
                  <a:latin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07CDDD-B592-6199-91F1-CF72772E4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" y="520700"/>
                <a:ext cx="4473395" cy="707886"/>
              </a:xfrm>
              <a:prstGeom prst="rect">
                <a:avLst/>
              </a:prstGeom>
              <a:blipFill>
                <a:blip r:embed="rId3"/>
                <a:stretch>
                  <a:fillRect l="-4768" t="-15385" b="-35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500A35-243C-0650-6CA2-A33F90CE23EC}"/>
              </a:ext>
            </a:extLst>
          </p:cNvPr>
          <p:cNvSpPr/>
          <p:nvPr/>
        </p:nvSpPr>
        <p:spPr>
          <a:xfrm flipV="1">
            <a:off x="607087" y="1178943"/>
            <a:ext cx="2463917" cy="103517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python - Tensor multiplication with numpy tensordot - Stack Overflow">
            <a:extLst>
              <a:ext uri="{FF2B5EF4-FFF2-40B4-BE49-F238E27FC236}">
                <a16:creationId xmlns:a16="http://schemas.microsoft.com/office/drawing/2014/main" id="{3C4B8112-6359-FDE6-A021-11CB0E2F3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949" y="1957956"/>
            <a:ext cx="4939462" cy="37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6F88EE-CE33-54B6-41E1-4CF0247F9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550" y="2118984"/>
            <a:ext cx="3692465" cy="33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08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1D03E9-B06E-2A5B-49B2-E2F31C2D03E0}"/>
              </a:ext>
            </a:extLst>
          </p:cNvPr>
          <p:cNvSpPr txBox="1"/>
          <p:nvPr/>
        </p:nvSpPr>
        <p:spPr>
          <a:xfrm>
            <a:off x="3459827" y="1712055"/>
            <a:ext cx="5272346" cy="1716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Group(</a:t>
            </a:r>
            <a:r>
              <a:rPr lang="ko-KR" altLang="en-US" sz="8000" dirty="0"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DLaM Display" panose="02010000000000000000" pitchFamily="2" charset="0"/>
              </a:rPr>
              <a:t>군</a:t>
            </a:r>
            <a:r>
              <a:rPr lang="en-US" altLang="ko-KR" sz="8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3D7BF7-5DE5-B392-00EC-DCCC4D180EB9}"/>
              </a:ext>
            </a:extLst>
          </p:cNvPr>
          <p:cNvSpPr/>
          <p:nvPr/>
        </p:nvSpPr>
        <p:spPr>
          <a:xfrm>
            <a:off x="3370316" y="3522589"/>
            <a:ext cx="5006570" cy="170208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501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460ACB3C-CF4D-EB71-2606-3FCB9F765DAF}"/>
              </a:ext>
            </a:extLst>
          </p:cNvPr>
          <p:cNvGrpSpPr/>
          <p:nvPr/>
        </p:nvGrpSpPr>
        <p:grpSpPr>
          <a:xfrm>
            <a:off x="1119882" y="1726672"/>
            <a:ext cx="9852917" cy="4690153"/>
            <a:chOff x="1119882" y="1720921"/>
            <a:chExt cx="9852917" cy="469015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F0F0DDF9-3263-3525-FFFB-68CD4993E137}"/>
                </a:ext>
              </a:extLst>
            </p:cNvPr>
            <p:cNvSpPr/>
            <p:nvPr/>
          </p:nvSpPr>
          <p:spPr>
            <a:xfrm>
              <a:off x="1119882" y="1720921"/>
              <a:ext cx="9852917" cy="4690153"/>
            </a:xfrm>
            <a:custGeom>
              <a:avLst/>
              <a:gdLst>
                <a:gd name="connsiteX0" fmla="*/ 0 w 9852917"/>
                <a:gd name="connsiteY0" fmla="*/ 781708 h 4690153"/>
                <a:gd name="connsiteX1" fmla="*/ 781708 w 9852917"/>
                <a:gd name="connsiteY1" fmla="*/ 0 h 4690153"/>
                <a:gd name="connsiteX2" fmla="*/ 1290920 w 9852917"/>
                <a:gd name="connsiteY2" fmla="*/ 0 h 4690153"/>
                <a:gd name="connsiteX3" fmla="*/ 1965922 w 9852917"/>
                <a:gd name="connsiteY3" fmla="*/ 0 h 4690153"/>
                <a:gd name="connsiteX4" fmla="*/ 2558030 w 9852917"/>
                <a:gd name="connsiteY4" fmla="*/ 0 h 4690153"/>
                <a:gd name="connsiteX5" fmla="*/ 2984347 w 9852917"/>
                <a:gd name="connsiteY5" fmla="*/ 0 h 4690153"/>
                <a:gd name="connsiteX6" fmla="*/ 3327769 w 9852917"/>
                <a:gd name="connsiteY6" fmla="*/ 0 h 4690153"/>
                <a:gd name="connsiteX7" fmla="*/ 3754086 w 9852917"/>
                <a:gd name="connsiteY7" fmla="*/ 0 h 4690153"/>
                <a:gd name="connsiteX8" fmla="*/ 4511983 w 9852917"/>
                <a:gd name="connsiteY8" fmla="*/ 0 h 4690153"/>
                <a:gd name="connsiteX9" fmla="*/ 5104091 w 9852917"/>
                <a:gd name="connsiteY9" fmla="*/ 0 h 4690153"/>
                <a:gd name="connsiteX10" fmla="*/ 5530408 w 9852917"/>
                <a:gd name="connsiteY10" fmla="*/ 0 h 4690153"/>
                <a:gd name="connsiteX11" fmla="*/ 6122515 w 9852917"/>
                <a:gd name="connsiteY11" fmla="*/ 0 h 4690153"/>
                <a:gd name="connsiteX12" fmla="*/ 6631727 w 9852917"/>
                <a:gd name="connsiteY12" fmla="*/ 0 h 4690153"/>
                <a:gd name="connsiteX13" fmla="*/ 6975149 w 9852917"/>
                <a:gd name="connsiteY13" fmla="*/ 0 h 4690153"/>
                <a:gd name="connsiteX14" fmla="*/ 7733047 w 9852917"/>
                <a:gd name="connsiteY14" fmla="*/ 0 h 4690153"/>
                <a:gd name="connsiteX15" fmla="*/ 8159364 w 9852917"/>
                <a:gd name="connsiteY15" fmla="*/ 0 h 4690153"/>
                <a:gd name="connsiteX16" fmla="*/ 9071209 w 9852917"/>
                <a:gd name="connsiteY16" fmla="*/ 0 h 4690153"/>
                <a:gd name="connsiteX17" fmla="*/ 9852917 w 9852917"/>
                <a:gd name="connsiteY17" fmla="*/ 781708 h 4690153"/>
                <a:gd name="connsiteX18" fmla="*/ 9852917 w 9852917"/>
                <a:gd name="connsiteY18" fmla="*/ 1302831 h 4690153"/>
                <a:gd name="connsiteX19" fmla="*/ 9852917 w 9852917"/>
                <a:gd name="connsiteY19" fmla="*/ 1855221 h 4690153"/>
                <a:gd name="connsiteX20" fmla="*/ 9852917 w 9852917"/>
                <a:gd name="connsiteY20" fmla="*/ 2313809 h 4690153"/>
                <a:gd name="connsiteX21" fmla="*/ 9852917 w 9852917"/>
                <a:gd name="connsiteY21" fmla="*/ 2741130 h 4690153"/>
                <a:gd name="connsiteX22" fmla="*/ 9852917 w 9852917"/>
                <a:gd name="connsiteY22" fmla="*/ 3230985 h 4690153"/>
                <a:gd name="connsiteX23" fmla="*/ 9852917 w 9852917"/>
                <a:gd name="connsiteY23" fmla="*/ 3908445 h 4690153"/>
                <a:gd name="connsiteX24" fmla="*/ 9071209 w 9852917"/>
                <a:gd name="connsiteY24" fmla="*/ 4690153 h 4690153"/>
                <a:gd name="connsiteX25" fmla="*/ 8396207 w 9852917"/>
                <a:gd name="connsiteY25" fmla="*/ 4690153 h 4690153"/>
                <a:gd name="connsiteX26" fmla="*/ 7721205 w 9852917"/>
                <a:gd name="connsiteY26" fmla="*/ 4690153 h 4690153"/>
                <a:gd name="connsiteX27" fmla="*/ 7294887 w 9852917"/>
                <a:gd name="connsiteY27" fmla="*/ 4690153 h 4690153"/>
                <a:gd name="connsiteX28" fmla="*/ 6951465 w 9852917"/>
                <a:gd name="connsiteY28" fmla="*/ 4690153 h 4690153"/>
                <a:gd name="connsiteX29" fmla="*/ 6359358 w 9852917"/>
                <a:gd name="connsiteY29" fmla="*/ 4690153 h 4690153"/>
                <a:gd name="connsiteX30" fmla="*/ 5684356 w 9852917"/>
                <a:gd name="connsiteY30" fmla="*/ 4690153 h 4690153"/>
                <a:gd name="connsiteX31" fmla="*/ 5340934 w 9852917"/>
                <a:gd name="connsiteY31" fmla="*/ 4690153 h 4690153"/>
                <a:gd name="connsiteX32" fmla="*/ 4914616 w 9852917"/>
                <a:gd name="connsiteY32" fmla="*/ 4690153 h 4690153"/>
                <a:gd name="connsiteX33" fmla="*/ 4156719 w 9852917"/>
                <a:gd name="connsiteY33" fmla="*/ 4690153 h 4690153"/>
                <a:gd name="connsiteX34" fmla="*/ 3564612 w 9852917"/>
                <a:gd name="connsiteY34" fmla="*/ 4690153 h 4690153"/>
                <a:gd name="connsiteX35" fmla="*/ 2972505 w 9852917"/>
                <a:gd name="connsiteY35" fmla="*/ 4690153 h 4690153"/>
                <a:gd name="connsiteX36" fmla="*/ 2380397 w 9852917"/>
                <a:gd name="connsiteY36" fmla="*/ 4690153 h 4690153"/>
                <a:gd name="connsiteX37" fmla="*/ 1954080 w 9852917"/>
                <a:gd name="connsiteY37" fmla="*/ 4690153 h 4690153"/>
                <a:gd name="connsiteX38" fmla="*/ 781708 w 9852917"/>
                <a:gd name="connsiteY38" fmla="*/ 4690153 h 4690153"/>
                <a:gd name="connsiteX39" fmla="*/ 0 w 9852917"/>
                <a:gd name="connsiteY39" fmla="*/ 3908445 h 4690153"/>
                <a:gd name="connsiteX40" fmla="*/ 0 w 9852917"/>
                <a:gd name="connsiteY40" fmla="*/ 3418590 h 4690153"/>
                <a:gd name="connsiteX41" fmla="*/ 0 w 9852917"/>
                <a:gd name="connsiteY41" fmla="*/ 2834932 h 4690153"/>
                <a:gd name="connsiteX42" fmla="*/ 0 w 9852917"/>
                <a:gd name="connsiteY42" fmla="*/ 2407611 h 4690153"/>
                <a:gd name="connsiteX43" fmla="*/ 0 w 9852917"/>
                <a:gd name="connsiteY43" fmla="*/ 1886488 h 4690153"/>
                <a:gd name="connsiteX44" fmla="*/ 0 w 9852917"/>
                <a:gd name="connsiteY44" fmla="*/ 1365366 h 4690153"/>
                <a:gd name="connsiteX45" fmla="*/ 0 w 9852917"/>
                <a:gd name="connsiteY45" fmla="*/ 781708 h 4690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9852917" h="4690153" extrusionOk="0">
                  <a:moveTo>
                    <a:pt x="0" y="781708"/>
                  </a:moveTo>
                  <a:cubicBezTo>
                    <a:pt x="36998" y="272724"/>
                    <a:pt x="262241" y="-62648"/>
                    <a:pt x="781708" y="0"/>
                  </a:cubicBezTo>
                  <a:cubicBezTo>
                    <a:pt x="971149" y="-31637"/>
                    <a:pt x="1069291" y="16483"/>
                    <a:pt x="1290920" y="0"/>
                  </a:cubicBezTo>
                  <a:cubicBezTo>
                    <a:pt x="1512549" y="-16483"/>
                    <a:pt x="1738211" y="78315"/>
                    <a:pt x="1965922" y="0"/>
                  </a:cubicBezTo>
                  <a:cubicBezTo>
                    <a:pt x="2193633" y="-78315"/>
                    <a:pt x="2352300" y="9063"/>
                    <a:pt x="2558030" y="0"/>
                  </a:cubicBezTo>
                  <a:cubicBezTo>
                    <a:pt x="2763760" y="-9063"/>
                    <a:pt x="2848477" y="16718"/>
                    <a:pt x="2984347" y="0"/>
                  </a:cubicBezTo>
                  <a:cubicBezTo>
                    <a:pt x="3120217" y="-16718"/>
                    <a:pt x="3195677" y="37643"/>
                    <a:pt x="3327769" y="0"/>
                  </a:cubicBezTo>
                  <a:cubicBezTo>
                    <a:pt x="3459861" y="-37643"/>
                    <a:pt x="3581986" y="39756"/>
                    <a:pt x="3754086" y="0"/>
                  </a:cubicBezTo>
                  <a:cubicBezTo>
                    <a:pt x="3926186" y="-39756"/>
                    <a:pt x="4299951" y="7371"/>
                    <a:pt x="4511983" y="0"/>
                  </a:cubicBezTo>
                  <a:cubicBezTo>
                    <a:pt x="4724015" y="-7371"/>
                    <a:pt x="4858721" y="67061"/>
                    <a:pt x="5104091" y="0"/>
                  </a:cubicBezTo>
                  <a:cubicBezTo>
                    <a:pt x="5349461" y="-67061"/>
                    <a:pt x="5418345" y="45372"/>
                    <a:pt x="5530408" y="0"/>
                  </a:cubicBezTo>
                  <a:cubicBezTo>
                    <a:pt x="5642471" y="-45372"/>
                    <a:pt x="5984418" y="37226"/>
                    <a:pt x="6122515" y="0"/>
                  </a:cubicBezTo>
                  <a:cubicBezTo>
                    <a:pt x="6260612" y="-37226"/>
                    <a:pt x="6453340" y="16171"/>
                    <a:pt x="6631727" y="0"/>
                  </a:cubicBezTo>
                  <a:cubicBezTo>
                    <a:pt x="6810114" y="-16171"/>
                    <a:pt x="6862693" y="23535"/>
                    <a:pt x="6975149" y="0"/>
                  </a:cubicBezTo>
                  <a:cubicBezTo>
                    <a:pt x="7087605" y="-23535"/>
                    <a:pt x="7427264" y="61142"/>
                    <a:pt x="7733047" y="0"/>
                  </a:cubicBezTo>
                  <a:cubicBezTo>
                    <a:pt x="8038830" y="-61142"/>
                    <a:pt x="7977984" y="42591"/>
                    <a:pt x="8159364" y="0"/>
                  </a:cubicBezTo>
                  <a:cubicBezTo>
                    <a:pt x="8340744" y="-42591"/>
                    <a:pt x="8771784" y="99164"/>
                    <a:pt x="9071209" y="0"/>
                  </a:cubicBezTo>
                  <a:cubicBezTo>
                    <a:pt x="9550278" y="35551"/>
                    <a:pt x="9949225" y="378632"/>
                    <a:pt x="9852917" y="781708"/>
                  </a:cubicBezTo>
                  <a:cubicBezTo>
                    <a:pt x="9911408" y="1006770"/>
                    <a:pt x="9813964" y="1155050"/>
                    <a:pt x="9852917" y="1302831"/>
                  </a:cubicBezTo>
                  <a:cubicBezTo>
                    <a:pt x="9891870" y="1450612"/>
                    <a:pt x="9789847" y="1613909"/>
                    <a:pt x="9852917" y="1855221"/>
                  </a:cubicBezTo>
                  <a:cubicBezTo>
                    <a:pt x="9915987" y="2096533"/>
                    <a:pt x="9845104" y="2199513"/>
                    <a:pt x="9852917" y="2313809"/>
                  </a:cubicBezTo>
                  <a:cubicBezTo>
                    <a:pt x="9860730" y="2428105"/>
                    <a:pt x="9832212" y="2538024"/>
                    <a:pt x="9852917" y="2741130"/>
                  </a:cubicBezTo>
                  <a:cubicBezTo>
                    <a:pt x="9873622" y="2944236"/>
                    <a:pt x="9811099" y="3128719"/>
                    <a:pt x="9852917" y="3230985"/>
                  </a:cubicBezTo>
                  <a:cubicBezTo>
                    <a:pt x="9894735" y="3333252"/>
                    <a:pt x="9836185" y="3738865"/>
                    <a:pt x="9852917" y="3908445"/>
                  </a:cubicBezTo>
                  <a:cubicBezTo>
                    <a:pt x="9842868" y="4315185"/>
                    <a:pt x="9488728" y="4571402"/>
                    <a:pt x="9071209" y="4690153"/>
                  </a:cubicBezTo>
                  <a:cubicBezTo>
                    <a:pt x="8839547" y="4713484"/>
                    <a:pt x="8552449" y="4654778"/>
                    <a:pt x="8396207" y="4690153"/>
                  </a:cubicBezTo>
                  <a:cubicBezTo>
                    <a:pt x="8239965" y="4725528"/>
                    <a:pt x="7909645" y="4612530"/>
                    <a:pt x="7721205" y="4690153"/>
                  </a:cubicBezTo>
                  <a:cubicBezTo>
                    <a:pt x="7532765" y="4767776"/>
                    <a:pt x="7472051" y="4646730"/>
                    <a:pt x="7294887" y="4690153"/>
                  </a:cubicBezTo>
                  <a:cubicBezTo>
                    <a:pt x="7117723" y="4733576"/>
                    <a:pt x="7096829" y="4684588"/>
                    <a:pt x="6951465" y="4690153"/>
                  </a:cubicBezTo>
                  <a:cubicBezTo>
                    <a:pt x="6806101" y="4695718"/>
                    <a:pt x="6641708" y="4656409"/>
                    <a:pt x="6359358" y="4690153"/>
                  </a:cubicBezTo>
                  <a:cubicBezTo>
                    <a:pt x="6077008" y="4723897"/>
                    <a:pt x="5820620" y="4664154"/>
                    <a:pt x="5684356" y="4690153"/>
                  </a:cubicBezTo>
                  <a:cubicBezTo>
                    <a:pt x="5548092" y="4716152"/>
                    <a:pt x="5473288" y="4684441"/>
                    <a:pt x="5340934" y="4690153"/>
                  </a:cubicBezTo>
                  <a:cubicBezTo>
                    <a:pt x="5208580" y="4695865"/>
                    <a:pt x="5090072" y="4667625"/>
                    <a:pt x="4914616" y="4690153"/>
                  </a:cubicBezTo>
                  <a:cubicBezTo>
                    <a:pt x="4739160" y="4712681"/>
                    <a:pt x="4513128" y="4647501"/>
                    <a:pt x="4156719" y="4690153"/>
                  </a:cubicBezTo>
                  <a:cubicBezTo>
                    <a:pt x="3800310" y="4732805"/>
                    <a:pt x="3826211" y="4632534"/>
                    <a:pt x="3564612" y="4690153"/>
                  </a:cubicBezTo>
                  <a:cubicBezTo>
                    <a:pt x="3303013" y="4747772"/>
                    <a:pt x="3182360" y="4676473"/>
                    <a:pt x="2972505" y="4690153"/>
                  </a:cubicBezTo>
                  <a:cubicBezTo>
                    <a:pt x="2762650" y="4703833"/>
                    <a:pt x="2521770" y="4630024"/>
                    <a:pt x="2380397" y="4690153"/>
                  </a:cubicBezTo>
                  <a:cubicBezTo>
                    <a:pt x="2239024" y="4750282"/>
                    <a:pt x="2130248" y="4647792"/>
                    <a:pt x="1954080" y="4690153"/>
                  </a:cubicBezTo>
                  <a:cubicBezTo>
                    <a:pt x="1777912" y="4732514"/>
                    <a:pt x="1174085" y="4575880"/>
                    <a:pt x="781708" y="4690153"/>
                  </a:cubicBezTo>
                  <a:cubicBezTo>
                    <a:pt x="280206" y="4666048"/>
                    <a:pt x="31739" y="4265202"/>
                    <a:pt x="0" y="3908445"/>
                  </a:cubicBezTo>
                  <a:cubicBezTo>
                    <a:pt x="-22411" y="3670528"/>
                    <a:pt x="10690" y="3656366"/>
                    <a:pt x="0" y="3418590"/>
                  </a:cubicBezTo>
                  <a:cubicBezTo>
                    <a:pt x="-10690" y="3180814"/>
                    <a:pt x="60739" y="2956554"/>
                    <a:pt x="0" y="2834932"/>
                  </a:cubicBezTo>
                  <a:cubicBezTo>
                    <a:pt x="-60739" y="2713310"/>
                    <a:pt x="2133" y="2560820"/>
                    <a:pt x="0" y="2407611"/>
                  </a:cubicBezTo>
                  <a:cubicBezTo>
                    <a:pt x="-2133" y="2254402"/>
                    <a:pt x="12559" y="2095511"/>
                    <a:pt x="0" y="1886488"/>
                  </a:cubicBezTo>
                  <a:cubicBezTo>
                    <a:pt x="-12559" y="1677465"/>
                    <a:pt x="21056" y="1510487"/>
                    <a:pt x="0" y="1365366"/>
                  </a:cubicBezTo>
                  <a:cubicBezTo>
                    <a:pt x="-21056" y="1220245"/>
                    <a:pt x="64117" y="1021939"/>
                    <a:pt x="0" y="781708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27444958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EF4122C-620F-B938-3E33-24078B33F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1971" y="2206293"/>
              <a:ext cx="8668737" cy="3824639"/>
            </a:xfrm>
            <a:prstGeom prst="rect">
              <a:avLst/>
            </a:prstGeom>
            <a:ln w="57150">
              <a:noFill/>
              <a:prstDash val="sysDash"/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E57D8B-143B-CCE2-556D-F55D49E53628}"/>
                  </a:ext>
                </a:extLst>
              </p:cNvPr>
              <p:cNvSpPr txBox="1"/>
              <p:nvPr/>
            </p:nvSpPr>
            <p:spPr>
              <a:xfrm>
                <a:off x="636997" y="738306"/>
                <a:ext cx="1129129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3000" b="1" dirty="0"/>
                  <a:t>1) </a:t>
                </a:r>
                <a:r>
                  <a:rPr lang="ko-KR" altLang="en-US" sz="3000" b="1" dirty="0"/>
                  <a:t>군</a:t>
                </a:r>
                <a14:m>
                  <m:oMath xmlns:m="http://schemas.openxmlformats.org/officeDocument/2006/math">
                    <m:r>
                      <a:rPr lang="en-US" altLang="ko-KR" sz="30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30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ko-KR" sz="3000" b="1" i="1" smtClean="0">
                        <a:latin typeface="Cambria Math" panose="02040503050406030204" pitchFamily="18" charset="0"/>
                      </a:rPr>
                      <m:t>,∗&gt;</m:t>
                    </m:r>
                  </m:oMath>
                </a14:m>
                <a:r>
                  <a:rPr lang="en-US" altLang="ko-KR" sz="3000" b="1" dirty="0">
                    <a:latin typeface="Calisto MT" panose="02040603050505030304" pitchFamily="18" charset="0"/>
                  </a:rPr>
                  <a:t> </a:t>
                </a:r>
                <a:r>
                  <a:rPr lang="ko-KR" altLang="en-US" sz="3000" b="1" dirty="0">
                    <a:latin typeface="Calisto MT" panose="02040603050505030304" pitchFamily="18" charset="0"/>
                  </a:rPr>
                  <a:t>는</a:t>
                </a:r>
                <a:r>
                  <a:rPr lang="en-US" altLang="ko-KR" sz="3000" b="1" dirty="0">
                    <a:latin typeface="Calisto MT" panose="02040603050505030304" pitchFamily="18" charset="0"/>
                  </a:rPr>
                  <a:t> </a:t>
                </a:r>
                <a:r>
                  <a:rPr lang="ko-KR" altLang="en-US" sz="3000" b="1" dirty="0">
                    <a:latin typeface="Calisto MT" panose="02040603050505030304" pitchFamily="18" charset="0"/>
                  </a:rPr>
                  <a:t>연산</a:t>
                </a:r>
                <a:r>
                  <a:rPr lang="en-US" altLang="ko-KR" sz="3000" b="1" dirty="0">
                    <a:latin typeface="Calisto MT" panose="02040603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000" b="1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ko-KR" altLang="en-US" sz="3000" b="1" dirty="0"/>
                  <a:t>에 대해 </a:t>
                </a:r>
                <a:r>
                  <a:rPr lang="ko-KR" altLang="en-US" sz="3000" b="1" dirty="0" err="1"/>
                  <a:t>닫혀있는</a:t>
                </a:r>
                <a:r>
                  <a:rPr lang="ko-KR" altLang="en-US" sz="3000" b="1" dirty="0"/>
                  <a:t> 집합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E57D8B-143B-CCE2-556D-F55D49E53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97" y="738306"/>
                <a:ext cx="11291299" cy="553998"/>
              </a:xfrm>
              <a:prstGeom prst="rect">
                <a:avLst/>
              </a:prstGeom>
              <a:blipFill>
                <a:blip r:embed="rId4"/>
                <a:stretch>
                  <a:fillRect l="-1241" t="-15385" b="-31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149637A-0616-B658-C801-B28B6CC5F4C9}"/>
              </a:ext>
            </a:extLst>
          </p:cNvPr>
          <p:cNvSpPr/>
          <p:nvPr/>
        </p:nvSpPr>
        <p:spPr>
          <a:xfrm>
            <a:off x="5921823" y="1239499"/>
            <a:ext cx="1546419" cy="45719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24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AADB98-79E1-551A-3B5F-B2F39925D7DB}"/>
              </a:ext>
            </a:extLst>
          </p:cNvPr>
          <p:cNvSpPr txBox="1"/>
          <p:nvPr/>
        </p:nvSpPr>
        <p:spPr>
          <a:xfrm>
            <a:off x="636997" y="738306"/>
            <a:ext cx="11291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/>
              <a:t>2) </a:t>
            </a:r>
            <a:r>
              <a:rPr lang="ko-KR" altLang="en-US" sz="3000" b="1" dirty="0"/>
              <a:t>결합법칙</a:t>
            </a:r>
            <a:r>
              <a:rPr lang="en-US" altLang="ko-KR" sz="3000" b="1" dirty="0"/>
              <a:t>(associativity)</a:t>
            </a:r>
            <a:r>
              <a:rPr lang="ko-KR" altLang="en-US" sz="3000" b="1" dirty="0"/>
              <a:t> 만족</a:t>
            </a:r>
            <a:endParaRPr lang="en-US" altLang="ko-KR" sz="3000" b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5B2674-0B62-D7F8-4A4C-B0BDF49635C0}"/>
              </a:ext>
            </a:extLst>
          </p:cNvPr>
          <p:cNvGrpSpPr/>
          <p:nvPr/>
        </p:nvGrpSpPr>
        <p:grpSpPr>
          <a:xfrm>
            <a:off x="3047489" y="2704867"/>
            <a:ext cx="6097022" cy="840757"/>
            <a:chOff x="3047489" y="2522272"/>
            <a:chExt cx="6097022" cy="84075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1FBA664-73DD-627C-A31E-A370B7A9D750}"/>
                </a:ext>
              </a:extLst>
            </p:cNvPr>
            <p:cNvSpPr/>
            <p:nvPr/>
          </p:nvSpPr>
          <p:spPr>
            <a:xfrm>
              <a:off x="3150282" y="2522272"/>
              <a:ext cx="5891436" cy="840757"/>
            </a:xfrm>
            <a:prstGeom prst="rect">
              <a:avLst/>
            </a:prstGeom>
            <a:solidFill>
              <a:srgbClr val="FFDD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3E8A9E5-9962-63A9-ADF6-E39C27B5EEF1}"/>
                    </a:ext>
                  </a:extLst>
                </p:cNvPr>
                <p:cNvSpPr txBox="1"/>
                <p:nvPr/>
              </p:nvSpPr>
              <p:spPr>
                <a:xfrm>
                  <a:off x="3047489" y="2638318"/>
                  <a:ext cx="6097022" cy="630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ko-KR" sz="3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5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ko-KR" sz="35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sz="35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ko-KR" sz="35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35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ko-KR" sz="35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5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35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ko-KR" sz="35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5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ko-KR" sz="35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altLang="ko-KR" sz="35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ko-KR" altLang="en-US" sz="35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3E8A9E5-9962-63A9-ADF6-E39C27B5E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9" y="2638318"/>
                  <a:ext cx="6097022" cy="63094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448A797-277D-AB4A-C75E-6A97CCF092E1}"/>
              </a:ext>
            </a:extLst>
          </p:cNvPr>
          <p:cNvSpPr txBox="1"/>
          <p:nvPr/>
        </p:nvSpPr>
        <p:spPr>
          <a:xfrm>
            <a:off x="3779316" y="3948735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ex) (2+3)+5 = 2+(3+5)</a:t>
            </a:r>
            <a:endParaRPr lang="ko-KR" altLang="en-US" sz="32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5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A135E4-F2CF-997D-4B9B-E8D060B698DA}"/>
              </a:ext>
            </a:extLst>
          </p:cNvPr>
          <p:cNvSpPr txBox="1"/>
          <p:nvPr/>
        </p:nvSpPr>
        <p:spPr>
          <a:xfrm>
            <a:off x="636997" y="738306"/>
            <a:ext cx="11291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/>
              <a:t>3) </a:t>
            </a:r>
            <a:r>
              <a:rPr lang="ko-KR" altLang="en-US" sz="3000" b="1" dirty="0" err="1"/>
              <a:t>항등원</a:t>
            </a:r>
            <a:r>
              <a:rPr lang="en-US" altLang="ko-KR" sz="3000" b="1" dirty="0"/>
              <a:t>(identity element)</a:t>
            </a:r>
            <a:r>
              <a:rPr lang="ko-KR" altLang="en-US" sz="3000" b="1" dirty="0"/>
              <a:t> 존재</a:t>
            </a:r>
            <a:endParaRPr lang="en-US" altLang="ko-KR" sz="3000" b="1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EC4DC2E-34CA-A727-CADF-F7D60675946B}"/>
              </a:ext>
            </a:extLst>
          </p:cNvPr>
          <p:cNvGrpSpPr/>
          <p:nvPr/>
        </p:nvGrpSpPr>
        <p:grpSpPr>
          <a:xfrm>
            <a:off x="3523355" y="2591391"/>
            <a:ext cx="5145290" cy="840757"/>
            <a:chOff x="3047489" y="2522272"/>
            <a:chExt cx="6097022" cy="84075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6AE877-E4DE-A8FA-DC95-F7F7392D7FF7}"/>
                </a:ext>
              </a:extLst>
            </p:cNvPr>
            <p:cNvSpPr/>
            <p:nvPr/>
          </p:nvSpPr>
          <p:spPr>
            <a:xfrm>
              <a:off x="3150282" y="2522272"/>
              <a:ext cx="5891436" cy="840757"/>
            </a:xfrm>
            <a:prstGeom prst="rect">
              <a:avLst/>
            </a:prstGeom>
            <a:solidFill>
              <a:srgbClr val="FFDD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599C67A-9810-1501-25E3-4C5DD1AE2BCC}"/>
                    </a:ext>
                  </a:extLst>
                </p:cNvPr>
                <p:cNvSpPr txBox="1"/>
                <p:nvPr/>
              </p:nvSpPr>
              <p:spPr>
                <a:xfrm>
                  <a:off x="3047489" y="2638318"/>
                  <a:ext cx="609702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ko-KR" altLang="en-US" sz="3500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599C67A-9810-1501-25E3-4C5DD1AE2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9" y="2638318"/>
                  <a:ext cx="6097022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25D64-12F8-BFE1-75C4-1D5DA6989A9F}"/>
                  </a:ext>
                </a:extLst>
              </p:cNvPr>
              <p:cNvSpPr txBox="1"/>
              <p:nvPr/>
            </p:nvSpPr>
            <p:spPr>
              <a:xfrm>
                <a:off x="3047489" y="3847533"/>
                <a:ext cx="6097022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ex)  </a:t>
                </a:r>
                <a:r>
                  <a:rPr lang="en-US" altLang="ko-KR" sz="30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identity in</a:t>
                </a:r>
                <a:r>
                  <a:rPr lang="el-GR" altLang="ko-KR" sz="3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l-GR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,+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ko-KR" sz="32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is 0</a:t>
                </a:r>
              </a:p>
              <a:p>
                <a:pPr algn="ctr"/>
                <a:r>
                  <a:rPr lang="en-US" altLang="ko-KR" sz="32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5+0 = 0+5 = 5</a:t>
                </a:r>
                <a:endParaRPr lang="ko-KR" altLang="en-US" sz="3200" dirty="0">
                  <a:latin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425D64-12F8-BFE1-75C4-1D5DA6989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489" y="3847533"/>
                <a:ext cx="6097022" cy="1077218"/>
              </a:xfrm>
              <a:prstGeom prst="rect">
                <a:avLst/>
              </a:prstGeom>
              <a:blipFill>
                <a:blip r:embed="rId5"/>
                <a:stretch>
                  <a:fillRect t="-7345" b="-17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35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19EDF4-06EE-28D8-387C-79AE804311EF}"/>
              </a:ext>
            </a:extLst>
          </p:cNvPr>
          <p:cNvSpPr txBox="1"/>
          <p:nvPr/>
        </p:nvSpPr>
        <p:spPr>
          <a:xfrm>
            <a:off x="636997" y="738306"/>
            <a:ext cx="112912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/>
              <a:t>4) </a:t>
            </a:r>
            <a:r>
              <a:rPr lang="ko-KR" altLang="en-US" sz="3000" b="1" dirty="0"/>
              <a:t>역원</a:t>
            </a:r>
            <a:r>
              <a:rPr lang="en-US" altLang="ko-KR" sz="3000" b="1" dirty="0"/>
              <a:t>(inverse element)</a:t>
            </a:r>
            <a:r>
              <a:rPr lang="ko-KR" altLang="en-US" sz="3000" b="1" dirty="0"/>
              <a:t> 존재</a:t>
            </a:r>
            <a:endParaRPr lang="en-US" altLang="ko-KR" sz="3000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7AE47E4-A4C0-4C31-FDB6-80E83D522EFE}"/>
              </a:ext>
            </a:extLst>
          </p:cNvPr>
          <p:cNvGrpSpPr/>
          <p:nvPr/>
        </p:nvGrpSpPr>
        <p:grpSpPr>
          <a:xfrm>
            <a:off x="3047489" y="2624981"/>
            <a:ext cx="6097022" cy="2255113"/>
            <a:chOff x="2886461" y="2544468"/>
            <a:chExt cx="6097022" cy="225511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1D857E3-730B-DD50-32DE-A9236970F1C6}"/>
                </a:ext>
              </a:extLst>
            </p:cNvPr>
            <p:cNvGrpSpPr/>
            <p:nvPr/>
          </p:nvGrpSpPr>
          <p:grpSpPr>
            <a:xfrm>
              <a:off x="3362327" y="2544468"/>
              <a:ext cx="5145290" cy="840757"/>
              <a:chOff x="3047489" y="2522272"/>
              <a:chExt cx="6097022" cy="840757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1F7E7BD-5200-65C7-119D-F903C69B8D46}"/>
                  </a:ext>
                </a:extLst>
              </p:cNvPr>
              <p:cNvSpPr/>
              <p:nvPr/>
            </p:nvSpPr>
            <p:spPr>
              <a:xfrm>
                <a:off x="3150282" y="2522272"/>
                <a:ext cx="5891436" cy="840757"/>
              </a:xfrm>
              <a:prstGeom prst="rect">
                <a:avLst/>
              </a:prstGeom>
              <a:solidFill>
                <a:srgbClr val="FFDD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DB117D4-C3F9-5C5D-406C-C73BE65262A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7489" y="2638318"/>
                    <a:ext cx="6097022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3600" b="1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′=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′∗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ko-KR" sz="36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oMath>
                      </m:oMathPara>
                    </a14:m>
                    <a:endParaRPr lang="ko-KR" altLang="en-US" sz="3500" b="1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FDB117D4-C3F9-5C5D-406C-C73BE65262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7489" y="2638318"/>
                    <a:ext cx="6097022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1E5A6D-58DF-22E0-BA1A-DF75628CF036}"/>
                    </a:ext>
                  </a:extLst>
                </p:cNvPr>
                <p:cNvSpPr txBox="1"/>
                <p:nvPr/>
              </p:nvSpPr>
              <p:spPr>
                <a:xfrm>
                  <a:off x="2886461" y="3722363"/>
                  <a:ext cx="6097022" cy="10772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dirty="0">
                      <a:latin typeface="ADLaM Display" panose="02010000000000000000" pitchFamily="2" charset="0"/>
                      <a:ea typeface="ADLaM Display" panose="02010000000000000000" pitchFamily="2" charset="0"/>
                      <a:cs typeface="ADLaM Display" panose="02010000000000000000" pitchFamily="2" charset="0"/>
                    </a:rPr>
                    <a:t>ex) </a:t>
                  </a:r>
                  <a14:m>
                    <m:oMath xmlns:m="http://schemas.openxmlformats.org/officeDocument/2006/math">
                      <m:r>
                        <a:rPr lang="en-US" altLang="ko-KR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l-GR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endParaRPr lang="en-US" altLang="ko-KR" sz="3200" dirty="0"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endParaRPr>
                </a:p>
                <a:p>
                  <a:pPr algn="ctr"/>
                  <a:r>
                    <a:rPr lang="en-US" altLang="ko-KR" sz="3200" dirty="0">
                      <a:latin typeface="ADLaM Display" panose="02010000000000000000" pitchFamily="2" charset="0"/>
                      <a:ea typeface="ADLaM Display" panose="02010000000000000000" pitchFamily="2" charset="0"/>
                      <a:cs typeface="ADLaM Display" panose="02010000000000000000" pitchFamily="2" charset="0"/>
                    </a:rPr>
                    <a:t>5+(-5) = (-5)+5 = 0</a:t>
                  </a:r>
                  <a:endParaRPr lang="ko-KR" altLang="en-US" sz="3200" dirty="0">
                    <a:latin typeface="ADLaM Display" panose="02010000000000000000" pitchFamily="2" charset="0"/>
                    <a:cs typeface="ADLaM Display" panose="02010000000000000000" pitchFamily="2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1E5A6D-58DF-22E0-BA1A-DF75628CF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461" y="3722363"/>
                  <a:ext cx="6097022" cy="1077218"/>
                </a:xfrm>
                <a:prstGeom prst="rect">
                  <a:avLst/>
                </a:prstGeom>
                <a:blipFill>
                  <a:blip r:embed="rId4"/>
                  <a:stretch>
                    <a:fillRect t="-7345" b="-175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8380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0BBC91-7898-D69D-F456-27DC0FED7320}"/>
                  </a:ext>
                </a:extLst>
              </p:cNvPr>
              <p:cNvSpPr txBox="1"/>
              <p:nvPr/>
            </p:nvSpPr>
            <p:spPr>
              <a:xfrm>
                <a:off x="4577003" y="1713243"/>
                <a:ext cx="31433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l-GR" altLang="ko-KR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−{0} , ∙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0BBC91-7898-D69D-F456-27DC0FED7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003" y="1713243"/>
                <a:ext cx="31433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C556BD-E0AE-4DA2-7D3A-88C981226028}"/>
              </a:ext>
            </a:extLst>
          </p:cNvPr>
          <p:cNvSpPr/>
          <p:nvPr/>
        </p:nvSpPr>
        <p:spPr>
          <a:xfrm>
            <a:off x="7259967" y="2248440"/>
            <a:ext cx="4467673" cy="2679501"/>
          </a:xfrm>
          <a:prstGeom prst="roundRect">
            <a:avLst/>
          </a:prstGeom>
          <a:noFill/>
          <a:ln w="57150"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AE172-FBD8-4A22-97F7-B7B48A3CD63B}"/>
              </a:ext>
            </a:extLst>
          </p:cNvPr>
          <p:cNvSpPr txBox="1"/>
          <p:nvPr/>
        </p:nvSpPr>
        <p:spPr>
          <a:xfrm>
            <a:off x="679450" y="520700"/>
            <a:ext cx="242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Example</a:t>
            </a:r>
            <a:endParaRPr lang="ko-KR" altLang="en-US" sz="40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AF501-0DDD-B1C5-332A-5822546E8A44}"/>
                  </a:ext>
                </a:extLst>
              </p:cNvPr>
              <p:cNvSpPr txBox="1"/>
              <p:nvPr/>
            </p:nvSpPr>
            <p:spPr>
              <a:xfrm>
                <a:off x="1287731" y="3384425"/>
                <a:ext cx="525422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 ,+&gt;</m:t>
                    </m:r>
                  </m:oMath>
                </a14:m>
                <a:r>
                  <a:rPr lang="ko-KR" altLang="en-US" sz="3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0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3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3000" dirty="0">
                    <a:latin typeface="ADLaM Display" panose="02010000000000000000" pitchFamily="2" charset="0"/>
                    <a:cs typeface="ADLaM Display" panose="02010000000000000000" pitchFamily="2" charset="0"/>
                  </a:rPr>
                  <a:t> </a:t>
                </a:r>
                <a:r>
                  <a:rPr lang="en-US" altLang="ko-KR" sz="3000" dirty="0">
                    <a:solidFill>
                      <a:srgbClr val="0070C0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2</a:t>
                </a:r>
                <a:r>
                  <a:rPr lang="ko-KR" altLang="en-US" sz="3000" b="1" dirty="0">
                    <a:solidFill>
                      <a:srgbClr val="0070C0"/>
                    </a:solidFill>
                    <a:latin typeface="Impact" panose="020B0806030902050204" pitchFamily="34" charset="0"/>
                    <a:cs typeface="ADLaM Display" panose="02010000000000000000" pitchFamily="2" charset="0"/>
                  </a:rPr>
                  <a:t>로 나눈 나머지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AF501-0DDD-B1C5-332A-5822546E8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731" y="3384425"/>
                <a:ext cx="5254220" cy="553998"/>
              </a:xfrm>
              <a:prstGeom prst="rect">
                <a:avLst/>
              </a:prstGeom>
              <a:blipFill>
                <a:blip r:embed="rId4"/>
                <a:stretch>
                  <a:fillRect t="-15385" b="-32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>
            <a:extLst>
              <a:ext uri="{FF2B5EF4-FFF2-40B4-BE49-F238E27FC236}">
                <a16:creationId xmlns:a16="http://schemas.microsoft.com/office/drawing/2014/main" id="{884735BC-A5A8-DFB8-7CB7-17CFFDDE34F1}"/>
              </a:ext>
            </a:extLst>
          </p:cNvPr>
          <p:cNvGrpSpPr/>
          <p:nvPr/>
        </p:nvGrpSpPr>
        <p:grpSpPr>
          <a:xfrm>
            <a:off x="333248" y="1694442"/>
            <a:ext cx="3363583" cy="563488"/>
            <a:chOff x="459245" y="4713803"/>
            <a:chExt cx="3363583" cy="563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FBFEEB-2039-2199-E54A-65693A3807F4}"/>
                    </a:ext>
                  </a:extLst>
                </p:cNvPr>
                <p:cNvSpPr txBox="1"/>
                <p:nvPr/>
              </p:nvSpPr>
              <p:spPr>
                <a:xfrm>
                  <a:off x="679450" y="4723293"/>
                  <a:ext cx="314337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l-GR" altLang="ko-K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,+</m:t>
                        </m:r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&gt; </m:t>
                        </m:r>
                      </m:oMath>
                    </m:oMathPara>
                  </a14:m>
                  <a:endParaRPr lang="ko-KR" altLang="en-US" sz="30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FBFEEB-2039-2199-E54A-65693A380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50" y="4723293"/>
                  <a:ext cx="3143378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4FF3F9-B077-0D78-66C4-856918AF9693}"/>
                    </a:ext>
                  </a:extLst>
                </p:cNvPr>
                <p:cNvSpPr txBox="1"/>
                <p:nvPr/>
              </p:nvSpPr>
              <p:spPr>
                <a:xfrm>
                  <a:off x="459245" y="4713803"/>
                  <a:ext cx="125295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3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30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4FF3F9-B077-0D78-66C4-856918AF9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45" y="4713803"/>
                  <a:ext cx="1252954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1AFE9-47FB-5BAB-E50D-B561287AD06E}"/>
                  </a:ext>
                </a:extLst>
              </p:cNvPr>
              <p:cNvSpPr txBox="1"/>
              <p:nvPr/>
            </p:nvSpPr>
            <p:spPr>
              <a:xfrm>
                <a:off x="333248" y="3384425"/>
                <a:ext cx="125295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ko-KR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1AFE9-47FB-5BAB-E50D-B561287A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48" y="3384425"/>
                <a:ext cx="125295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F4314F-31E5-4C73-E8E4-BFCBDE542D57}"/>
                  </a:ext>
                </a:extLst>
              </p:cNvPr>
              <p:cNvSpPr txBox="1"/>
              <p:nvPr/>
            </p:nvSpPr>
            <p:spPr>
              <a:xfrm>
                <a:off x="2283040" y="1703932"/>
                <a:ext cx="31433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l-GR" altLang="ko-KR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,+</m:t>
                      </m:r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F4314F-31E5-4C73-E8E4-BFCBDE542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040" y="1703932"/>
                <a:ext cx="314337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AF89A5-CDF3-4817-ED77-9100A2E661A3}"/>
              </a:ext>
            </a:extLst>
          </p:cNvPr>
          <p:cNvSpPr txBox="1"/>
          <p:nvPr/>
        </p:nvSpPr>
        <p:spPr>
          <a:xfrm>
            <a:off x="2785649" y="1713422"/>
            <a:ext cx="1129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,</a:t>
            </a:r>
            <a:endParaRPr lang="ko-KR" alt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C8CF0-53E8-D857-D5F8-86F6861DDA82}"/>
              </a:ext>
            </a:extLst>
          </p:cNvPr>
          <p:cNvSpPr txBox="1"/>
          <p:nvPr/>
        </p:nvSpPr>
        <p:spPr>
          <a:xfrm>
            <a:off x="4606885" y="1703932"/>
            <a:ext cx="11291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,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41987-212A-C576-AE33-E7C027C3230F}"/>
                  </a:ext>
                </a:extLst>
              </p:cNvPr>
              <p:cNvSpPr txBox="1"/>
              <p:nvPr/>
            </p:nvSpPr>
            <p:spPr>
              <a:xfrm>
                <a:off x="679450" y="4987719"/>
                <a:ext cx="46412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b="1" dirty="0"/>
                  <a:t>Q. </a:t>
                </a:r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l-GR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∙</m:t>
                    </m:r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ko-KR" altLang="en-US" sz="3000" b="1" dirty="0"/>
                  <a:t>는 </a:t>
                </a:r>
                <a:r>
                  <a:rPr lang="en-US" altLang="ko-KR" sz="3000" b="1" dirty="0"/>
                  <a:t>group</a:t>
                </a:r>
                <a:r>
                  <a:rPr lang="ko-KR" altLang="en-US" sz="3000" b="1" dirty="0"/>
                  <a:t>일까</a:t>
                </a:r>
                <a:r>
                  <a:rPr lang="en-US" altLang="ko-KR" sz="3000" b="1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E41987-212A-C576-AE33-E7C027C32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0" y="4987719"/>
                <a:ext cx="4641253" cy="553998"/>
              </a:xfrm>
              <a:prstGeom prst="rect">
                <a:avLst/>
              </a:prstGeom>
              <a:blipFill>
                <a:blip r:embed="rId9"/>
                <a:stretch>
                  <a:fillRect l="-3018" t="-14286" r="-131" b="-32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DF6897-9982-30A7-3524-C836D34E1077}"/>
                  </a:ext>
                </a:extLst>
              </p:cNvPr>
              <p:cNvSpPr txBox="1"/>
              <p:nvPr/>
            </p:nvSpPr>
            <p:spPr>
              <a:xfrm>
                <a:off x="840758" y="5724472"/>
                <a:ext cx="69653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4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3700" b="1" dirty="0">
                    <a:solidFill>
                      <a:srgbClr val="C00000"/>
                    </a:solidFill>
                  </a:rPr>
                  <a:t>NO! </a:t>
                </a:r>
                <a:r>
                  <a:rPr lang="en-US" altLang="ko-KR" sz="3000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25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500" dirty="0">
                    <a:solidFill>
                      <a:schemeClr val="tx1"/>
                    </a:solidFill>
                  </a:rPr>
                  <a:t>2</a:t>
                </a:r>
                <a:r>
                  <a:rPr lang="ko-KR" altLang="en-US" sz="2500" dirty="0"/>
                  <a:t>의역원</a:t>
                </a:r>
                <a14:m>
                  <m:oMath xmlns:m="http://schemas.openxmlformats.org/officeDocument/2006/math">
                    <m:r>
                      <a:rPr lang="en-US" altLang="ko-KR" sz="25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ko-KR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f>
                      <m:f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DF6897-9982-30A7-3524-C836D34E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58" y="5724472"/>
                <a:ext cx="6965396" cy="707886"/>
              </a:xfrm>
              <a:prstGeom prst="rect">
                <a:avLst/>
              </a:prstGeom>
              <a:blipFill>
                <a:blip r:embed="rId10"/>
                <a:stretch>
                  <a:fillRect l="-262" t="-12931" b="-26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60B3B29-8E73-1988-3EBE-EB36DADE7813}"/>
              </a:ext>
            </a:extLst>
          </p:cNvPr>
          <p:cNvSpPr txBox="1"/>
          <p:nvPr/>
        </p:nvSpPr>
        <p:spPr>
          <a:xfrm>
            <a:off x="7533256" y="2409784"/>
            <a:ext cx="4133016" cy="232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연산에 의해 닫혀 있는가</a:t>
            </a:r>
            <a:endParaRPr lang="en-US" altLang="ko-KR" sz="2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결합법칙이 성립 하는가</a:t>
            </a:r>
            <a:endParaRPr lang="en-US" altLang="ko-KR" sz="2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항등원이 있는가</a:t>
            </a:r>
            <a:endParaRPr lang="en-US" altLang="ko-KR" sz="2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역원이 있는가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21D4C-A1C3-A552-7F1D-C4397A0462A6}"/>
              </a:ext>
            </a:extLst>
          </p:cNvPr>
          <p:cNvSpPr txBox="1"/>
          <p:nvPr/>
        </p:nvSpPr>
        <p:spPr>
          <a:xfrm>
            <a:off x="7945766" y="1543363"/>
            <a:ext cx="2921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highlight>
                  <a:srgbClr val="FFCC66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group </a:t>
            </a:r>
            <a:r>
              <a:rPr lang="ko-KR" altLang="en-US" sz="2800" b="1" dirty="0">
                <a:highlight>
                  <a:srgbClr val="FFCC66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정의 확인</a:t>
            </a:r>
            <a:r>
              <a:rPr lang="en-US" altLang="ko-KR" sz="2800" b="1" dirty="0">
                <a:highlight>
                  <a:srgbClr val="FFCC66"/>
                </a:highlight>
                <a:latin typeface="새굴림" panose="02030600000101010101" pitchFamily="18" charset="-127"/>
                <a:ea typeface="새굴림" panose="02030600000101010101" pitchFamily="18" charset="-127"/>
              </a:rPr>
              <a:t>!</a:t>
            </a:r>
            <a:endParaRPr lang="ko-KR" altLang="en-US" sz="2800" b="1" dirty="0">
              <a:highlight>
                <a:srgbClr val="FFCC66"/>
              </a:highlight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6F091-7752-D006-4F8F-D73E7E3AC618}"/>
                  </a:ext>
                </a:extLst>
              </p:cNvPr>
              <p:cNvSpPr txBox="1"/>
              <p:nvPr/>
            </p:nvSpPr>
            <p:spPr>
              <a:xfrm>
                <a:off x="3211796" y="2335129"/>
                <a:ext cx="1261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7030A0"/>
                    </a:solidFill>
                  </a:rPr>
                  <a:t>항등원</a:t>
                </a:r>
                <a:r>
                  <a:rPr lang="en-US" altLang="ko-KR" sz="2000" b="1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6F091-7752-D006-4F8F-D73E7E3AC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96" y="2335129"/>
                <a:ext cx="1261317" cy="400110"/>
              </a:xfrm>
              <a:prstGeom prst="rect">
                <a:avLst/>
              </a:prstGeom>
              <a:blipFill>
                <a:blip r:embed="rId11"/>
                <a:stretch>
                  <a:fillRect l="-5314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67D8C-2B96-C2A2-0757-A4E7495C05C2}"/>
                  </a:ext>
                </a:extLst>
              </p:cNvPr>
              <p:cNvSpPr txBox="1"/>
              <p:nvPr/>
            </p:nvSpPr>
            <p:spPr>
              <a:xfrm>
                <a:off x="3211796" y="2704461"/>
                <a:ext cx="13411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7030A0"/>
                    </a:solidFill>
                  </a:rPr>
                  <a:t>역원</a:t>
                </a:r>
                <a:r>
                  <a:rPr lang="en-US" altLang="ko-KR" sz="2000" b="1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ko-KR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D67D8C-2B96-C2A2-0757-A4E7495C0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796" y="2704461"/>
                <a:ext cx="1341105" cy="400110"/>
              </a:xfrm>
              <a:prstGeom prst="rect">
                <a:avLst/>
              </a:prstGeom>
              <a:blipFill>
                <a:blip r:embed="rId12"/>
                <a:stretch>
                  <a:fillRect l="-5000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07D888-C453-F2D8-A72E-64F84BECE4C0}"/>
                  </a:ext>
                </a:extLst>
              </p:cNvPr>
              <p:cNvSpPr txBox="1"/>
              <p:nvPr/>
            </p:nvSpPr>
            <p:spPr>
              <a:xfrm>
                <a:off x="4788692" y="1343308"/>
                <a:ext cx="1261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7030A0"/>
                    </a:solidFill>
                  </a:rPr>
                  <a:t>항등원</a:t>
                </a:r>
                <a:r>
                  <a:rPr lang="en-US" altLang="ko-KR" sz="2000" b="1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ko-KR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07D888-C453-F2D8-A72E-64F84BECE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692" y="1343308"/>
                <a:ext cx="1261317" cy="400110"/>
              </a:xfrm>
              <a:prstGeom prst="rect">
                <a:avLst/>
              </a:prstGeom>
              <a:blipFill>
                <a:blip r:embed="rId13"/>
                <a:stretch>
                  <a:fillRect l="-5340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93AEFF-8CD3-C8F6-72F5-09ECB20002EC}"/>
                  </a:ext>
                </a:extLst>
              </p:cNvPr>
              <p:cNvSpPr txBox="1"/>
              <p:nvPr/>
            </p:nvSpPr>
            <p:spPr>
              <a:xfrm>
                <a:off x="5993716" y="1281374"/>
                <a:ext cx="1341105" cy="536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7030A0"/>
                    </a:solidFill>
                  </a:rPr>
                  <a:t>역원</a:t>
                </a:r>
                <a:r>
                  <a:rPr lang="en-US" altLang="ko-KR" sz="2000" b="1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ko-KR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A93AEFF-8CD3-C8F6-72F5-09ECB2000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16" y="1281374"/>
                <a:ext cx="1341105" cy="536942"/>
              </a:xfrm>
              <a:prstGeom prst="rect">
                <a:avLst/>
              </a:prstGeom>
              <a:blipFill>
                <a:blip r:embed="rId14"/>
                <a:stretch>
                  <a:fillRect l="-4545" b="-56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9590D6-68C3-9A8E-913A-696EC6CDBD7F}"/>
                  </a:ext>
                </a:extLst>
              </p:cNvPr>
              <p:cNvSpPr txBox="1"/>
              <p:nvPr/>
            </p:nvSpPr>
            <p:spPr>
              <a:xfrm>
                <a:off x="820717" y="4003723"/>
                <a:ext cx="360236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ko-KR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en-US" altLang="ko-KR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5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9590D6-68C3-9A8E-913A-696EC6CDB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17" y="4003723"/>
                <a:ext cx="3602368" cy="477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2862E6E-816F-D34C-B2A3-161E06A7A34A}"/>
              </a:ext>
            </a:extLst>
          </p:cNvPr>
          <p:cNvSpPr txBox="1"/>
          <p:nvPr/>
        </p:nvSpPr>
        <p:spPr>
          <a:xfrm>
            <a:off x="3802796" y="3900581"/>
            <a:ext cx="109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짝수</a:t>
            </a:r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0</a:t>
            </a:r>
          </a:p>
          <a:p>
            <a:r>
              <a:rPr lang="ko-KR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홀수</a:t>
            </a:r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1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14A46-A2DB-89A2-6BF5-DD2DF2B86D58}"/>
              </a:ext>
            </a:extLst>
          </p:cNvPr>
          <p:cNvSpPr txBox="1"/>
          <p:nvPr/>
        </p:nvSpPr>
        <p:spPr>
          <a:xfrm>
            <a:off x="3450829" y="4042195"/>
            <a:ext cx="67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endParaRPr lang="ko-KR" altLang="en-US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A00EC5-E97A-2C74-CBA4-68A226273527}"/>
              </a:ext>
            </a:extLst>
          </p:cNvPr>
          <p:cNvSpPr txBox="1"/>
          <p:nvPr/>
        </p:nvSpPr>
        <p:spPr>
          <a:xfrm>
            <a:off x="5071923" y="4369279"/>
            <a:ext cx="22769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역원</a:t>
            </a:r>
            <a:r>
              <a:rPr lang="en-US" altLang="ko-KR" sz="2000" b="1" dirty="0">
                <a:solidFill>
                  <a:srgbClr val="7030A0"/>
                </a:solidFill>
              </a:rPr>
              <a:t>: </a:t>
            </a:r>
          </a:p>
          <a:p>
            <a:r>
              <a:rPr lang="en-US" altLang="ko-KR" sz="2000" b="1" dirty="0">
                <a:solidFill>
                  <a:srgbClr val="7030A0"/>
                </a:solidFill>
              </a:rPr>
              <a:t>1</a:t>
            </a:r>
            <a:r>
              <a:rPr lang="ko-KR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ko-KR" sz="2000" b="1" dirty="0">
                <a:solidFill>
                  <a:srgbClr val="7030A0"/>
                </a:solidFill>
                <a:sym typeface="Wingdings" panose="05000000000000000000" pitchFamily="2" charset="2"/>
              </a:rPr>
              <a:t> 1 , 0  0</a:t>
            </a:r>
            <a:endParaRPr lang="ko-KR" altLang="en-US" sz="2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4BE349-FDEF-9BFE-C944-0AD736BFB2E5}"/>
                  </a:ext>
                </a:extLst>
              </p:cNvPr>
              <p:cNvSpPr txBox="1"/>
              <p:nvPr/>
            </p:nvSpPr>
            <p:spPr>
              <a:xfrm>
                <a:off x="5089059" y="3943323"/>
                <a:ext cx="12613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b="1" dirty="0">
                    <a:solidFill>
                      <a:srgbClr val="7030A0"/>
                    </a:solidFill>
                  </a:rPr>
                  <a:t>항등원</a:t>
                </a:r>
                <a:r>
                  <a:rPr lang="en-US" altLang="ko-KR" sz="2000" b="1" dirty="0">
                    <a:solidFill>
                      <a:srgbClr val="7030A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ko-KR" alt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44BE349-FDEF-9BFE-C944-0AD736BFB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059" y="3943323"/>
                <a:ext cx="1261317" cy="400110"/>
              </a:xfrm>
              <a:prstGeom prst="rect">
                <a:avLst/>
              </a:prstGeom>
              <a:blipFill>
                <a:blip r:embed="rId16"/>
                <a:stretch>
                  <a:fillRect l="-5314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75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4" grpId="0"/>
      <p:bldP spid="7" grpId="0"/>
      <p:bldP spid="8" grpId="0"/>
      <p:bldP spid="10" grpId="0"/>
      <p:bldP spid="12" grpId="0"/>
      <p:bldP spid="13" grpId="0"/>
      <p:bldP spid="14" grpId="0"/>
      <p:bldP spid="15" grpId="0"/>
      <p:bldP spid="9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D1F77DC-A84E-045E-8715-A39AC48B4029}"/>
              </a:ext>
            </a:extLst>
          </p:cNvPr>
          <p:cNvSpPr/>
          <p:nvPr/>
        </p:nvSpPr>
        <p:spPr>
          <a:xfrm>
            <a:off x="3255034" y="2237114"/>
            <a:ext cx="5400136" cy="1029419"/>
          </a:xfrm>
          <a:prstGeom prst="roundRect">
            <a:avLst/>
          </a:prstGeom>
          <a:solidFill>
            <a:srgbClr val="FFDD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07E23-5BA9-5269-4A39-F52FECC2F1C0}"/>
              </a:ext>
            </a:extLst>
          </p:cNvPr>
          <p:cNvSpPr txBox="1"/>
          <p:nvPr/>
        </p:nvSpPr>
        <p:spPr>
          <a:xfrm>
            <a:off x="679449" y="463190"/>
            <a:ext cx="4812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Abelian Group</a:t>
            </a:r>
            <a:endParaRPr lang="ko-KR" altLang="en-US" sz="4000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FECC3D6-3D9E-DBE1-D4C0-EBC03CFBC32B}"/>
              </a:ext>
            </a:extLst>
          </p:cNvPr>
          <p:cNvSpPr/>
          <p:nvPr/>
        </p:nvSpPr>
        <p:spPr>
          <a:xfrm flipV="1">
            <a:off x="589834" y="1171076"/>
            <a:ext cx="3826892" cy="111384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429A2D-37F6-9C9E-C9D1-6BB9B064F332}"/>
                  </a:ext>
                </a:extLst>
              </p:cNvPr>
              <p:cNvSpPr txBox="1"/>
              <p:nvPr/>
            </p:nvSpPr>
            <p:spPr>
              <a:xfrm>
                <a:off x="3525332" y="2205748"/>
                <a:ext cx="491130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ko-KR" sz="6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6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6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6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60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60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ko-KR" altLang="en-US" sz="6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429A2D-37F6-9C9E-C9D1-6BB9B064F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332" y="2205748"/>
                <a:ext cx="4911306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0D3CA58-F7B2-27B2-EF2F-61459AB332F3}"/>
              </a:ext>
            </a:extLst>
          </p:cNvPr>
          <p:cNvSpPr txBox="1"/>
          <p:nvPr/>
        </p:nvSpPr>
        <p:spPr>
          <a:xfrm>
            <a:off x="2811698" y="3910794"/>
            <a:ext cx="60970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ex) 5+3 = 3+5</a:t>
            </a:r>
          </a:p>
        </p:txBody>
      </p:sp>
    </p:spTree>
    <p:extLst>
      <p:ext uri="{BB962C8B-B14F-4D97-AF65-F5344CB8AC3E}">
        <p14:creationId xmlns:p14="http://schemas.microsoft.com/office/powerpoint/2010/main" val="210170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6D7D09-C00B-5A00-4D49-10A923444061}"/>
              </a:ext>
            </a:extLst>
          </p:cNvPr>
          <p:cNvSpPr txBox="1"/>
          <p:nvPr/>
        </p:nvSpPr>
        <p:spPr>
          <a:xfrm>
            <a:off x="705745" y="500742"/>
            <a:ext cx="6097022" cy="703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Dehn</a:t>
            </a:r>
            <a:r>
              <a:rPr lang="en-US" altLang="ko-KR" sz="3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Invariant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B3629C-6326-A012-2EF3-81603CE28B3F}"/>
                  </a:ext>
                </a:extLst>
              </p:cNvPr>
              <p:cNvSpPr txBox="1"/>
              <p:nvPr/>
            </p:nvSpPr>
            <p:spPr>
              <a:xfrm>
                <a:off x="545162" y="1673578"/>
                <a:ext cx="11101675" cy="4649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ko-KR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d>
                            <m:dPr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altLang="ko-KR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altLang="ko-KR" sz="3000" dirty="0"/>
              </a:p>
              <a:p>
                <a:endParaRPr lang="en-US" altLang="ko-KR" dirty="0">
                  <a:latin typeface="Calisto MT" panose="0204060305050503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500" dirty="0">
                    <a:latin typeface="Calisto MT" panose="02040603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500" dirty="0">
                    <a:latin typeface="Calisto MT" panose="02040603050505030304" pitchFamily="18" charset="0"/>
                  </a:rPr>
                  <a:t>: polyhedron (</a:t>
                </a:r>
                <a:r>
                  <a:rPr lang="ko-KR" altLang="en-US" sz="2500" dirty="0">
                    <a:latin typeface="Calisto MT" panose="02040603050505030304" pitchFamily="18" charset="0"/>
                  </a:rPr>
                  <a:t>다면체</a:t>
                </a:r>
                <a:r>
                  <a:rPr lang="en-US" altLang="ko-KR" sz="2500" dirty="0">
                    <a:latin typeface="Calisto MT" panose="02040603050505030304" pitchFamily="18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5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ko-KR" alt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altLang="ko-KR" sz="2500" dirty="0">
                  <a:latin typeface="Calisto MT" panose="0204060305050503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500" dirty="0">
                    <a:latin typeface="Calisto MT" panose="02040603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altLang="ko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R" sz="25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ko-KR" altLang="en-US" sz="2500" dirty="0">
                    <a:latin typeface="Calisto MT" panose="02040603050505030304" pitchFamily="18" charset="0"/>
                  </a:rPr>
                  <a:t>선분</a:t>
                </a:r>
                <a:r>
                  <a:rPr lang="en-US" altLang="ko-KR" sz="2500" dirty="0">
                    <a:latin typeface="Calisto MT" panose="02040603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2500" dirty="0">
                    <a:latin typeface="Calisto MT" panose="02040603050505030304" pitchFamily="18" charset="0"/>
                  </a:rPr>
                  <a:t>에서의 이면각</a:t>
                </a:r>
                <a:endParaRPr lang="en-US" altLang="ko-KR" sz="2500" dirty="0">
                  <a:latin typeface="Calisto MT" panose="0204060305050503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500" dirty="0">
                  <a:latin typeface="Calisto MT" panose="0204060305050503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500" b="1" dirty="0">
                    <a:highlight>
                      <a:srgbClr val="F9E56D"/>
                    </a:highlight>
                    <a:latin typeface="Calisto MT" panose="02040603050505030304" pitchFamily="18" charset="0"/>
                  </a:rPr>
                  <a:t>중요</a:t>
                </a:r>
                <a:r>
                  <a:rPr lang="en-US" altLang="ko-KR" sz="2500" b="1" dirty="0">
                    <a:highlight>
                      <a:srgbClr val="F9E56D"/>
                    </a:highlight>
                    <a:latin typeface="Calisto MT" panose="02040603050505030304" pitchFamily="18" charset="0"/>
                  </a:rPr>
                  <a:t>!! : </a:t>
                </a:r>
                <a:r>
                  <a:rPr lang="ko-KR" altLang="en-US" sz="2500" b="1" dirty="0">
                    <a:highlight>
                      <a:srgbClr val="F9E56D"/>
                    </a:highlight>
                    <a:latin typeface="Calisto MT" panose="02040603050505030304" pitchFamily="18" charset="0"/>
                  </a:rPr>
                  <a:t>모든 선분에 대해 더해준다</a:t>
                </a:r>
                <a:r>
                  <a:rPr lang="en-US" altLang="ko-KR" sz="2500" b="1" dirty="0">
                    <a:highlight>
                      <a:srgbClr val="F9E56D"/>
                    </a:highlight>
                    <a:latin typeface="Calisto MT" panose="02040603050505030304" pitchFamily="18" charset="0"/>
                  </a:rPr>
                  <a:t>.</a:t>
                </a:r>
                <a:endParaRPr lang="en-US" altLang="ko-KR" sz="2000" b="1" dirty="0">
                  <a:highlight>
                    <a:srgbClr val="F9E56D"/>
                  </a:highlight>
                  <a:latin typeface="Calisto MT" panose="02040603050505030304" pitchFamily="18" charset="0"/>
                </a:endParaRPr>
              </a:p>
              <a:p>
                <a:r>
                  <a:rPr lang="ko-KR" altLang="en-US" dirty="0">
                    <a:latin typeface="Calisto MT" panose="0204060305050503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B3629C-6326-A012-2EF3-81603CE2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62" y="1673578"/>
                <a:ext cx="11101675" cy="4649671"/>
              </a:xfrm>
              <a:prstGeom prst="rect">
                <a:avLst/>
              </a:prstGeom>
              <a:blipFill>
                <a:blip r:embed="rId3"/>
                <a:stretch>
                  <a:fillRect l="-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35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E08136-0A64-0216-39E8-732433554DFD}"/>
              </a:ext>
            </a:extLst>
          </p:cNvPr>
          <p:cNvSpPr txBox="1"/>
          <p:nvPr/>
        </p:nvSpPr>
        <p:spPr>
          <a:xfrm>
            <a:off x="550200" y="335576"/>
            <a:ext cx="10639244" cy="1292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latin typeface="Calisto MT" panose="02040603050505030304" pitchFamily="18" charset="0"/>
              </a:rPr>
              <a:t>정리</a:t>
            </a:r>
            <a:endParaRPr lang="en-US" altLang="ko-KR" sz="3000" b="1" dirty="0">
              <a:latin typeface="Calisto MT" panose="02040603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Calisto MT" panose="02040603050505030304" pitchFamily="18" charset="0"/>
              </a:rPr>
              <a:t>두 다면체가 가위 합동이라면 부피와 </a:t>
            </a:r>
            <a:r>
              <a:rPr lang="en-US" altLang="ko-KR" sz="2500" dirty="0" err="1">
                <a:latin typeface="Calisto MT" panose="02040603050505030304" pitchFamily="18" charset="0"/>
              </a:rPr>
              <a:t>Dehn</a:t>
            </a:r>
            <a:r>
              <a:rPr lang="en-US" altLang="ko-KR" sz="2500" dirty="0">
                <a:latin typeface="Calisto MT" panose="02040603050505030304" pitchFamily="18" charset="0"/>
              </a:rPr>
              <a:t> invariant</a:t>
            </a:r>
            <a:r>
              <a:rPr lang="ko-KR" altLang="en-US" sz="2500" dirty="0">
                <a:latin typeface="Calisto MT" panose="02040603050505030304" pitchFamily="18" charset="0"/>
              </a:rPr>
              <a:t>가 같다</a:t>
            </a:r>
            <a:r>
              <a:rPr lang="en-US" altLang="ko-KR" sz="2500" dirty="0">
                <a:latin typeface="Calisto MT" panose="0204060305050503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6265BC-3F3C-1C40-F5D4-41FD091C5170}"/>
                  </a:ext>
                </a:extLst>
              </p:cNvPr>
              <p:cNvSpPr txBox="1"/>
              <p:nvPr/>
            </p:nvSpPr>
            <p:spPr>
              <a:xfrm>
                <a:off x="2015573" y="4523292"/>
                <a:ext cx="130691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ko-KR" altLang="en-US" sz="25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6265BC-3F3C-1C40-F5D4-41FD091C5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73" y="4523292"/>
                <a:ext cx="1306910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AA4682-DE3F-D41B-3521-F94FD9B6A6D1}"/>
                  </a:ext>
                </a:extLst>
              </p:cNvPr>
              <p:cNvSpPr txBox="1"/>
              <p:nvPr/>
            </p:nvSpPr>
            <p:spPr>
              <a:xfrm>
                <a:off x="5097976" y="4609629"/>
                <a:ext cx="2026397" cy="4843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ko-KR" altLang="en-US" sz="25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AA4682-DE3F-D41B-3521-F94FD9B6A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976" y="4609629"/>
                <a:ext cx="2026397" cy="484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C0F87E-DF42-7EDF-4187-8F914D76A72D}"/>
                  </a:ext>
                </a:extLst>
              </p:cNvPr>
              <p:cNvSpPr txBox="1"/>
              <p:nvPr/>
            </p:nvSpPr>
            <p:spPr>
              <a:xfrm>
                <a:off x="6096000" y="2881654"/>
                <a:ext cx="6431484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000" b="1" i="1" smtClean="0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ko-KR" sz="3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altLang="ko-KR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3000" b="1" i="1">
                          <a:latin typeface="Cambria Math" panose="02040503050406030204" pitchFamily="18" charset="0"/>
                        </a:rPr>
                        <m:t>𝑫</m:t>
                      </m:r>
                      <m:d>
                        <m:dPr>
                          <m:ctrlPr>
                            <a:rPr lang="en-US" altLang="ko-KR" sz="3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0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</m:oMath>
                  </m:oMathPara>
                </a14:m>
                <a:endParaRPr lang="ko-KR" altLang="en-US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C0F87E-DF42-7EDF-4187-8F914D76A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81654"/>
                <a:ext cx="643148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1EDFDB7-3909-4643-7482-84C792C12767}"/>
              </a:ext>
            </a:extLst>
          </p:cNvPr>
          <p:cNvCxnSpPr>
            <a:cxnSpLocks/>
          </p:cNvCxnSpPr>
          <p:nvPr/>
        </p:nvCxnSpPr>
        <p:spPr>
          <a:xfrm flipH="1">
            <a:off x="1439301" y="2020185"/>
            <a:ext cx="1254041" cy="11588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78A1BA2-EA12-01E1-7516-2B74444FBDCF}"/>
              </a:ext>
            </a:extLst>
          </p:cNvPr>
          <p:cNvCxnSpPr>
            <a:cxnSpLocks/>
          </p:cNvCxnSpPr>
          <p:nvPr/>
        </p:nvCxnSpPr>
        <p:spPr>
          <a:xfrm>
            <a:off x="2669028" y="2020185"/>
            <a:ext cx="338722" cy="229552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095F979-2EE0-DB39-A7AF-1ED3BFC01C7D}"/>
              </a:ext>
            </a:extLst>
          </p:cNvPr>
          <p:cNvCxnSpPr>
            <a:cxnSpLocks/>
          </p:cNvCxnSpPr>
          <p:nvPr/>
        </p:nvCxnSpPr>
        <p:spPr>
          <a:xfrm>
            <a:off x="1439301" y="3179060"/>
            <a:ext cx="1568450" cy="113665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F52A1E8-F983-37F0-5C2C-DA1C13021B03}"/>
              </a:ext>
            </a:extLst>
          </p:cNvPr>
          <p:cNvCxnSpPr>
            <a:cxnSpLocks/>
          </p:cNvCxnSpPr>
          <p:nvPr/>
        </p:nvCxnSpPr>
        <p:spPr>
          <a:xfrm>
            <a:off x="2655963" y="2020185"/>
            <a:ext cx="928106" cy="8944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D83C5C-9C30-A673-4B56-3D3FF00770B6}"/>
              </a:ext>
            </a:extLst>
          </p:cNvPr>
          <p:cNvCxnSpPr>
            <a:cxnSpLocks/>
          </p:cNvCxnSpPr>
          <p:nvPr/>
        </p:nvCxnSpPr>
        <p:spPr>
          <a:xfrm flipV="1">
            <a:off x="3007750" y="2948044"/>
            <a:ext cx="576319" cy="136766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9903B81-71E9-B380-CE18-5F570F5A7EDB}"/>
              </a:ext>
            </a:extLst>
          </p:cNvPr>
          <p:cNvCxnSpPr>
            <a:cxnSpLocks/>
          </p:cNvCxnSpPr>
          <p:nvPr/>
        </p:nvCxnSpPr>
        <p:spPr>
          <a:xfrm flipV="1">
            <a:off x="1439301" y="2914650"/>
            <a:ext cx="2163356" cy="264410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76B2150-F480-7B71-DF1A-F825F070CCF3}"/>
              </a:ext>
            </a:extLst>
          </p:cNvPr>
          <p:cNvCxnSpPr>
            <a:cxnSpLocks/>
          </p:cNvCxnSpPr>
          <p:nvPr/>
        </p:nvCxnSpPr>
        <p:spPr>
          <a:xfrm flipV="1">
            <a:off x="6574293" y="2135211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1A6BD0B-6173-D128-0F85-72D291F6C237}"/>
              </a:ext>
            </a:extLst>
          </p:cNvPr>
          <p:cNvCxnSpPr>
            <a:cxnSpLocks/>
          </p:cNvCxnSpPr>
          <p:nvPr/>
        </p:nvCxnSpPr>
        <p:spPr>
          <a:xfrm>
            <a:off x="5059564" y="2778796"/>
            <a:ext cx="154752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1E179F2-44B4-DB10-E86D-0C51E54C20BB}"/>
              </a:ext>
            </a:extLst>
          </p:cNvPr>
          <p:cNvCxnSpPr>
            <a:cxnSpLocks/>
          </p:cNvCxnSpPr>
          <p:nvPr/>
        </p:nvCxnSpPr>
        <p:spPr>
          <a:xfrm flipV="1">
            <a:off x="5083975" y="2778796"/>
            <a:ext cx="0" cy="138931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4A3F6A0-E11B-E5D4-DF0B-5D15A75C5083}"/>
              </a:ext>
            </a:extLst>
          </p:cNvPr>
          <p:cNvCxnSpPr>
            <a:cxnSpLocks/>
          </p:cNvCxnSpPr>
          <p:nvPr/>
        </p:nvCxnSpPr>
        <p:spPr>
          <a:xfrm flipH="1">
            <a:off x="6599928" y="2778796"/>
            <a:ext cx="7162" cy="13859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697E984-F034-9423-5978-64A0626E16F3}"/>
              </a:ext>
            </a:extLst>
          </p:cNvPr>
          <p:cNvCxnSpPr>
            <a:cxnSpLocks/>
          </p:cNvCxnSpPr>
          <p:nvPr/>
        </p:nvCxnSpPr>
        <p:spPr>
          <a:xfrm>
            <a:off x="7405250" y="2143803"/>
            <a:ext cx="0" cy="13726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92A14CF-CC6E-76E2-E01B-F23FCF7BF80A}"/>
              </a:ext>
            </a:extLst>
          </p:cNvPr>
          <p:cNvCxnSpPr>
            <a:cxnSpLocks/>
          </p:cNvCxnSpPr>
          <p:nvPr/>
        </p:nvCxnSpPr>
        <p:spPr>
          <a:xfrm>
            <a:off x="5070813" y="4164715"/>
            <a:ext cx="154752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C9639A7-2AB5-7EDA-759C-EDA9A1A90C64}"/>
              </a:ext>
            </a:extLst>
          </p:cNvPr>
          <p:cNvCxnSpPr>
            <a:cxnSpLocks/>
          </p:cNvCxnSpPr>
          <p:nvPr/>
        </p:nvCxnSpPr>
        <p:spPr>
          <a:xfrm flipV="1">
            <a:off x="6599928" y="3501281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C3F7368-983F-95F4-CC72-106ABC4C7BBD}"/>
              </a:ext>
            </a:extLst>
          </p:cNvPr>
          <p:cNvCxnSpPr>
            <a:cxnSpLocks/>
          </p:cNvCxnSpPr>
          <p:nvPr/>
        </p:nvCxnSpPr>
        <p:spPr>
          <a:xfrm flipV="1">
            <a:off x="5083870" y="2116800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56628FA-C70E-5179-70EA-BBBC1D6E841A}"/>
              </a:ext>
            </a:extLst>
          </p:cNvPr>
          <p:cNvCxnSpPr>
            <a:cxnSpLocks/>
          </p:cNvCxnSpPr>
          <p:nvPr/>
        </p:nvCxnSpPr>
        <p:spPr>
          <a:xfrm>
            <a:off x="5876861" y="2135211"/>
            <a:ext cx="154752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E9DE76E-522C-1879-AF59-FAA799391FC3}"/>
              </a:ext>
            </a:extLst>
          </p:cNvPr>
          <p:cNvCxnSpPr>
            <a:cxnSpLocks/>
          </p:cNvCxnSpPr>
          <p:nvPr/>
        </p:nvCxnSpPr>
        <p:spPr>
          <a:xfrm flipV="1">
            <a:off x="5906145" y="2133232"/>
            <a:ext cx="0" cy="1389318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430797C-0834-F76C-4723-707D51627420}"/>
              </a:ext>
            </a:extLst>
          </p:cNvPr>
          <p:cNvCxnSpPr>
            <a:cxnSpLocks/>
          </p:cNvCxnSpPr>
          <p:nvPr/>
        </p:nvCxnSpPr>
        <p:spPr>
          <a:xfrm flipV="1">
            <a:off x="5096921" y="3491788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8B4EF450-BB68-5F5F-6609-4B9B57B66434}"/>
              </a:ext>
            </a:extLst>
          </p:cNvPr>
          <p:cNvCxnSpPr>
            <a:cxnSpLocks/>
          </p:cNvCxnSpPr>
          <p:nvPr/>
        </p:nvCxnSpPr>
        <p:spPr>
          <a:xfrm>
            <a:off x="5876861" y="3504139"/>
            <a:ext cx="1547526" cy="0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7188D05-66A8-CEC5-75A0-FFF1997E10C3}"/>
                  </a:ext>
                </a:extLst>
              </p:cNvPr>
              <p:cNvSpPr txBox="1"/>
              <p:nvPr/>
            </p:nvSpPr>
            <p:spPr>
              <a:xfrm>
                <a:off x="1279093" y="5521158"/>
                <a:ext cx="9929489" cy="640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700" b="1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ko-KR" sz="2700" b="1" dirty="0">
                    <a:solidFill>
                      <a:schemeClr val="accent4">
                        <a:lumMod val="75000"/>
                      </a:schemeClr>
                    </a:solidFill>
                    <a:latin typeface="Calisto MT" panose="02040603050505030304" pitchFamily="18" charset="0"/>
                  </a:rPr>
                  <a:t> </a:t>
                </a:r>
                <a:r>
                  <a:rPr lang="ko-KR" altLang="en-US" sz="2700" b="1" dirty="0">
                    <a:solidFill>
                      <a:schemeClr val="accent4">
                        <a:lumMod val="75000"/>
                      </a:schemeClr>
                    </a:solidFill>
                    <a:latin typeface="Calisto MT" panose="02040603050505030304" pitchFamily="18" charset="0"/>
                  </a:rPr>
                  <a:t>부피가 </a:t>
                </a:r>
                <a:r>
                  <a:rPr lang="en-US" altLang="ko-KR" sz="2700" b="1" dirty="0">
                    <a:solidFill>
                      <a:schemeClr val="accent4">
                        <a:lumMod val="75000"/>
                      </a:schemeClr>
                    </a:solidFill>
                    <a:latin typeface="Calisto MT" panose="02040603050505030304" pitchFamily="18" charset="0"/>
                  </a:rPr>
                  <a:t>1</a:t>
                </a:r>
                <a:r>
                  <a:rPr lang="ko-KR" altLang="en-US" sz="2700" b="1" dirty="0">
                    <a:solidFill>
                      <a:schemeClr val="accent4">
                        <a:lumMod val="75000"/>
                      </a:schemeClr>
                    </a:solidFill>
                    <a:latin typeface="Calisto MT" panose="02040603050505030304" pitchFamily="18" charset="0"/>
                  </a:rPr>
                  <a:t>인 정육면체</a:t>
                </a:r>
                <a:r>
                  <a:rPr lang="en-US" altLang="ko-KR" sz="2700" b="1" dirty="0">
                    <a:solidFill>
                      <a:schemeClr val="accent4">
                        <a:lumMod val="75000"/>
                      </a:schemeClr>
                    </a:solidFill>
                    <a:latin typeface="Calisto MT" panose="02040603050505030304" pitchFamily="18" charset="0"/>
                  </a:rPr>
                  <a:t> C </a:t>
                </a:r>
                <a:r>
                  <a:rPr lang="ko-KR" altLang="en-US" sz="2700" b="1" dirty="0">
                    <a:solidFill>
                      <a:schemeClr val="accent4">
                        <a:lumMod val="75000"/>
                      </a:schemeClr>
                    </a:solidFill>
                    <a:latin typeface="Calisto MT" panose="02040603050505030304" pitchFamily="18" charset="0"/>
                  </a:rPr>
                  <a:t>와</a:t>
                </a:r>
                <a:r>
                  <a:rPr lang="en-US" altLang="ko-KR" sz="2700" b="1" dirty="0">
                    <a:solidFill>
                      <a:schemeClr val="accent4">
                        <a:lumMod val="75000"/>
                      </a:schemeClr>
                    </a:solidFill>
                    <a:latin typeface="Calisto MT" panose="02040603050505030304" pitchFamily="18" charset="0"/>
                  </a:rPr>
                  <a:t> </a:t>
                </a:r>
                <a:r>
                  <a:rPr lang="ko-KR" altLang="en-US" sz="2700" b="1" dirty="0">
                    <a:solidFill>
                      <a:schemeClr val="accent4">
                        <a:lumMod val="75000"/>
                      </a:schemeClr>
                    </a:solidFill>
                    <a:latin typeface="Calisto MT" panose="02040603050505030304" pitchFamily="18" charset="0"/>
                  </a:rPr>
                  <a:t>정사면체 </a:t>
                </a:r>
                <a:r>
                  <a:rPr lang="en-US" altLang="ko-KR" sz="2700" b="1" dirty="0">
                    <a:solidFill>
                      <a:schemeClr val="accent4">
                        <a:lumMod val="75000"/>
                      </a:schemeClr>
                    </a:solidFill>
                    <a:latin typeface="Calisto MT" panose="02040603050505030304" pitchFamily="18" charset="0"/>
                  </a:rPr>
                  <a:t>T</a:t>
                </a:r>
                <a:r>
                  <a:rPr lang="ko-KR" altLang="en-US" sz="2700" b="1" dirty="0">
                    <a:solidFill>
                      <a:schemeClr val="accent4">
                        <a:lumMod val="75000"/>
                      </a:schemeClr>
                    </a:solidFill>
                    <a:latin typeface="Calisto MT" panose="02040603050505030304" pitchFamily="18" charset="0"/>
                  </a:rPr>
                  <a:t>는 가위 합동일 수 없다</a:t>
                </a:r>
                <a:r>
                  <a:rPr lang="en-US" altLang="ko-KR" sz="2700" b="1" dirty="0">
                    <a:solidFill>
                      <a:schemeClr val="accent4">
                        <a:lumMod val="75000"/>
                      </a:schemeClr>
                    </a:solidFill>
                    <a:latin typeface="Calisto MT" panose="02040603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7188D05-66A8-CEC5-75A0-FFF1997E1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093" y="5521158"/>
                <a:ext cx="9929489" cy="640688"/>
              </a:xfrm>
              <a:prstGeom prst="rect">
                <a:avLst/>
              </a:prstGeom>
              <a:blipFill>
                <a:blip r:embed="rId6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E0F451-A2B6-611C-803B-821D4603FC25}"/>
              </a:ext>
            </a:extLst>
          </p:cNvPr>
          <p:cNvSpPr/>
          <p:nvPr/>
        </p:nvSpPr>
        <p:spPr>
          <a:xfrm flipV="1">
            <a:off x="1463972" y="6143075"/>
            <a:ext cx="9351657" cy="93911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81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83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5FC45-2654-0D38-9D66-DDDA0AEA88C0}"/>
              </a:ext>
            </a:extLst>
          </p:cNvPr>
          <p:cNvSpPr txBox="1"/>
          <p:nvPr/>
        </p:nvSpPr>
        <p:spPr>
          <a:xfrm>
            <a:off x="306765" y="282700"/>
            <a:ext cx="112121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Scissors Congruence </a:t>
            </a:r>
            <a:r>
              <a:rPr lang="en-US" altLang="ko-KR" sz="3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 the plane</a:t>
            </a:r>
            <a:endParaRPr lang="ko-KR" altLang="en-US" sz="30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1C4C9F-A5CB-3BB2-D380-B709575BA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717" y="337527"/>
            <a:ext cx="1207668" cy="12155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A6EFA3-CC67-888F-0DEF-3F279E453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897" y="625964"/>
            <a:ext cx="1229687" cy="97003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7FF6BC8-F525-32D7-7F1C-4A151E6ECB94}"/>
              </a:ext>
            </a:extLst>
          </p:cNvPr>
          <p:cNvSpPr/>
          <p:nvPr/>
        </p:nvSpPr>
        <p:spPr>
          <a:xfrm>
            <a:off x="393701" y="1126554"/>
            <a:ext cx="8642350" cy="98990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F3D27256-F8B0-7EA5-0E44-74304BCD8AC1}"/>
              </a:ext>
            </a:extLst>
          </p:cNvPr>
          <p:cNvSpPr/>
          <p:nvPr/>
        </p:nvSpPr>
        <p:spPr>
          <a:xfrm>
            <a:off x="7122198" y="2439850"/>
            <a:ext cx="1429900" cy="724156"/>
          </a:xfrm>
          <a:prstGeom prst="triangle">
            <a:avLst/>
          </a:prstGeom>
          <a:solidFill>
            <a:srgbClr val="F9E56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25CA42-4E5E-BA69-6049-53B63D3391A1}"/>
              </a:ext>
            </a:extLst>
          </p:cNvPr>
          <p:cNvSpPr/>
          <p:nvPr/>
        </p:nvSpPr>
        <p:spPr>
          <a:xfrm>
            <a:off x="7103787" y="3888166"/>
            <a:ext cx="742080" cy="711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74B49736-CE66-9330-ED2D-7DDDD609BDC1}"/>
              </a:ext>
            </a:extLst>
          </p:cNvPr>
          <p:cNvSpPr/>
          <p:nvPr/>
        </p:nvSpPr>
        <p:spPr>
          <a:xfrm rot="10800000">
            <a:off x="7839730" y="2452122"/>
            <a:ext cx="706229" cy="711883"/>
          </a:xfrm>
          <a:prstGeom prst="rtTriangle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BBEC013E-51DB-F6A0-1119-70D748DA7A74}"/>
              </a:ext>
            </a:extLst>
          </p:cNvPr>
          <p:cNvSpPr/>
          <p:nvPr/>
        </p:nvSpPr>
        <p:spPr>
          <a:xfrm>
            <a:off x="7103787" y="3176281"/>
            <a:ext cx="1454446" cy="711884"/>
          </a:xfrm>
          <a:prstGeom prst="parallelogram">
            <a:avLst>
              <a:gd name="adj" fmla="val 10109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DF1A1405-4EF8-1BD2-1B27-AC9E9453CB36}"/>
              </a:ext>
            </a:extLst>
          </p:cNvPr>
          <p:cNvSpPr/>
          <p:nvPr/>
        </p:nvSpPr>
        <p:spPr>
          <a:xfrm rot="10800000">
            <a:off x="7097161" y="4600049"/>
            <a:ext cx="742079" cy="711884"/>
          </a:xfrm>
          <a:prstGeom prst="rtTriangle">
            <a:avLst/>
          </a:prstGeom>
          <a:solidFill>
            <a:srgbClr val="77F9D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49D96620-6321-EB5A-4D8B-3CE1538060F6}"/>
              </a:ext>
            </a:extLst>
          </p:cNvPr>
          <p:cNvSpPr/>
          <p:nvPr/>
        </p:nvSpPr>
        <p:spPr>
          <a:xfrm>
            <a:off x="7846357" y="3882028"/>
            <a:ext cx="1408416" cy="1423769"/>
          </a:xfrm>
          <a:prstGeom prst="rtTriangle">
            <a:avLst/>
          </a:prstGeom>
          <a:solidFill>
            <a:srgbClr val="F24516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FFD5FB3B-7EA4-74A1-0614-DBF5132AFE2F}"/>
              </a:ext>
            </a:extLst>
          </p:cNvPr>
          <p:cNvSpPr/>
          <p:nvPr/>
        </p:nvSpPr>
        <p:spPr>
          <a:xfrm rot="18897307">
            <a:off x="8125524" y="3181589"/>
            <a:ext cx="1403054" cy="1388302"/>
          </a:xfrm>
          <a:prstGeom prst="rtTriangle">
            <a:avLst/>
          </a:prstGeom>
          <a:solidFill>
            <a:srgbClr val="F8A12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DD4F210C-176E-F986-2EF4-62331467B2CB}"/>
              </a:ext>
            </a:extLst>
          </p:cNvPr>
          <p:cNvSpPr/>
          <p:nvPr/>
        </p:nvSpPr>
        <p:spPr>
          <a:xfrm rot="2697099">
            <a:off x="3306460" y="3270261"/>
            <a:ext cx="1408416" cy="1423769"/>
          </a:xfrm>
          <a:prstGeom prst="rtTriangle">
            <a:avLst/>
          </a:prstGeom>
          <a:solidFill>
            <a:srgbClr val="F24516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B1D01978-6EDF-BD6B-4963-774D2DBDDFC7}"/>
              </a:ext>
            </a:extLst>
          </p:cNvPr>
          <p:cNvSpPr/>
          <p:nvPr/>
        </p:nvSpPr>
        <p:spPr>
          <a:xfrm rot="18897307">
            <a:off x="2309271" y="2311587"/>
            <a:ext cx="1403054" cy="1388302"/>
          </a:xfrm>
          <a:prstGeom prst="rtTriangle">
            <a:avLst/>
          </a:prstGeom>
          <a:solidFill>
            <a:srgbClr val="F8A12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292C55B7-D9F7-6208-94F0-2DD7562418BE}"/>
              </a:ext>
            </a:extLst>
          </p:cNvPr>
          <p:cNvSpPr/>
          <p:nvPr/>
        </p:nvSpPr>
        <p:spPr>
          <a:xfrm rot="8194252">
            <a:off x="3117019" y="4640310"/>
            <a:ext cx="742079" cy="711884"/>
          </a:xfrm>
          <a:prstGeom prst="rtTriangle">
            <a:avLst/>
          </a:prstGeom>
          <a:solidFill>
            <a:srgbClr val="77F9D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6E13564-C143-863F-4A8A-B46F02FC24A9}"/>
              </a:ext>
            </a:extLst>
          </p:cNvPr>
          <p:cNvSpPr/>
          <p:nvPr/>
        </p:nvSpPr>
        <p:spPr>
          <a:xfrm rot="18876063">
            <a:off x="2619892" y="4130468"/>
            <a:ext cx="742080" cy="71188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각 삼각형 25">
            <a:extLst>
              <a:ext uri="{FF2B5EF4-FFF2-40B4-BE49-F238E27FC236}">
                <a16:creationId xmlns:a16="http://schemas.microsoft.com/office/drawing/2014/main" id="{14C3A116-2666-3D1E-34E7-92CD75C8E2BD}"/>
              </a:ext>
            </a:extLst>
          </p:cNvPr>
          <p:cNvSpPr/>
          <p:nvPr/>
        </p:nvSpPr>
        <p:spPr>
          <a:xfrm rot="13520627">
            <a:off x="2143152" y="3624462"/>
            <a:ext cx="706229" cy="711883"/>
          </a:xfrm>
          <a:prstGeom prst="rtTriangle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평행 사변형 26">
            <a:extLst>
              <a:ext uri="{FF2B5EF4-FFF2-40B4-BE49-F238E27FC236}">
                <a16:creationId xmlns:a16="http://schemas.microsoft.com/office/drawing/2014/main" id="{ADAD1B77-2587-89D9-099A-0F1F2A5C52B1}"/>
              </a:ext>
            </a:extLst>
          </p:cNvPr>
          <p:cNvSpPr/>
          <p:nvPr/>
        </p:nvSpPr>
        <p:spPr>
          <a:xfrm rot="2774516" flipH="1">
            <a:off x="1517041" y="3389729"/>
            <a:ext cx="1454446" cy="711884"/>
          </a:xfrm>
          <a:prstGeom prst="parallelogram">
            <a:avLst>
              <a:gd name="adj" fmla="val 10109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308566BD-C414-63B6-F41E-4E477DCE95DD}"/>
              </a:ext>
            </a:extLst>
          </p:cNvPr>
          <p:cNvSpPr/>
          <p:nvPr/>
        </p:nvSpPr>
        <p:spPr>
          <a:xfrm rot="13507808">
            <a:off x="1497497" y="4375745"/>
            <a:ext cx="1439035" cy="704013"/>
          </a:xfrm>
          <a:prstGeom prst="triangle">
            <a:avLst/>
          </a:prstGeom>
          <a:solidFill>
            <a:srgbClr val="F9E56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20A3CF7-755C-7E74-3F04-F756A4B27592}"/>
              </a:ext>
            </a:extLst>
          </p:cNvPr>
          <p:cNvSpPr/>
          <p:nvPr/>
        </p:nvSpPr>
        <p:spPr>
          <a:xfrm>
            <a:off x="2229684" y="2046968"/>
            <a:ext cx="7584256" cy="4083808"/>
          </a:xfrm>
          <a:custGeom>
            <a:avLst/>
            <a:gdLst>
              <a:gd name="connsiteX0" fmla="*/ 0 w 7584256"/>
              <a:gd name="connsiteY0" fmla="*/ 680648 h 4083808"/>
              <a:gd name="connsiteX1" fmla="*/ 680648 w 7584256"/>
              <a:gd name="connsiteY1" fmla="*/ 0 h 4083808"/>
              <a:gd name="connsiteX2" fmla="*/ 1308601 w 7584256"/>
              <a:gd name="connsiteY2" fmla="*/ 0 h 4083808"/>
              <a:gd name="connsiteX3" fmla="*/ 1687636 w 7584256"/>
              <a:gd name="connsiteY3" fmla="*/ 0 h 4083808"/>
              <a:gd name="connsiteX4" fmla="*/ 2253360 w 7584256"/>
              <a:gd name="connsiteY4" fmla="*/ 0 h 4083808"/>
              <a:gd name="connsiteX5" fmla="*/ 2819083 w 7584256"/>
              <a:gd name="connsiteY5" fmla="*/ 0 h 4083808"/>
              <a:gd name="connsiteX6" fmla="*/ 3384807 w 7584256"/>
              <a:gd name="connsiteY6" fmla="*/ 0 h 4083808"/>
              <a:gd name="connsiteX7" fmla="*/ 4074990 w 7584256"/>
              <a:gd name="connsiteY7" fmla="*/ 0 h 4083808"/>
              <a:gd name="connsiteX8" fmla="*/ 4765173 w 7584256"/>
              <a:gd name="connsiteY8" fmla="*/ 0 h 4083808"/>
              <a:gd name="connsiteX9" fmla="*/ 5144207 w 7584256"/>
              <a:gd name="connsiteY9" fmla="*/ 0 h 4083808"/>
              <a:gd name="connsiteX10" fmla="*/ 5709931 w 7584256"/>
              <a:gd name="connsiteY10" fmla="*/ 0 h 4083808"/>
              <a:gd name="connsiteX11" fmla="*/ 6213425 w 7584256"/>
              <a:gd name="connsiteY11" fmla="*/ 0 h 4083808"/>
              <a:gd name="connsiteX12" fmla="*/ 6903608 w 7584256"/>
              <a:gd name="connsiteY12" fmla="*/ 0 h 4083808"/>
              <a:gd name="connsiteX13" fmla="*/ 7584256 w 7584256"/>
              <a:gd name="connsiteY13" fmla="*/ 680648 h 4083808"/>
              <a:gd name="connsiteX14" fmla="*/ 7584256 w 7584256"/>
              <a:gd name="connsiteY14" fmla="*/ 1279601 h 4083808"/>
              <a:gd name="connsiteX15" fmla="*/ 7584256 w 7584256"/>
              <a:gd name="connsiteY15" fmla="*/ 1742428 h 4083808"/>
              <a:gd name="connsiteX16" fmla="*/ 7584256 w 7584256"/>
              <a:gd name="connsiteY16" fmla="*/ 2232480 h 4083808"/>
              <a:gd name="connsiteX17" fmla="*/ 7584256 w 7584256"/>
              <a:gd name="connsiteY17" fmla="*/ 2749757 h 4083808"/>
              <a:gd name="connsiteX18" fmla="*/ 7584256 w 7584256"/>
              <a:gd name="connsiteY18" fmla="*/ 3403160 h 4083808"/>
              <a:gd name="connsiteX19" fmla="*/ 6903608 w 7584256"/>
              <a:gd name="connsiteY19" fmla="*/ 4083808 h 4083808"/>
              <a:gd name="connsiteX20" fmla="*/ 6213425 w 7584256"/>
              <a:gd name="connsiteY20" fmla="*/ 4083808 h 4083808"/>
              <a:gd name="connsiteX21" fmla="*/ 5709931 w 7584256"/>
              <a:gd name="connsiteY21" fmla="*/ 4083808 h 4083808"/>
              <a:gd name="connsiteX22" fmla="*/ 5206437 w 7584256"/>
              <a:gd name="connsiteY22" fmla="*/ 4083808 h 4083808"/>
              <a:gd name="connsiteX23" fmla="*/ 4578484 w 7584256"/>
              <a:gd name="connsiteY23" fmla="*/ 4083808 h 4083808"/>
              <a:gd name="connsiteX24" fmla="*/ 4012760 w 7584256"/>
              <a:gd name="connsiteY24" fmla="*/ 4083808 h 4083808"/>
              <a:gd name="connsiteX25" fmla="*/ 3384807 w 7584256"/>
              <a:gd name="connsiteY25" fmla="*/ 4083808 h 4083808"/>
              <a:gd name="connsiteX26" fmla="*/ 2881313 w 7584256"/>
              <a:gd name="connsiteY26" fmla="*/ 4083808 h 4083808"/>
              <a:gd name="connsiteX27" fmla="*/ 2440049 w 7584256"/>
              <a:gd name="connsiteY27" fmla="*/ 4083808 h 4083808"/>
              <a:gd name="connsiteX28" fmla="*/ 1936554 w 7584256"/>
              <a:gd name="connsiteY28" fmla="*/ 4083808 h 4083808"/>
              <a:gd name="connsiteX29" fmla="*/ 1308601 w 7584256"/>
              <a:gd name="connsiteY29" fmla="*/ 4083808 h 4083808"/>
              <a:gd name="connsiteX30" fmla="*/ 680648 w 7584256"/>
              <a:gd name="connsiteY30" fmla="*/ 4083808 h 4083808"/>
              <a:gd name="connsiteX31" fmla="*/ 0 w 7584256"/>
              <a:gd name="connsiteY31" fmla="*/ 3403160 h 4083808"/>
              <a:gd name="connsiteX32" fmla="*/ 0 w 7584256"/>
              <a:gd name="connsiteY32" fmla="*/ 2831432 h 4083808"/>
              <a:gd name="connsiteX33" fmla="*/ 0 w 7584256"/>
              <a:gd name="connsiteY33" fmla="*/ 2314155 h 4083808"/>
              <a:gd name="connsiteX34" fmla="*/ 0 w 7584256"/>
              <a:gd name="connsiteY34" fmla="*/ 1796878 h 4083808"/>
              <a:gd name="connsiteX35" fmla="*/ 0 w 7584256"/>
              <a:gd name="connsiteY35" fmla="*/ 1306826 h 4083808"/>
              <a:gd name="connsiteX36" fmla="*/ 0 w 7584256"/>
              <a:gd name="connsiteY36" fmla="*/ 680648 h 4083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584256" h="4083808" fill="none" extrusionOk="0">
                <a:moveTo>
                  <a:pt x="0" y="680648"/>
                </a:moveTo>
                <a:cubicBezTo>
                  <a:pt x="46600" y="296466"/>
                  <a:pt x="322487" y="566"/>
                  <a:pt x="680648" y="0"/>
                </a:cubicBezTo>
                <a:cubicBezTo>
                  <a:pt x="853636" y="-12255"/>
                  <a:pt x="1017122" y="11125"/>
                  <a:pt x="1308601" y="0"/>
                </a:cubicBezTo>
                <a:cubicBezTo>
                  <a:pt x="1600080" y="-11125"/>
                  <a:pt x="1594208" y="1545"/>
                  <a:pt x="1687636" y="0"/>
                </a:cubicBezTo>
                <a:cubicBezTo>
                  <a:pt x="1781065" y="-1545"/>
                  <a:pt x="2011391" y="57454"/>
                  <a:pt x="2253360" y="0"/>
                </a:cubicBezTo>
                <a:cubicBezTo>
                  <a:pt x="2495329" y="-57454"/>
                  <a:pt x="2671070" y="28799"/>
                  <a:pt x="2819083" y="0"/>
                </a:cubicBezTo>
                <a:cubicBezTo>
                  <a:pt x="2967096" y="-28799"/>
                  <a:pt x="3262740" y="36510"/>
                  <a:pt x="3384807" y="0"/>
                </a:cubicBezTo>
                <a:cubicBezTo>
                  <a:pt x="3506874" y="-36510"/>
                  <a:pt x="3886017" y="14413"/>
                  <a:pt x="4074990" y="0"/>
                </a:cubicBezTo>
                <a:cubicBezTo>
                  <a:pt x="4263963" y="-14413"/>
                  <a:pt x="4449834" y="62794"/>
                  <a:pt x="4765173" y="0"/>
                </a:cubicBezTo>
                <a:cubicBezTo>
                  <a:pt x="5080512" y="-62794"/>
                  <a:pt x="5005541" y="17304"/>
                  <a:pt x="5144207" y="0"/>
                </a:cubicBezTo>
                <a:cubicBezTo>
                  <a:pt x="5282873" y="-17304"/>
                  <a:pt x="5569994" y="19269"/>
                  <a:pt x="5709931" y="0"/>
                </a:cubicBezTo>
                <a:cubicBezTo>
                  <a:pt x="5849868" y="-19269"/>
                  <a:pt x="5995392" y="46174"/>
                  <a:pt x="6213425" y="0"/>
                </a:cubicBezTo>
                <a:cubicBezTo>
                  <a:pt x="6431458" y="-46174"/>
                  <a:pt x="6647240" y="35631"/>
                  <a:pt x="6903608" y="0"/>
                </a:cubicBezTo>
                <a:cubicBezTo>
                  <a:pt x="7314185" y="-42616"/>
                  <a:pt x="7608549" y="238916"/>
                  <a:pt x="7584256" y="680648"/>
                </a:cubicBezTo>
                <a:cubicBezTo>
                  <a:pt x="7645125" y="949234"/>
                  <a:pt x="7565784" y="1084610"/>
                  <a:pt x="7584256" y="1279601"/>
                </a:cubicBezTo>
                <a:cubicBezTo>
                  <a:pt x="7602728" y="1474592"/>
                  <a:pt x="7564354" y="1613779"/>
                  <a:pt x="7584256" y="1742428"/>
                </a:cubicBezTo>
                <a:cubicBezTo>
                  <a:pt x="7604158" y="1871077"/>
                  <a:pt x="7562142" y="2109164"/>
                  <a:pt x="7584256" y="2232480"/>
                </a:cubicBezTo>
                <a:cubicBezTo>
                  <a:pt x="7606370" y="2355796"/>
                  <a:pt x="7541248" y="2532375"/>
                  <a:pt x="7584256" y="2749757"/>
                </a:cubicBezTo>
                <a:cubicBezTo>
                  <a:pt x="7627264" y="2967139"/>
                  <a:pt x="7543586" y="3257877"/>
                  <a:pt x="7584256" y="3403160"/>
                </a:cubicBezTo>
                <a:cubicBezTo>
                  <a:pt x="7649347" y="3825634"/>
                  <a:pt x="7212680" y="4130112"/>
                  <a:pt x="6903608" y="4083808"/>
                </a:cubicBezTo>
                <a:cubicBezTo>
                  <a:pt x="6579962" y="4123797"/>
                  <a:pt x="6548354" y="4049118"/>
                  <a:pt x="6213425" y="4083808"/>
                </a:cubicBezTo>
                <a:cubicBezTo>
                  <a:pt x="5878496" y="4118498"/>
                  <a:pt x="5850760" y="4066924"/>
                  <a:pt x="5709931" y="4083808"/>
                </a:cubicBezTo>
                <a:cubicBezTo>
                  <a:pt x="5569102" y="4100692"/>
                  <a:pt x="5393158" y="4070691"/>
                  <a:pt x="5206437" y="4083808"/>
                </a:cubicBezTo>
                <a:cubicBezTo>
                  <a:pt x="5019716" y="4096925"/>
                  <a:pt x="4867104" y="4029388"/>
                  <a:pt x="4578484" y="4083808"/>
                </a:cubicBezTo>
                <a:cubicBezTo>
                  <a:pt x="4289864" y="4138228"/>
                  <a:pt x="4201114" y="4047647"/>
                  <a:pt x="4012760" y="4083808"/>
                </a:cubicBezTo>
                <a:cubicBezTo>
                  <a:pt x="3824406" y="4119969"/>
                  <a:pt x="3665500" y="4015581"/>
                  <a:pt x="3384807" y="4083808"/>
                </a:cubicBezTo>
                <a:cubicBezTo>
                  <a:pt x="3104114" y="4152035"/>
                  <a:pt x="3097068" y="4033242"/>
                  <a:pt x="2881313" y="4083808"/>
                </a:cubicBezTo>
                <a:cubicBezTo>
                  <a:pt x="2665558" y="4134374"/>
                  <a:pt x="2648377" y="4072570"/>
                  <a:pt x="2440049" y="4083808"/>
                </a:cubicBezTo>
                <a:cubicBezTo>
                  <a:pt x="2231721" y="4095046"/>
                  <a:pt x="2079637" y="4057101"/>
                  <a:pt x="1936554" y="4083808"/>
                </a:cubicBezTo>
                <a:cubicBezTo>
                  <a:pt x="1793472" y="4110515"/>
                  <a:pt x="1500966" y="4036734"/>
                  <a:pt x="1308601" y="4083808"/>
                </a:cubicBezTo>
                <a:cubicBezTo>
                  <a:pt x="1116236" y="4130882"/>
                  <a:pt x="886953" y="4027053"/>
                  <a:pt x="680648" y="4083808"/>
                </a:cubicBezTo>
                <a:cubicBezTo>
                  <a:pt x="305774" y="4100547"/>
                  <a:pt x="53568" y="3825951"/>
                  <a:pt x="0" y="3403160"/>
                </a:cubicBezTo>
                <a:cubicBezTo>
                  <a:pt x="-56957" y="3207014"/>
                  <a:pt x="58480" y="3086067"/>
                  <a:pt x="0" y="2831432"/>
                </a:cubicBezTo>
                <a:cubicBezTo>
                  <a:pt x="-58480" y="2576797"/>
                  <a:pt x="2898" y="2477965"/>
                  <a:pt x="0" y="2314155"/>
                </a:cubicBezTo>
                <a:cubicBezTo>
                  <a:pt x="-2898" y="2150345"/>
                  <a:pt x="24166" y="1925124"/>
                  <a:pt x="0" y="1796878"/>
                </a:cubicBezTo>
                <a:cubicBezTo>
                  <a:pt x="-24166" y="1668632"/>
                  <a:pt x="32647" y="1448279"/>
                  <a:pt x="0" y="1306826"/>
                </a:cubicBezTo>
                <a:cubicBezTo>
                  <a:pt x="-32647" y="1165373"/>
                  <a:pt x="15571" y="839679"/>
                  <a:pt x="0" y="680648"/>
                </a:cubicBezTo>
                <a:close/>
              </a:path>
              <a:path w="7584256" h="4083808" stroke="0" extrusionOk="0">
                <a:moveTo>
                  <a:pt x="0" y="680648"/>
                </a:moveTo>
                <a:cubicBezTo>
                  <a:pt x="32090" y="237726"/>
                  <a:pt x="235421" y="-49491"/>
                  <a:pt x="680648" y="0"/>
                </a:cubicBezTo>
                <a:cubicBezTo>
                  <a:pt x="790412" y="-26689"/>
                  <a:pt x="1008444" y="40686"/>
                  <a:pt x="1184142" y="0"/>
                </a:cubicBezTo>
                <a:cubicBezTo>
                  <a:pt x="1359840" y="-40686"/>
                  <a:pt x="1567008" y="31577"/>
                  <a:pt x="1812095" y="0"/>
                </a:cubicBezTo>
                <a:cubicBezTo>
                  <a:pt x="2057182" y="-31577"/>
                  <a:pt x="2193398" y="53605"/>
                  <a:pt x="2377819" y="0"/>
                </a:cubicBezTo>
                <a:cubicBezTo>
                  <a:pt x="2562240" y="-53605"/>
                  <a:pt x="2675581" y="48033"/>
                  <a:pt x="2819083" y="0"/>
                </a:cubicBezTo>
                <a:cubicBezTo>
                  <a:pt x="2962585" y="-48033"/>
                  <a:pt x="3056263" y="33671"/>
                  <a:pt x="3198118" y="0"/>
                </a:cubicBezTo>
                <a:cubicBezTo>
                  <a:pt x="3339974" y="-33671"/>
                  <a:pt x="3461020" y="24189"/>
                  <a:pt x="3639383" y="0"/>
                </a:cubicBezTo>
                <a:cubicBezTo>
                  <a:pt x="3817746" y="-24189"/>
                  <a:pt x="4087727" y="26903"/>
                  <a:pt x="4329565" y="0"/>
                </a:cubicBezTo>
                <a:cubicBezTo>
                  <a:pt x="4571403" y="-26903"/>
                  <a:pt x="4678799" y="66828"/>
                  <a:pt x="4895289" y="0"/>
                </a:cubicBezTo>
                <a:cubicBezTo>
                  <a:pt x="5111779" y="-66828"/>
                  <a:pt x="5142680" y="16035"/>
                  <a:pt x="5336554" y="0"/>
                </a:cubicBezTo>
                <a:cubicBezTo>
                  <a:pt x="5530428" y="-16035"/>
                  <a:pt x="5679096" y="7359"/>
                  <a:pt x="5902277" y="0"/>
                </a:cubicBezTo>
                <a:cubicBezTo>
                  <a:pt x="6125458" y="-7359"/>
                  <a:pt x="6176665" y="43201"/>
                  <a:pt x="6405771" y="0"/>
                </a:cubicBezTo>
                <a:cubicBezTo>
                  <a:pt x="6634877" y="-43201"/>
                  <a:pt x="6737190" y="56948"/>
                  <a:pt x="6903608" y="0"/>
                </a:cubicBezTo>
                <a:cubicBezTo>
                  <a:pt x="7168632" y="-3202"/>
                  <a:pt x="7566510" y="303125"/>
                  <a:pt x="7584256" y="680648"/>
                </a:cubicBezTo>
                <a:cubicBezTo>
                  <a:pt x="7609349" y="798450"/>
                  <a:pt x="7570558" y="1023598"/>
                  <a:pt x="7584256" y="1252376"/>
                </a:cubicBezTo>
                <a:cubicBezTo>
                  <a:pt x="7597954" y="1481154"/>
                  <a:pt x="7536020" y="1625624"/>
                  <a:pt x="7584256" y="1742428"/>
                </a:cubicBezTo>
                <a:cubicBezTo>
                  <a:pt x="7632492" y="1859232"/>
                  <a:pt x="7573098" y="2151143"/>
                  <a:pt x="7584256" y="2341380"/>
                </a:cubicBezTo>
                <a:cubicBezTo>
                  <a:pt x="7595414" y="2531617"/>
                  <a:pt x="7576452" y="2779940"/>
                  <a:pt x="7584256" y="2940333"/>
                </a:cubicBezTo>
                <a:cubicBezTo>
                  <a:pt x="7592060" y="3100726"/>
                  <a:pt x="7538732" y="3238625"/>
                  <a:pt x="7584256" y="3403160"/>
                </a:cubicBezTo>
                <a:cubicBezTo>
                  <a:pt x="7595654" y="3797945"/>
                  <a:pt x="7216622" y="4027827"/>
                  <a:pt x="6903608" y="4083808"/>
                </a:cubicBezTo>
                <a:cubicBezTo>
                  <a:pt x="6734115" y="4084403"/>
                  <a:pt x="6601746" y="4034596"/>
                  <a:pt x="6462344" y="4083808"/>
                </a:cubicBezTo>
                <a:cubicBezTo>
                  <a:pt x="6322942" y="4133020"/>
                  <a:pt x="6025406" y="4029867"/>
                  <a:pt x="5896620" y="4083808"/>
                </a:cubicBezTo>
                <a:cubicBezTo>
                  <a:pt x="5767834" y="4137749"/>
                  <a:pt x="5505061" y="4083205"/>
                  <a:pt x="5268667" y="4083808"/>
                </a:cubicBezTo>
                <a:cubicBezTo>
                  <a:pt x="5032273" y="4084411"/>
                  <a:pt x="4920554" y="4053895"/>
                  <a:pt x="4827402" y="4083808"/>
                </a:cubicBezTo>
                <a:cubicBezTo>
                  <a:pt x="4734251" y="4113721"/>
                  <a:pt x="4381667" y="4052998"/>
                  <a:pt x="4261679" y="4083808"/>
                </a:cubicBezTo>
                <a:cubicBezTo>
                  <a:pt x="4141691" y="4114618"/>
                  <a:pt x="3873188" y="4041582"/>
                  <a:pt x="3633725" y="4083808"/>
                </a:cubicBezTo>
                <a:cubicBezTo>
                  <a:pt x="3394262" y="4126034"/>
                  <a:pt x="3305113" y="4051758"/>
                  <a:pt x="3192461" y="4083808"/>
                </a:cubicBezTo>
                <a:cubicBezTo>
                  <a:pt x="3079809" y="4115858"/>
                  <a:pt x="2994260" y="4074351"/>
                  <a:pt x="2813426" y="4083808"/>
                </a:cubicBezTo>
                <a:cubicBezTo>
                  <a:pt x="2632592" y="4093265"/>
                  <a:pt x="2493255" y="4039717"/>
                  <a:pt x="2247702" y="4083808"/>
                </a:cubicBezTo>
                <a:cubicBezTo>
                  <a:pt x="2002149" y="4127899"/>
                  <a:pt x="1853201" y="4021044"/>
                  <a:pt x="1619749" y="4083808"/>
                </a:cubicBezTo>
                <a:cubicBezTo>
                  <a:pt x="1386297" y="4146572"/>
                  <a:pt x="1387287" y="4055091"/>
                  <a:pt x="1240714" y="4083808"/>
                </a:cubicBezTo>
                <a:cubicBezTo>
                  <a:pt x="1094142" y="4112525"/>
                  <a:pt x="905559" y="4025038"/>
                  <a:pt x="680648" y="4083808"/>
                </a:cubicBezTo>
                <a:cubicBezTo>
                  <a:pt x="296684" y="4093676"/>
                  <a:pt x="2813" y="3766223"/>
                  <a:pt x="0" y="3403160"/>
                </a:cubicBezTo>
                <a:cubicBezTo>
                  <a:pt x="-24016" y="3216560"/>
                  <a:pt x="33202" y="3106561"/>
                  <a:pt x="0" y="2913108"/>
                </a:cubicBezTo>
                <a:cubicBezTo>
                  <a:pt x="-33202" y="2719655"/>
                  <a:pt x="16230" y="2614879"/>
                  <a:pt x="0" y="2368605"/>
                </a:cubicBezTo>
                <a:cubicBezTo>
                  <a:pt x="-16230" y="2122331"/>
                  <a:pt x="36278" y="2095747"/>
                  <a:pt x="0" y="1878553"/>
                </a:cubicBezTo>
                <a:cubicBezTo>
                  <a:pt x="-36278" y="1661359"/>
                  <a:pt x="36411" y="1482867"/>
                  <a:pt x="0" y="1306826"/>
                </a:cubicBezTo>
                <a:cubicBezTo>
                  <a:pt x="-36411" y="1130785"/>
                  <a:pt x="12893" y="823572"/>
                  <a:pt x="0" y="680648"/>
                </a:cubicBezTo>
                <a:close/>
              </a:path>
            </a:pathLst>
          </a:custGeom>
          <a:solidFill>
            <a:srgbClr val="C5F9AD">
              <a:alpha val="83922"/>
            </a:srgbClr>
          </a:solidFill>
          <a:ln w="38100">
            <a:solidFill>
              <a:srgbClr val="0B5520"/>
            </a:solidFill>
            <a:extLst>
              <a:ext uri="{C807C97D-BFC1-408E-A445-0C87EB9F89A2}">
                <ask:lineSketchStyleProps xmlns:ask="http://schemas.microsoft.com/office/drawing/2018/sketchyshapes" sd="12744495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36" name="평행 사변형 35">
            <a:extLst>
              <a:ext uri="{FF2B5EF4-FFF2-40B4-BE49-F238E27FC236}">
                <a16:creationId xmlns:a16="http://schemas.microsoft.com/office/drawing/2014/main" id="{6BDFBE2E-19D4-17FC-26B2-8C63D0B51A1C}"/>
              </a:ext>
            </a:extLst>
          </p:cNvPr>
          <p:cNvSpPr/>
          <p:nvPr/>
        </p:nvSpPr>
        <p:spPr>
          <a:xfrm rot="1267293" flipH="1">
            <a:off x="3991489" y="3497691"/>
            <a:ext cx="2651821" cy="1372352"/>
          </a:xfrm>
          <a:prstGeom prst="parallelogram">
            <a:avLst>
              <a:gd name="adj" fmla="val 10109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각 삼각형 36">
            <a:extLst>
              <a:ext uri="{FF2B5EF4-FFF2-40B4-BE49-F238E27FC236}">
                <a16:creationId xmlns:a16="http://schemas.microsoft.com/office/drawing/2014/main" id="{016AD085-CE1F-AFB3-AF90-2273262D5697}"/>
              </a:ext>
            </a:extLst>
          </p:cNvPr>
          <p:cNvSpPr/>
          <p:nvPr/>
        </p:nvSpPr>
        <p:spPr>
          <a:xfrm rot="2697099">
            <a:off x="5959835" y="3041182"/>
            <a:ext cx="2204953" cy="2201214"/>
          </a:xfrm>
          <a:prstGeom prst="rtTriangle">
            <a:avLst/>
          </a:prstGeom>
          <a:solidFill>
            <a:srgbClr val="F24516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8" name="곱하기 기호 37">
            <a:extLst>
              <a:ext uri="{FF2B5EF4-FFF2-40B4-BE49-F238E27FC236}">
                <a16:creationId xmlns:a16="http://schemas.microsoft.com/office/drawing/2014/main" id="{BB571CBE-8BCD-C62F-E2C0-18822F527BCD}"/>
              </a:ext>
            </a:extLst>
          </p:cNvPr>
          <p:cNvSpPr/>
          <p:nvPr/>
        </p:nvSpPr>
        <p:spPr>
          <a:xfrm>
            <a:off x="3410894" y="1910423"/>
            <a:ext cx="4942675" cy="4462731"/>
          </a:xfrm>
          <a:prstGeom prst="mathMultiply">
            <a:avLst>
              <a:gd name="adj1" fmla="val 6845"/>
            </a:avLst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0157 -0.0659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331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44444E-6 L 0.03619 -0.001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" y="-9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81481E-6 L -0.0694 -0.0847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-423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85185E-6 L -0.05143 0.0747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8" y="37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22222E-6 L -0.00143 0.1384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692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1172 0.0673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6" y="33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2.5E-6 3.33333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0E1ED21-7A14-3007-5F23-CFEC856B7FD2}"/>
              </a:ext>
            </a:extLst>
          </p:cNvPr>
          <p:cNvCxnSpPr>
            <a:cxnSpLocks/>
            <a:stCxn id="43" idx="3"/>
            <a:endCxn id="41" idx="7"/>
          </p:cNvCxnSpPr>
          <p:nvPr/>
        </p:nvCxnSpPr>
        <p:spPr>
          <a:xfrm flipH="1">
            <a:off x="6662372" y="4760372"/>
            <a:ext cx="716065" cy="150478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B5B92AB4-5C46-A450-40FD-7026621106EE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6765744" y="3644666"/>
            <a:ext cx="612693" cy="99896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59B084F-0E0D-6837-92A3-0126B163688F}"/>
              </a:ext>
            </a:extLst>
          </p:cNvPr>
          <p:cNvCxnSpPr>
            <a:cxnSpLocks/>
          </p:cNvCxnSpPr>
          <p:nvPr/>
        </p:nvCxnSpPr>
        <p:spPr>
          <a:xfrm>
            <a:off x="4289005" y="3471738"/>
            <a:ext cx="247172" cy="178786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17C8E1D-7BC4-88D1-E2EA-C9FCF6AA1020}"/>
              </a:ext>
            </a:extLst>
          </p:cNvPr>
          <p:cNvCxnSpPr>
            <a:cxnSpLocks/>
            <a:stCxn id="37" idx="3"/>
            <a:endCxn id="38" idx="7"/>
          </p:cNvCxnSpPr>
          <p:nvPr/>
        </p:nvCxnSpPr>
        <p:spPr>
          <a:xfrm flipH="1">
            <a:off x="4594549" y="4760373"/>
            <a:ext cx="986957" cy="466257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8A7A8C7-F52C-ABA8-4EDB-EE612421817A}"/>
              </a:ext>
            </a:extLst>
          </p:cNvPr>
          <p:cNvCxnSpPr>
            <a:cxnSpLocks/>
            <a:stCxn id="37" idx="5"/>
            <a:endCxn id="41" idx="1"/>
          </p:cNvCxnSpPr>
          <p:nvPr/>
        </p:nvCxnSpPr>
        <p:spPr>
          <a:xfrm>
            <a:off x="5698250" y="4760373"/>
            <a:ext cx="847378" cy="150478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7ADD427-6AD7-033D-F77A-7CFC960DCE47}"/>
              </a:ext>
            </a:extLst>
          </p:cNvPr>
          <p:cNvCxnSpPr>
            <a:cxnSpLocks/>
          </p:cNvCxnSpPr>
          <p:nvPr/>
        </p:nvCxnSpPr>
        <p:spPr>
          <a:xfrm flipH="1">
            <a:off x="5595428" y="4699869"/>
            <a:ext cx="1833053" cy="213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700F00F-4157-4D01-0CD4-43DFC3792D2B}"/>
              </a:ext>
            </a:extLst>
          </p:cNvPr>
          <p:cNvCxnSpPr/>
          <p:nvPr/>
        </p:nvCxnSpPr>
        <p:spPr>
          <a:xfrm flipH="1">
            <a:off x="3887278" y="3460755"/>
            <a:ext cx="391064" cy="23808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874AD7B-AC44-DD02-690C-70109F442F0F}"/>
              </a:ext>
            </a:extLst>
          </p:cNvPr>
          <p:cNvCxnSpPr>
            <a:cxnSpLocks/>
          </p:cNvCxnSpPr>
          <p:nvPr/>
        </p:nvCxnSpPr>
        <p:spPr>
          <a:xfrm flipV="1">
            <a:off x="3887278" y="5272303"/>
            <a:ext cx="638355" cy="5693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7C34454-9073-52BF-609C-56D50C3A314C}"/>
              </a:ext>
            </a:extLst>
          </p:cNvPr>
          <p:cNvCxnSpPr/>
          <p:nvPr/>
        </p:nvCxnSpPr>
        <p:spPr>
          <a:xfrm>
            <a:off x="4278342" y="3460755"/>
            <a:ext cx="1380227" cy="1282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FE63EE2-5BB7-C944-219B-D817A1BC4594}"/>
              </a:ext>
            </a:extLst>
          </p:cNvPr>
          <p:cNvCxnSpPr/>
          <p:nvPr/>
        </p:nvCxnSpPr>
        <p:spPr>
          <a:xfrm>
            <a:off x="4525633" y="5272303"/>
            <a:ext cx="2076091" cy="1063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F4A60E4-048C-231E-F962-8EE0F2FD2461}"/>
              </a:ext>
            </a:extLst>
          </p:cNvPr>
          <p:cNvCxnSpPr/>
          <p:nvPr/>
        </p:nvCxnSpPr>
        <p:spPr>
          <a:xfrm flipV="1">
            <a:off x="5658569" y="3650537"/>
            <a:ext cx="1104181" cy="1092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10D2D6F-5AA4-0C41-CE79-1FC786AE0DC5}"/>
              </a:ext>
            </a:extLst>
          </p:cNvPr>
          <p:cNvCxnSpPr/>
          <p:nvPr/>
        </p:nvCxnSpPr>
        <p:spPr>
          <a:xfrm>
            <a:off x="6762750" y="3627533"/>
            <a:ext cx="1104183" cy="1115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9D6E859-2E27-E3E3-FF98-024A0605F5DF}"/>
              </a:ext>
            </a:extLst>
          </p:cNvPr>
          <p:cNvCxnSpPr/>
          <p:nvPr/>
        </p:nvCxnSpPr>
        <p:spPr>
          <a:xfrm>
            <a:off x="7424108" y="4679955"/>
            <a:ext cx="442825" cy="632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A0EB97B-D411-122F-303D-CF990BCDEBAF}"/>
              </a:ext>
            </a:extLst>
          </p:cNvPr>
          <p:cNvCxnSpPr>
            <a:cxnSpLocks/>
          </p:cNvCxnSpPr>
          <p:nvPr/>
        </p:nvCxnSpPr>
        <p:spPr>
          <a:xfrm>
            <a:off x="7424108" y="4679955"/>
            <a:ext cx="218536" cy="126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90FBFD-67F8-D217-5314-2E9A78F781B0}"/>
              </a:ext>
            </a:extLst>
          </p:cNvPr>
          <p:cNvCxnSpPr>
            <a:cxnSpLocks/>
          </p:cNvCxnSpPr>
          <p:nvPr/>
        </p:nvCxnSpPr>
        <p:spPr>
          <a:xfrm flipH="1">
            <a:off x="6601724" y="5945163"/>
            <a:ext cx="1040920" cy="3910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BF7B5FD-59FE-51D6-1819-D07BF3B3F6AF}"/>
              </a:ext>
            </a:extLst>
          </p:cNvPr>
          <p:cNvSpPr/>
          <p:nvPr/>
        </p:nvSpPr>
        <p:spPr>
          <a:xfrm>
            <a:off x="6686550" y="3589432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AA4BA63-E568-F57A-AA04-478A675A8AAF}"/>
              </a:ext>
            </a:extLst>
          </p:cNvPr>
          <p:cNvSpPr/>
          <p:nvPr/>
        </p:nvSpPr>
        <p:spPr>
          <a:xfrm>
            <a:off x="5557328" y="4619450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9C894DD-6D3E-D021-2800-1BE5520EC2C6}"/>
              </a:ext>
            </a:extLst>
          </p:cNvPr>
          <p:cNvSpPr/>
          <p:nvPr/>
        </p:nvSpPr>
        <p:spPr>
          <a:xfrm>
            <a:off x="4453627" y="5202452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BE83551-8C54-22E1-5167-9D6C39A9EE79}"/>
              </a:ext>
            </a:extLst>
          </p:cNvPr>
          <p:cNvSpPr/>
          <p:nvPr/>
        </p:nvSpPr>
        <p:spPr>
          <a:xfrm>
            <a:off x="3804728" y="5729061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4AF32A-7EE8-BFD4-5263-6576F8D89FA1}"/>
              </a:ext>
            </a:extLst>
          </p:cNvPr>
          <p:cNvSpPr/>
          <p:nvPr/>
        </p:nvSpPr>
        <p:spPr>
          <a:xfrm>
            <a:off x="4206455" y="3414588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2F4ADE1-2BFC-5F0B-72F5-69B63764C769}"/>
              </a:ext>
            </a:extLst>
          </p:cNvPr>
          <p:cNvSpPr/>
          <p:nvPr/>
        </p:nvSpPr>
        <p:spPr>
          <a:xfrm>
            <a:off x="6521450" y="6240977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FC9B016-0E97-2D8B-D5BA-B3B5C491F332}"/>
              </a:ext>
            </a:extLst>
          </p:cNvPr>
          <p:cNvSpPr/>
          <p:nvPr/>
        </p:nvSpPr>
        <p:spPr>
          <a:xfrm>
            <a:off x="7541044" y="5856262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8E0990B-C5D9-5EE6-DC4B-3AFE8AF198EB}"/>
              </a:ext>
            </a:extLst>
          </p:cNvPr>
          <p:cNvSpPr/>
          <p:nvPr/>
        </p:nvSpPr>
        <p:spPr>
          <a:xfrm>
            <a:off x="7354259" y="4619449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FBC8510-13FB-CEBD-E314-A1680ABC6CB6}"/>
              </a:ext>
            </a:extLst>
          </p:cNvPr>
          <p:cNvSpPr/>
          <p:nvPr/>
        </p:nvSpPr>
        <p:spPr>
          <a:xfrm>
            <a:off x="7769826" y="4641734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94134D-86D2-44A1-EB7C-5269BF1D47FA}"/>
              </a:ext>
            </a:extLst>
          </p:cNvPr>
          <p:cNvSpPr txBox="1"/>
          <p:nvPr/>
        </p:nvSpPr>
        <p:spPr>
          <a:xfrm>
            <a:off x="488831" y="425569"/>
            <a:ext cx="10639244" cy="244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latin typeface="Calisto MT" panose="02040603050505030304" pitchFamily="18" charset="0"/>
              </a:rPr>
              <a:t>정리</a:t>
            </a:r>
            <a:endParaRPr lang="en-US" altLang="ko-KR" sz="3000" b="1" dirty="0">
              <a:latin typeface="Calisto MT" panose="02040603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Calisto MT" panose="02040603050505030304" pitchFamily="18" charset="0"/>
              </a:rPr>
              <a:t>2</a:t>
            </a:r>
            <a:r>
              <a:rPr lang="ko-KR" altLang="en-US" sz="2500" dirty="0">
                <a:latin typeface="Calisto MT" panose="02040603050505030304" pitchFamily="18" charset="0"/>
              </a:rPr>
              <a:t>차원에서 다음은 동치이다</a:t>
            </a:r>
            <a:endParaRPr lang="en-US" altLang="ko-KR" sz="2500" dirty="0">
              <a:latin typeface="Calisto MT" panose="0204060305050503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Calisto MT" panose="02040603050505030304" pitchFamily="18" charset="0"/>
              </a:rPr>
              <a:t>1) </a:t>
            </a:r>
            <a:r>
              <a:rPr lang="ko-KR" altLang="en-US" sz="2500" dirty="0">
                <a:latin typeface="Calisto MT" panose="02040603050505030304" pitchFamily="18" charset="0"/>
              </a:rPr>
              <a:t>두 다각형의</a:t>
            </a:r>
            <a:r>
              <a:rPr lang="en-US" altLang="ko-KR" sz="2500" dirty="0">
                <a:latin typeface="Calisto MT" panose="02040603050505030304" pitchFamily="18" charset="0"/>
              </a:rPr>
              <a:t> ‘</a:t>
            </a:r>
            <a:r>
              <a:rPr lang="ko-KR" altLang="en-US" sz="2500" dirty="0">
                <a:latin typeface="Calisto MT" panose="02040603050505030304" pitchFamily="18" charset="0"/>
              </a:rPr>
              <a:t>넓이가 같다</a:t>
            </a:r>
            <a:r>
              <a:rPr lang="en-US" altLang="ko-KR" sz="2500" dirty="0">
                <a:latin typeface="Calisto MT" panose="02040603050505030304" pitchFamily="18" charset="0"/>
              </a:rPr>
              <a:t>’</a:t>
            </a:r>
          </a:p>
          <a:p>
            <a:pPr>
              <a:lnSpc>
                <a:spcPct val="150000"/>
              </a:lnSpc>
            </a:pPr>
            <a:r>
              <a:rPr lang="en-US" altLang="ko-KR" sz="2500" dirty="0">
                <a:latin typeface="Calisto MT" panose="02040603050505030304" pitchFamily="18" charset="0"/>
              </a:rPr>
              <a:t>2) ‘</a:t>
            </a:r>
            <a:r>
              <a:rPr lang="ko-KR" altLang="en-US" sz="2500" dirty="0">
                <a:latin typeface="Calisto MT" panose="02040603050505030304" pitchFamily="18" charset="0"/>
              </a:rPr>
              <a:t>가위 합동</a:t>
            </a:r>
            <a:r>
              <a:rPr lang="en-US" altLang="ko-KR" sz="2500" dirty="0">
                <a:latin typeface="Calisto MT" panose="02040603050505030304" pitchFamily="18" charset="0"/>
              </a:rPr>
              <a:t>(Scissors Congruent)’</a:t>
            </a:r>
            <a:r>
              <a:rPr lang="ko-KR" altLang="en-US" sz="2500" dirty="0">
                <a:latin typeface="Calisto MT" panose="02040603050505030304" pitchFamily="18" charset="0"/>
              </a:rPr>
              <a:t>이다 </a:t>
            </a:r>
            <a:r>
              <a:rPr lang="en-US" altLang="ko-KR" sz="2500" dirty="0">
                <a:latin typeface="Calisto MT" panose="02040603050505030304" pitchFamily="18" charset="0"/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05F62E-E5AD-4E35-9ECA-5F6D81632593}"/>
              </a:ext>
            </a:extLst>
          </p:cNvPr>
          <p:cNvSpPr txBox="1"/>
          <p:nvPr/>
        </p:nvSpPr>
        <p:spPr>
          <a:xfrm>
            <a:off x="488831" y="3308236"/>
            <a:ext cx="10639244" cy="60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>
                <a:latin typeface="Calisto MT" panose="02040603050505030304" pitchFamily="18" charset="0"/>
              </a:rPr>
              <a:t>증명</a:t>
            </a:r>
            <a:r>
              <a:rPr lang="en-US" altLang="ko-KR" sz="2500" dirty="0">
                <a:latin typeface="Calisto MT" panose="020406030505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05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39965B94-C8E8-A0F9-6BDC-6D9DDE7ED27E}"/>
              </a:ext>
            </a:extLst>
          </p:cNvPr>
          <p:cNvSpPr/>
          <p:nvPr/>
        </p:nvSpPr>
        <p:spPr>
          <a:xfrm>
            <a:off x="5994411" y="2901948"/>
            <a:ext cx="342878" cy="2377697"/>
          </a:xfrm>
          <a:prstGeom prst="leftBrace">
            <a:avLst>
              <a:gd name="adj1" fmla="val 55334"/>
              <a:gd name="adj2" fmla="val 566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94BE2-5AF1-BF28-F8A3-3D4D06D9B9A9}"/>
              </a:ext>
            </a:extLst>
          </p:cNvPr>
          <p:cNvSpPr txBox="1"/>
          <p:nvPr/>
        </p:nvSpPr>
        <p:spPr>
          <a:xfrm>
            <a:off x="597500" y="500118"/>
            <a:ext cx="10639244" cy="129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보조정리</a:t>
            </a:r>
            <a:endParaRPr lang="en-US" altLang="ko-KR" sz="3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Calisto MT" panose="02040603050505030304" pitchFamily="18" charset="0"/>
              </a:rPr>
              <a:t>임의의 삼각형은 밑변의 길이가 같은 직사각형과 가위 합동이다</a:t>
            </a:r>
            <a:r>
              <a:rPr lang="en-US" altLang="ko-KR" sz="2500" dirty="0">
                <a:latin typeface="Calisto MT" panose="02040603050505030304" pitchFamily="18" charset="0"/>
              </a:rPr>
              <a:t>.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EAC2BB6F-9899-1445-7178-FE61A4AC0C46}"/>
              </a:ext>
            </a:extLst>
          </p:cNvPr>
          <p:cNvSpPr/>
          <p:nvPr/>
        </p:nvSpPr>
        <p:spPr>
          <a:xfrm>
            <a:off x="3282950" y="2851150"/>
            <a:ext cx="4572000" cy="2441196"/>
          </a:xfrm>
          <a:prstGeom prst="triangle">
            <a:avLst>
              <a:gd name="adj" fmla="val 6597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478C116-D3D8-0EFF-F882-F64A87CA48F2}"/>
              </a:ext>
            </a:extLst>
          </p:cNvPr>
          <p:cNvCxnSpPr>
            <a:stCxn id="4" idx="0"/>
            <a:endCxn id="4" idx="3"/>
          </p:cNvCxnSpPr>
          <p:nvPr/>
        </p:nvCxnSpPr>
        <p:spPr>
          <a:xfrm>
            <a:off x="6299190" y="2851150"/>
            <a:ext cx="0" cy="24411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89CBB17A-D178-6B0C-02DE-60CF2F134B21}"/>
              </a:ext>
            </a:extLst>
          </p:cNvPr>
          <p:cNvSpPr/>
          <p:nvPr/>
        </p:nvSpPr>
        <p:spPr>
          <a:xfrm>
            <a:off x="6216640" y="2768599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A413AA0-0498-5155-FE31-8111DFF331E0}"/>
              </a:ext>
            </a:extLst>
          </p:cNvPr>
          <p:cNvSpPr/>
          <p:nvPr/>
        </p:nvSpPr>
        <p:spPr>
          <a:xfrm>
            <a:off x="3219450" y="5189987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0D6C59A-FFC4-D5CB-A0D3-4964979E3AE8}"/>
              </a:ext>
            </a:extLst>
          </p:cNvPr>
          <p:cNvSpPr/>
          <p:nvPr/>
        </p:nvSpPr>
        <p:spPr>
          <a:xfrm>
            <a:off x="7753350" y="5189987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7E68E8B-8E94-991F-0763-B3C3816801B5}"/>
              </a:ext>
            </a:extLst>
          </p:cNvPr>
          <p:cNvSpPr/>
          <p:nvPr/>
        </p:nvSpPr>
        <p:spPr>
          <a:xfrm>
            <a:off x="6216640" y="5196337"/>
            <a:ext cx="165100" cy="16510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4991F-C16E-6B9C-C3D0-717ED8E36B4D}"/>
              </a:ext>
            </a:extLst>
          </p:cNvPr>
          <p:cNvSpPr txBox="1"/>
          <p:nvPr/>
        </p:nvSpPr>
        <p:spPr>
          <a:xfrm>
            <a:off x="5714990" y="3989196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h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303564-38AD-9AFB-1B69-9835D866C953}"/>
              </a:ext>
            </a:extLst>
          </p:cNvPr>
          <p:cNvSpPr txBox="1"/>
          <p:nvPr/>
        </p:nvSpPr>
        <p:spPr>
          <a:xfrm>
            <a:off x="2794000" y="5022069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Calisto MT" panose="02040603050505030304" pitchFamily="18" charset="0"/>
              </a:rPr>
              <a:t>A</a:t>
            </a:r>
            <a:endParaRPr lang="ko-KR" altLang="en-US" sz="2500" b="1" dirty="0">
              <a:latin typeface="Calisto MT" panose="0204060305050503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3AAC9-F3A0-8431-7574-B7BD4AE88883}"/>
              </a:ext>
            </a:extLst>
          </p:cNvPr>
          <p:cNvSpPr txBox="1"/>
          <p:nvPr/>
        </p:nvSpPr>
        <p:spPr>
          <a:xfrm>
            <a:off x="7934330" y="5021310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Calisto MT" panose="02040603050505030304" pitchFamily="18" charset="0"/>
              </a:rPr>
              <a:t>C</a:t>
            </a:r>
            <a:endParaRPr lang="ko-KR" altLang="en-US" sz="2500" b="1" dirty="0">
              <a:latin typeface="Calisto MT" panose="02040603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C3E96-70E2-885C-27F4-5867D2FF121A}"/>
              </a:ext>
            </a:extLst>
          </p:cNvPr>
          <p:cNvSpPr txBox="1"/>
          <p:nvPr/>
        </p:nvSpPr>
        <p:spPr>
          <a:xfrm>
            <a:off x="6089639" y="2297896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Calisto MT" panose="02040603050505030304" pitchFamily="18" charset="0"/>
              </a:rPr>
              <a:t>B</a:t>
            </a:r>
            <a:endParaRPr lang="ko-KR" altLang="en-US" sz="2500" b="1" dirty="0">
              <a:latin typeface="Calisto MT" panose="02040603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3AEA50-5F2F-455C-584C-A015C35FBF3F}"/>
              </a:ext>
            </a:extLst>
          </p:cNvPr>
          <p:cNvSpPr txBox="1"/>
          <p:nvPr/>
        </p:nvSpPr>
        <p:spPr>
          <a:xfrm>
            <a:off x="1268858" y="2666144"/>
            <a:ext cx="2347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4AE5C95D-34AD-9F69-B757-723A03DB4276}"/>
              </a:ext>
            </a:extLst>
          </p:cNvPr>
          <p:cNvSpPr/>
          <p:nvPr/>
        </p:nvSpPr>
        <p:spPr>
          <a:xfrm rot="10800000">
            <a:off x="7822954" y="3421514"/>
            <a:ext cx="3077300" cy="1692053"/>
          </a:xfrm>
          <a:prstGeom prst="triangle">
            <a:avLst>
              <a:gd name="adj" fmla="val 6729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DEF850FF-2BE4-D425-087D-E977771AE431}"/>
              </a:ext>
            </a:extLst>
          </p:cNvPr>
          <p:cNvSpPr/>
          <p:nvPr/>
        </p:nvSpPr>
        <p:spPr>
          <a:xfrm>
            <a:off x="4864019" y="1719697"/>
            <a:ext cx="2961875" cy="1692053"/>
          </a:xfrm>
          <a:prstGeom prst="triangle">
            <a:avLst>
              <a:gd name="adj" fmla="val 6543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9939D6D-A6D1-9519-8EDF-0853EDE64BC5}"/>
              </a:ext>
            </a:extLst>
          </p:cNvPr>
          <p:cNvCxnSpPr>
            <a:cxnSpLocks/>
          </p:cNvCxnSpPr>
          <p:nvPr/>
        </p:nvCxnSpPr>
        <p:spPr>
          <a:xfrm flipH="1">
            <a:off x="8863972" y="3433573"/>
            <a:ext cx="2036283" cy="16418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BA4541EA-E053-076C-2634-C90D8D3FC57A}"/>
              </a:ext>
            </a:extLst>
          </p:cNvPr>
          <p:cNvSpPr/>
          <p:nvPr/>
        </p:nvSpPr>
        <p:spPr>
          <a:xfrm>
            <a:off x="2825750" y="1739900"/>
            <a:ext cx="6038850" cy="3387346"/>
          </a:xfrm>
          <a:prstGeom prst="triangle">
            <a:avLst>
              <a:gd name="adj" fmla="val 6597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939FE46-032E-86D4-4039-7DB7ABC0BE19}"/>
              </a:ext>
            </a:extLst>
          </p:cNvPr>
          <p:cNvCxnSpPr>
            <a:cxnSpLocks/>
          </p:cNvCxnSpPr>
          <p:nvPr/>
        </p:nvCxnSpPr>
        <p:spPr>
          <a:xfrm>
            <a:off x="1981200" y="3414523"/>
            <a:ext cx="9194800" cy="190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F8E56E1-FEDF-93A5-EE61-8564602088E9}"/>
              </a:ext>
            </a:extLst>
          </p:cNvPr>
          <p:cNvCxnSpPr>
            <a:stCxn id="3" idx="0"/>
            <a:endCxn id="3" idx="3"/>
          </p:cNvCxnSpPr>
          <p:nvPr/>
        </p:nvCxnSpPr>
        <p:spPr>
          <a:xfrm>
            <a:off x="6809700" y="1739900"/>
            <a:ext cx="0" cy="33873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888C0613-5C8A-BAA6-368E-873DF5BFE15E}"/>
              </a:ext>
            </a:extLst>
          </p:cNvPr>
          <p:cNvSpPr/>
          <p:nvPr/>
        </p:nvSpPr>
        <p:spPr>
          <a:xfrm>
            <a:off x="6692965" y="1650755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44E87C-4F8A-FDE9-CBA7-B493906E271C}"/>
              </a:ext>
            </a:extLst>
          </p:cNvPr>
          <p:cNvSpPr/>
          <p:nvPr/>
        </p:nvSpPr>
        <p:spPr>
          <a:xfrm>
            <a:off x="4742101" y="3306328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36825D-1BBA-18A0-8860-A976D0AF2EB3}"/>
              </a:ext>
            </a:extLst>
          </p:cNvPr>
          <p:cNvSpPr/>
          <p:nvPr/>
        </p:nvSpPr>
        <p:spPr>
          <a:xfrm>
            <a:off x="2787650" y="4973599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5467259-54FE-A2DD-3B79-8BFC8F7508A0}"/>
              </a:ext>
            </a:extLst>
          </p:cNvPr>
          <p:cNvSpPr/>
          <p:nvPr/>
        </p:nvSpPr>
        <p:spPr>
          <a:xfrm>
            <a:off x="7737412" y="3312678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4CC4A1C-F919-6B5D-3729-3EB6EB5C8012}"/>
              </a:ext>
            </a:extLst>
          </p:cNvPr>
          <p:cNvSpPr/>
          <p:nvPr/>
        </p:nvSpPr>
        <p:spPr>
          <a:xfrm>
            <a:off x="8750165" y="5006351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20DF8BB-383B-A9E2-2ACE-0F1FDDF91156}"/>
              </a:ext>
            </a:extLst>
          </p:cNvPr>
          <p:cNvSpPr/>
          <p:nvPr/>
        </p:nvSpPr>
        <p:spPr>
          <a:xfrm>
            <a:off x="6726875" y="5012701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F7A899-F723-8556-2D6A-12784B239718}"/>
              </a:ext>
            </a:extLst>
          </p:cNvPr>
          <p:cNvSpPr/>
          <p:nvPr/>
        </p:nvSpPr>
        <p:spPr>
          <a:xfrm>
            <a:off x="6700209" y="3332882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5EA1D-925E-4419-106B-AE66ACE77392}"/>
              </a:ext>
            </a:extLst>
          </p:cNvPr>
          <p:cNvSpPr txBox="1"/>
          <p:nvPr/>
        </p:nvSpPr>
        <p:spPr>
          <a:xfrm>
            <a:off x="7973531" y="2985496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D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8819A-7F59-2491-B717-9BFB74D44E0C}"/>
              </a:ext>
            </a:extLst>
          </p:cNvPr>
          <p:cNvSpPr txBox="1"/>
          <p:nvPr/>
        </p:nvSpPr>
        <p:spPr>
          <a:xfrm>
            <a:off x="6612394" y="1153498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Calisto MT" panose="02040603050505030304" pitchFamily="18" charset="0"/>
              </a:rPr>
              <a:t>B</a:t>
            </a:r>
            <a:endParaRPr lang="ko-KR" altLang="en-US" sz="2500" b="1" dirty="0">
              <a:latin typeface="Calisto MT" panose="0204060305050503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AE2B64-3A1D-439A-B404-F87980F995EF}"/>
              </a:ext>
            </a:extLst>
          </p:cNvPr>
          <p:cNvSpPr txBox="1"/>
          <p:nvPr/>
        </p:nvSpPr>
        <p:spPr>
          <a:xfrm>
            <a:off x="2324100" y="4837919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Calisto MT" panose="02040603050505030304" pitchFamily="18" charset="0"/>
              </a:rPr>
              <a:t>A</a:t>
            </a:r>
            <a:endParaRPr lang="ko-KR" altLang="en-US" sz="2500" b="1" dirty="0">
              <a:latin typeface="Calisto MT" panose="0204060305050503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E56307-0D26-88F2-2574-325438AC8022}"/>
              </a:ext>
            </a:extLst>
          </p:cNvPr>
          <p:cNvSpPr txBox="1"/>
          <p:nvPr/>
        </p:nvSpPr>
        <p:spPr>
          <a:xfrm>
            <a:off x="8994780" y="4887960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Calisto MT" panose="02040603050505030304" pitchFamily="18" charset="0"/>
              </a:rPr>
              <a:t>C</a:t>
            </a:r>
            <a:endParaRPr lang="ko-KR" altLang="en-US" sz="2500" b="1" dirty="0">
              <a:latin typeface="Calisto MT" panose="02040603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B4006-64F7-95E4-15FA-40642C1F4AD4}"/>
              </a:ext>
            </a:extLst>
          </p:cNvPr>
          <p:cNvSpPr txBox="1"/>
          <p:nvPr/>
        </p:nvSpPr>
        <p:spPr>
          <a:xfrm>
            <a:off x="4408681" y="2934696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E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8D0E78-2550-765E-6E0F-25BF6A16C16D}"/>
              </a:ext>
            </a:extLst>
          </p:cNvPr>
          <p:cNvSpPr txBox="1"/>
          <p:nvPr/>
        </p:nvSpPr>
        <p:spPr>
          <a:xfrm>
            <a:off x="1566690" y="3195046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l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D77886-92B2-6B40-38F0-9836D187A9B0}"/>
              </a:ext>
            </a:extLst>
          </p:cNvPr>
          <p:cNvSpPr txBox="1"/>
          <p:nvPr/>
        </p:nvSpPr>
        <p:spPr>
          <a:xfrm>
            <a:off x="2457862" y="3175996"/>
            <a:ext cx="434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&gt;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D91F40-0DCB-D70D-E07E-4BBB4814017B}"/>
              </a:ext>
            </a:extLst>
          </p:cNvPr>
          <p:cNvSpPr txBox="1"/>
          <p:nvPr/>
        </p:nvSpPr>
        <p:spPr>
          <a:xfrm>
            <a:off x="3932240" y="4882369"/>
            <a:ext cx="444500" cy="483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&gt;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C6B1A0-DFFB-2F24-2733-B620C7A456D4}"/>
              </a:ext>
            </a:extLst>
          </p:cNvPr>
          <p:cNvSpPr txBox="1"/>
          <p:nvPr/>
        </p:nvSpPr>
        <p:spPr>
          <a:xfrm>
            <a:off x="6267276" y="3412590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G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603D88A-DFC0-D525-EAA7-9155D54F02A8}"/>
              </a:ext>
            </a:extLst>
          </p:cNvPr>
          <p:cNvCxnSpPr>
            <a:cxnSpLocks/>
          </p:cNvCxnSpPr>
          <p:nvPr/>
        </p:nvCxnSpPr>
        <p:spPr>
          <a:xfrm>
            <a:off x="5721350" y="2501900"/>
            <a:ext cx="171450" cy="1968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9977FE1-D8CB-D7ED-EC95-C9E34C7F7A55}"/>
              </a:ext>
            </a:extLst>
          </p:cNvPr>
          <p:cNvCxnSpPr>
            <a:cxnSpLocks/>
          </p:cNvCxnSpPr>
          <p:nvPr/>
        </p:nvCxnSpPr>
        <p:spPr>
          <a:xfrm>
            <a:off x="3846515" y="4084946"/>
            <a:ext cx="171450" cy="1968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3469F99-CBE5-2AB1-B20A-1019296479A2}"/>
              </a:ext>
            </a:extLst>
          </p:cNvPr>
          <p:cNvGrpSpPr/>
          <p:nvPr/>
        </p:nvGrpSpPr>
        <p:grpSpPr>
          <a:xfrm>
            <a:off x="7177589" y="2450977"/>
            <a:ext cx="264675" cy="219198"/>
            <a:chOff x="7177589" y="2450977"/>
            <a:chExt cx="264675" cy="21919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644C562-1780-8DF5-117F-CA73493CA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589" y="2450977"/>
              <a:ext cx="226575" cy="1493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2C725EC-D9C0-F978-F068-AA5AC653D4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5689" y="2520827"/>
              <a:ext cx="226575" cy="1493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CC00DBC-762D-28A4-7706-9AAFF2959783}"/>
              </a:ext>
            </a:extLst>
          </p:cNvPr>
          <p:cNvGrpSpPr/>
          <p:nvPr/>
        </p:nvGrpSpPr>
        <p:grpSpPr>
          <a:xfrm>
            <a:off x="8117389" y="4006727"/>
            <a:ext cx="264675" cy="219198"/>
            <a:chOff x="7177589" y="2450977"/>
            <a:chExt cx="264675" cy="21919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0A1E3E87-4F7D-71A5-E867-7FAC9B4EA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589" y="2450977"/>
              <a:ext cx="226575" cy="1493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A8355C7-1FEF-160F-487E-91DCF4BE7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5689" y="2520827"/>
              <a:ext cx="226575" cy="1493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106EDF5F-44E4-1F4B-B4C0-5283E609902B}"/>
              </a:ext>
            </a:extLst>
          </p:cNvPr>
          <p:cNvSpPr/>
          <p:nvPr/>
        </p:nvSpPr>
        <p:spPr>
          <a:xfrm>
            <a:off x="10810293" y="3348005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A3E10A65-2A46-49CD-A6F2-B97D83ED0B4C}"/>
              </a:ext>
            </a:extLst>
          </p:cNvPr>
          <p:cNvGrpSpPr/>
          <p:nvPr/>
        </p:nvGrpSpPr>
        <p:grpSpPr>
          <a:xfrm>
            <a:off x="4036994" y="3578711"/>
            <a:ext cx="546100" cy="565954"/>
            <a:chOff x="4049694" y="3566011"/>
            <a:chExt cx="546100" cy="56595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ED5BFB0-F8E2-7272-4EA9-5DCF2A5AB475}"/>
                </a:ext>
              </a:extLst>
            </p:cNvPr>
            <p:cNvSpPr txBox="1"/>
            <p:nvPr/>
          </p:nvSpPr>
          <p:spPr>
            <a:xfrm rot="19476445">
              <a:off x="4049694" y="3648561"/>
              <a:ext cx="444500" cy="48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accent6">
                      <a:lumMod val="75000"/>
                    </a:schemeClr>
                  </a:solidFill>
                  <a:latin typeface="Calisto MT" panose="02040603050505030304" pitchFamily="18" charset="0"/>
                </a:rPr>
                <a:t>&gt;</a:t>
              </a:r>
              <a:endParaRPr lang="ko-KR" altLang="en-US" sz="25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199E1E7-5354-616B-A372-D6EADF510C1A}"/>
                </a:ext>
              </a:extLst>
            </p:cNvPr>
            <p:cNvSpPr txBox="1"/>
            <p:nvPr/>
          </p:nvSpPr>
          <p:spPr>
            <a:xfrm rot="19476445">
              <a:off x="4151294" y="3566011"/>
              <a:ext cx="444500" cy="48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accent6">
                      <a:lumMod val="75000"/>
                    </a:schemeClr>
                  </a:solidFill>
                  <a:latin typeface="Calisto MT" panose="02040603050505030304" pitchFamily="18" charset="0"/>
                </a:rPr>
                <a:t>&gt;</a:t>
              </a:r>
              <a:endParaRPr lang="ko-KR" altLang="en-US" sz="25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BC24044-553D-CF16-1FFB-2F7FBCF86C25}"/>
              </a:ext>
            </a:extLst>
          </p:cNvPr>
          <p:cNvGrpSpPr/>
          <p:nvPr/>
        </p:nvGrpSpPr>
        <p:grpSpPr>
          <a:xfrm>
            <a:off x="9986305" y="3681817"/>
            <a:ext cx="546100" cy="565954"/>
            <a:chOff x="4049694" y="3566011"/>
            <a:chExt cx="546100" cy="56595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D6A611C-8B6D-19D5-1F62-18B0D74C1F66}"/>
                </a:ext>
              </a:extLst>
            </p:cNvPr>
            <p:cNvSpPr txBox="1"/>
            <p:nvPr/>
          </p:nvSpPr>
          <p:spPr>
            <a:xfrm rot="19476445">
              <a:off x="4049694" y="3648561"/>
              <a:ext cx="444500" cy="48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accent6">
                      <a:lumMod val="75000"/>
                    </a:schemeClr>
                  </a:solidFill>
                  <a:latin typeface="Calisto MT" panose="02040603050505030304" pitchFamily="18" charset="0"/>
                </a:rPr>
                <a:t>&gt;</a:t>
              </a:r>
              <a:endParaRPr lang="ko-KR" altLang="en-US" sz="25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528F298-73C6-0C0A-18C9-00CD770084A8}"/>
                </a:ext>
              </a:extLst>
            </p:cNvPr>
            <p:cNvSpPr txBox="1"/>
            <p:nvPr/>
          </p:nvSpPr>
          <p:spPr>
            <a:xfrm rot="19476445">
              <a:off x="4151294" y="3566011"/>
              <a:ext cx="444500" cy="48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accent6">
                      <a:lumMod val="75000"/>
                    </a:schemeClr>
                  </a:solidFill>
                  <a:latin typeface="Calisto MT" panose="02040603050505030304" pitchFamily="18" charset="0"/>
                </a:rPr>
                <a:t>&gt;</a:t>
              </a:r>
              <a:endParaRPr lang="ko-KR" altLang="en-US" sz="25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C83A5FE2-7155-98AF-5C0F-F5FC86C09EBD}"/>
              </a:ext>
            </a:extLst>
          </p:cNvPr>
          <p:cNvSpPr txBox="1"/>
          <p:nvPr/>
        </p:nvSpPr>
        <p:spPr>
          <a:xfrm>
            <a:off x="10714129" y="2841974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F</a:t>
            </a:r>
            <a:endParaRPr lang="ko-KR" altLang="en-US" sz="2500" b="1" dirty="0">
              <a:solidFill>
                <a:schemeClr val="accent6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8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7" grpId="0" animBg="1"/>
      <p:bldP spid="9" grpId="0" animBg="1"/>
      <p:bldP spid="12" grpId="0" animBg="1"/>
      <p:bldP spid="13" grpId="0"/>
      <p:bldP spid="18" grpId="0"/>
      <p:bldP spid="21" grpId="0"/>
      <p:bldP spid="22" grpId="0"/>
      <p:bldP spid="23" grpId="0"/>
      <p:bldP spid="25" grpId="0"/>
      <p:bldP spid="47" grpId="0" animBg="1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DF99BC16-DFC8-1361-1C00-9DD3DCB223C4}"/>
              </a:ext>
            </a:extLst>
          </p:cNvPr>
          <p:cNvSpPr/>
          <p:nvPr/>
        </p:nvSpPr>
        <p:spPr>
          <a:xfrm rot="10800000">
            <a:off x="7822954" y="3421514"/>
            <a:ext cx="3077300" cy="1692053"/>
          </a:xfrm>
          <a:prstGeom prst="triangle">
            <a:avLst>
              <a:gd name="adj" fmla="val 6729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각 삼각형 57">
            <a:extLst>
              <a:ext uri="{FF2B5EF4-FFF2-40B4-BE49-F238E27FC236}">
                <a16:creationId xmlns:a16="http://schemas.microsoft.com/office/drawing/2014/main" id="{27CC0C0D-7BDF-843D-5708-2273CF1A87B9}"/>
              </a:ext>
            </a:extLst>
          </p:cNvPr>
          <p:cNvSpPr/>
          <p:nvPr/>
        </p:nvSpPr>
        <p:spPr>
          <a:xfrm rot="10800000">
            <a:off x="7849831" y="3444869"/>
            <a:ext cx="1002127" cy="1661948"/>
          </a:xfrm>
          <a:prstGeom prst="rtTriangle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1779D5C7-CBEA-4C79-ABBD-FEA46A70DEB5}"/>
              </a:ext>
            </a:extLst>
          </p:cNvPr>
          <p:cNvSpPr/>
          <p:nvPr/>
        </p:nvSpPr>
        <p:spPr>
          <a:xfrm>
            <a:off x="4864019" y="1719697"/>
            <a:ext cx="2961875" cy="1692053"/>
          </a:xfrm>
          <a:prstGeom prst="triangle">
            <a:avLst>
              <a:gd name="adj" fmla="val 6543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각 삼각형 56">
            <a:extLst>
              <a:ext uri="{FF2B5EF4-FFF2-40B4-BE49-F238E27FC236}">
                <a16:creationId xmlns:a16="http://schemas.microsoft.com/office/drawing/2014/main" id="{06AA3629-AA89-9814-2FB0-1219241652CB}"/>
              </a:ext>
            </a:extLst>
          </p:cNvPr>
          <p:cNvSpPr/>
          <p:nvPr/>
        </p:nvSpPr>
        <p:spPr>
          <a:xfrm>
            <a:off x="6809699" y="1746250"/>
            <a:ext cx="1002127" cy="1661948"/>
          </a:xfrm>
          <a:prstGeom prst="rtTriangle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각 삼각형 55">
            <a:extLst>
              <a:ext uri="{FF2B5EF4-FFF2-40B4-BE49-F238E27FC236}">
                <a16:creationId xmlns:a16="http://schemas.microsoft.com/office/drawing/2014/main" id="{B5AC38E9-8CFD-0897-3AF9-81BB6FAD565D}"/>
              </a:ext>
            </a:extLst>
          </p:cNvPr>
          <p:cNvSpPr/>
          <p:nvPr/>
        </p:nvSpPr>
        <p:spPr>
          <a:xfrm rot="5400000">
            <a:off x="9067312" y="3228830"/>
            <a:ext cx="1648163" cy="2045066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각 삼각형 54">
            <a:extLst>
              <a:ext uri="{FF2B5EF4-FFF2-40B4-BE49-F238E27FC236}">
                <a16:creationId xmlns:a16="http://schemas.microsoft.com/office/drawing/2014/main" id="{36057ABE-0CF3-967C-CDB3-83D197E0772A}"/>
              </a:ext>
            </a:extLst>
          </p:cNvPr>
          <p:cNvSpPr/>
          <p:nvPr/>
        </p:nvSpPr>
        <p:spPr>
          <a:xfrm rot="5400000">
            <a:off x="3044851" y="3255920"/>
            <a:ext cx="1654419" cy="1946277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C314740-D309-69F7-6E95-17290D7485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82649" y="3433573"/>
            <a:ext cx="418774" cy="186013"/>
          </a:xfrm>
          <a:prstGeom prst="bentConnector3">
            <a:avLst>
              <a:gd name="adj1" fmla="val 56065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C2A1D00B-C1CA-6BFB-1151-1D647C6EBB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03511" y="3424447"/>
            <a:ext cx="418774" cy="186013"/>
          </a:xfrm>
          <a:prstGeom prst="bentConnector3">
            <a:avLst>
              <a:gd name="adj1" fmla="val 56065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CC59F3B-C979-79A7-E376-16BB79A92BD9}"/>
              </a:ext>
            </a:extLst>
          </p:cNvPr>
          <p:cNvCxnSpPr>
            <a:cxnSpLocks/>
          </p:cNvCxnSpPr>
          <p:nvPr/>
        </p:nvCxnSpPr>
        <p:spPr>
          <a:xfrm flipH="1">
            <a:off x="8863972" y="3433573"/>
            <a:ext cx="2036283" cy="164187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86F33F29-C203-5278-1D5F-965F6A088D7F}"/>
              </a:ext>
            </a:extLst>
          </p:cNvPr>
          <p:cNvSpPr/>
          <p:nvPr/>
        </p:nvSpPr>
        <p:spPr>
          <a:xfrm>
            <a:off x="2825750" y="1739900"/>
            <a:ext cx="6038850" cy="3387346"/>
          </a:xfrm>
          <a:prstGeom prst="triangle">
            <a:avLst>
              <a:gd name="adj" fmla="val 65972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3BCF107-AA47-9257-E6C2-C5D8D755C0D1}"/>
              </a:ext>
            </a:extLst>
          </p:cNvPr>
          <p:cNvCxnSpPr>
            <a:cxnSpLocks/>
          </p:cNvCxnSpPr>
          <p:nvPr/>
        </p:nvCxnSpPr>
        <p:spPr>
          <a:xfrm>
            <a:off x="1981200" y="3414523"/>
            <a:ext cx="9194800" cy="1905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24F527-2117-9C63-FBE6-335C20D7CA11}"/>
              </a:ext>
            </a:extLst>
          </p:cNvPr>
          <p:cNvCxnSpPr>
            <a:stCxn id="5" idx="0"/>
            <a:endCxn id="5" idx="3"/>
          </p:cNvCxnSpPr>
          <p:nvPr/>
        </p:nvCxnSpPr>
        <p:spPr>
          <a:xfrm>
            <a:off x="6809700" y="1739900"/>
            <a:ext cx="0" cy="33873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13F68B8C-B2B7-FF00-9718-A65ED97DB172}"/>
              </a:ext>
            </a:extLst>
          </p:cNvPr>
          <p:cNvSpPr/>
          <p:nvPr/>
        </p:nvSpPr>
        <p:spPr>
          <a:xfrm>
            <a:off x="6692965" y="1650755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CBCD2D3-15EE-7752-D156-6FACAF086DEC}"/>
              </a:ext>
            </a:extLst>
          </p:cNvPr>
          <p:cNvSpPr/>
          <p:nvPr/>
        </p:nvSpPr>
        <p:spPr>
          <a:xfrm>
            <a:off x="4742101" y="3306328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E94C4D-D474-1E30-E33D-EFF68C474A48}"/>
              </a:ext>
            </a:extLst>
          </p:cNvPr>
          <p:cNvSpPr/>
          <p:nvPr/>
        </p:nvSpPr>
        <p:spPr>
          <a:xfrm>
            <a:off x="2787650" y="4973599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A6987FE-4952-0140-BE67-C52FAF006F8B}"/>
              </a:ext>
            </a:extLst>
          </p:cNvPr>
          <p:cNvSpPr/>
          <p:nvPr/>
        </p:nvSpPr>
        <p:spPr>
          <a:xfrm>
            <a:off x="7737412" y="3312678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6ECE49F-09A3-6949-A2C7-5E7A03B2E9F6}"/>
              </a:ext>
            </a:extLst>
          </p:cNvPr>
          <p:cNvSpPr/>
          <p:nvPr/>
        </p:nvSpPr>
        <p:spPr>
          <a:xfrm>
            <a:off x="8750165" y="5006351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4FAC23-AF40-7FC0-3CDC-D7863FF43BDB}"/>
              </a:ext>
            </a:extLst>
          </p:cNvPr>
          <p:cNvSpPr/>
          <p:nvPr/>
        </p:nvSpPr>
        <p:spPr>
          <a:xfrm>
            <a:off x="6726875" y="5012701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7D7D557-1427-9D53-5970-E292C28BF9B0}"/>
              </a:ext>
            </a:extLst>
          </p:cNvPr>
          <p:cNvSpPr/>
          <p:nvPr/>
        </p:nvSpPr>
        <p:spPr>
          <a:xfrm>
            <a:off x="6700209" y="3332882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7C1E3-DB48-0925-5105-50A2CBD411FA}"/>
              </a:ext>
            </a:extLst>
          </p:cNvPr>
          <p:cNvSpPr txBox="1"/>
          <p:nvPr/>
        </p:nvSpPr>
        <p:spPr>
          <a:xfrm>
            <a:off x="7973531" y="2985496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D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7C101-ABF7-DC02-F3E3-828244000103}"/>
              </a:ext>
            </a:extLst>
          </p:cNvPr>
          <p:cNvSpPr txBox="1"/>
          <p:nvPr/>
        </p:nvSpPr>
        <p:spPr>
          <a:xfrm>
            <a:off x="6612394" y="1153498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Calisto MT" panose="02040603050505030304" pitchFamily="18" charset="0"/>
              </a:rPr>
              <a:t>B</a:t>
            </a:r>
            <a:endParaRPr lang="ko-KR" altLang="en-US" sz="2500" b="1" dirty="0">
              <a:latin typeface="Calisto MT" panose="0204060305050503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7660CF-CF61-E434-B890-EFE6F1CFE226}"/>
              </a:ext>
            </a:extLst>
          </p:cNvPr>
          <p:cNvSpPr txBox="1"/>
          <p:nvPr/>
        </p:nvSpPr>
        <p:spPr>
          <a:xfrm>
            <a:off x="2324100" y="4837919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Calisto MT" panose="02040603050505030304" pitchFamily="18" charset="0"/>
              </a:rPr>
              <a:t>A</a:t>
            </a:r>
            <a:endParaRPr lang="ko-KR" altLang="en-US" sz="2500" b="1" dirty="0">
              <a:latin typeface="Calisto MT" panose="0204060305050503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DFDED-8202-9BBD-56E1-E908D061F1D3}"/>
              </a:ext>
            </a:extLst>
          </p:cNvPr>
          <p:cNvSpPr txBox="1"/>
          <p:nvPr/>
        </p:nvSpPr>
        <p:spPr>
          <a:xfrm>
            <a:off x="8994780" y="4887960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Calisto MT" panose="02040603050505030304" pitchFamily="18" charset="0"/>
              </a:rPr>
              <a:t>C</a:t>
            </a:r>
            <a:endParaRPr lang="ko-KR" altLang="en-US" sz="2500" b="1" dirty="0">
              <a:latin typeface="Calisto MT" panose="0204060305050503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B913E4-18FB-B0FC-8A7F-03F3EEA09290}"/>
              </a:ext>
            </a:extLst>
          </p:cNvPr>
          <p:cNvSpPr txBox="1"/>
          <p:nvPr/>
        </p:nvSpPr>
        <p:spPr>
          <a:xfrm>
            <a:off x="4408681" y="2934696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E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246FA-36F7-A892-8C92-BEDC4D07DEB3}"/>
              </a:ext>
            </a:extLst>
          </p:cNvPr>
          <p:cNvSpPr txBox="1"/>
          <p:nvPr/>
        </p:nvSpPr>
        <p:spPr>
          <a:xfrm>
            <a:off x="1566690" y="3195046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l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D8C1D2-EA2A-5B57-9805-6F1F8909EF48}"/>
              </a:ext>
            </a:extLst>
          </p:cNvPr>
          <p:cNvSpPr txBox="1"/>
          <p:nvPr/>
        </p:nvSpPr>
        <p:spPr>
          <a:xfrm>
            <a:off x="2457862" y="3175996"/>
            <a:ext cx="4347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&gt;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B57642-F457-B77F-364C-071434A3172F}"/>
              </a:ext>
            </a:extLst>
          </p:cNvPr>
          <p:cNvSpPr txBox="1"/>
          <p:nvPr/>
        </p:nvSpPr>
        <p:spPr>
          <a:xfrm>
            <a:off x="3932240" y="4882369"/>
            <a:ext cx="444500" cy="483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&gt;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230A31-312F-D398-2A53-D6AA5EF4163A}"/>
              </a:ext>
            </a:extLst>
          </p:cNvPr>
          <p:cNvSpPr txBox="1"/>
          <p:nvPr/>
        </p:nvSpPr>
        <p:spPr>
          <a:xfrm>
            <a:off x="6267276" y="3412590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G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478E93F-5AD4-7F9B-C9B0-4B47E7290AD2}"/>
              </a:ext>
            </a:extLst>
          </p:cNvPr>
          <p:cNvCxnSpPr>
            <a:cxnSpLocks/>
          </p:cNvCxnSpPr>
          <p:nvPr/>
        </p:nvCxnSpPr>
        <p:spPr>
          <a:xfrm>
            <a:off x="5721350" y="2501900"/>
            <a:ext cx="171450" cy="1968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084F485-B980-F8B9-F5A9-982DA9052FBC}"/>
              </a:ext>
            </a:extLst>
          </p:cNvPr>
          <p:cNvCxnSpPr>
            <a:cxnSpLocks/>
          </p:cNvCxnSpPr>
          <p:nvPr/>
        </p:nvCxnSpPr>
        <p:spPr>
          <a:xfrm>
            <a:off x="3846515" y="4084946"/>
            <a:ext cx="171450" cy="1968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2E404A-5F71-5389-44F2-AC52BD9F428E}"/>
              </a:ext>
            </a:extLst>
          </p:cNvPr>
          <p:cNvGrpSpPr/>
          <p:nvPr/>
        </p:nvGrpSpPr>
        <p:grpSpPr>
          <a:xfrm>
            <a:off x="7177589" y="2450977"/>
            <a:ext cx="264675" cy="219198"/>
            <a:chOff x="7177589" y="2450977"/>
            <a:chExt cx="264675" cy="219198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BB77E06-BD3B-6396-D7E3-E2B10691B6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589" y="2450977"/>
              <a:ext cx="226575" cy="1493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0CDA286-D24E-603C-0C96-015ECAD88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5689" y="2520827"/>
              <a:ext cx="226575" cy="1493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219AF5F-E796-07BE-D3CF-1933733F930A}"/>
              </a:ext>
            </a:extLst>
          </p:cNvPr>
          <p:cNvGrpSpPr/>
          <p:nvPr/>
        </p:nvGrpSpPr>
        <p:grpSpPr>
          <a:xfrm>
            <a:off x="8117389" y="4006727"/>
            <a:ext cx="264675" cy="219198"/>
            <a:chOff x="7177589" y="2450977"/>
            <a:chExt cx="264675" cy="219198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35CDCE58-683A-D8DF-EBFE-675E17D1E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589" y="2450977"/>
              <a:ext cx="226575" cy="1493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A268916-C893-2C17-D6BD-C570201DC6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5689" y="2520827"/>
              <a:ext cx="226575" cy="14934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CE0AD70A-D8A2-8A7D-0C36-BC2490F4809D}"/>
              </a:ext>
            </a:extLst>
          </p:cNvPr>
          <p:cNvSpPr/>
          <p:nvPr/>
        </p:nvSpPr>
        <p:spPr>
          <a:xfrm>
            <a:off x="10810293" y="3348005"/>
            <a:ext cx="218070" cy="229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147D807-F20C-4173-B8AC-3BC671A7C331}"/>
              </a:ext>
            </a:extLst>
          </p:cNvPr>
          <p:cNvGrpSpPr/>
          <p:nvPr/>
        </p:nvGrpSpPr>
        <p:grpSpPr>
          <a:xfrm>
            <a:off x="4036994" y="3578711"/>
            <a:ext cx="546100" cy="565954"/>
            <a:chOff x="4049694" y="3566011"/>
            <a:chExt cx="546100" cy="56595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282082-CAB0-F992-466F-ED9459D76D42}"/>
                </a:ext>
              </a:extLst>
            </p:cNvPr>
            <p:cNvSpPr txBox="1"/>
            <p:nvPr/>
          </p:nvSpPr>
          <p:spPr>
            <a:xfrm rot="19476445">
              <a:off x="4049694" y="3648561"/>
              <a:ext cx="444500" cy="48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accent6">
                      <a:lumMod val="75000"/>
                    </a:schemeClr>
                  </a:solidFill>
                  <a:latin typeface="Calisto MT" panose="02040603050505030304" pitchFamily="18" charset="0"/>
                </a:rPr>
                <a:t>&gt;</a:t>
              </a:r>
              <a:endParaRPr lang="ko-KR" altLang="en-US" sz="25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3E2947-529E-80C3-94AA-878AEBAB6596}"/>
                </a:ext>
              </a:extLst>
            </p:cNvPr>
            <p:cNvSpPr txBox="1"/>
            <p:nvPr/>
          </p:nvSpPr>
          <p:spPr>
            <a:xfrm rot="19476445">
              <a:off x="4151294" y="3566011"/>
              <a:ext cx="444500" cy="48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accent6">
                      <a:lumMod val="75000"/>
                    </a:schemeClr>
                  </a:solidFill>
                  <a:latin typeface="Calisto MT" panose="02040603050505030304" pitchFamily="18" charset="0"/>
                </a:rPr>
                <a:t>&gt;</a:t>
              </a:r>
              <a:endParaRPr lang="ko-KR" altLang="en-US" sz="25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204DCC9-0022-342F-6062-269507A975FA}"/>
              </a:ext>
            </a:extLst>
          </p:cNvPr>
          <p:cNvGrpSpPr/>
          <p:nvPr/>
        </p:nvGrpSpPr>
        <p:grpSpPr>
          <a:xfrm>
            <a:off x="9986305" y="3681817"/>
            <a:ext cx="546100" cy="565954"/>
            <a:chOff x="4049694" y="3566011"/>
            <a:chExt cx="546100" cy="5659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21FB14-D5E8-D3C7-5AA8-84430D0CFC11}"/>
                </a:ext>
              </a:extLst>
            </p:cNvPr>
            <p:cNvSpPr txBox="1"/>
            <p:nvPr/>
          </p:nvSpPr>
          <p:spPr>
            <a:xfrm rot="19476445">
              <a:off x="4049694" y="3648561"/>
              <a:ext cx="444500" cy="48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accent6">
                      <a:lumMod val="75000"/>
                    </a:schemeClr>
                  </a:solidFill>
                  <a:latin typeface="Calisto MT" panose="02040603050505030304" pitchFamily="18" charset="0"/>
                </a:rPr>
                <a:t>&gt;</a:t>
              </a:r>
              <a:endParaRPr lang="ko-KR" altLang="en-US" sz="25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CAEE52-350C-5933-A57C-ABCC1AB8A8BB}"/>
                </a:ext>
              </a:extLst>
            </p:cNvPr>
            <p:cNvSpPr txBox="1"/>
            <p:nvPr/>
          </p:nvSpPr>
          <p:spPr>
            <a:xfrm rot="19476445">
              <a:off x="4151294" y="3566011"/>
              <a:ext cx="444500" cy="483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500" b="1" dirty="0">
                  <a:solidFill>
                    <a:schemeClr val="accent6">
                      <a:lumMod val="75000"/>
                    </a:schemeClr>
                  </a:solidFill>
                  <a:latin typeface="Calisto MT" panose="02040603050505030304" pitchFamily="18" charset="0"/>
                </a:rPr>
                <a:t>&gt;</a:t>
              </a:r>
              <a:endParaRPr lang="ko-KR" altLang="en-US" sz="25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C90A932-1C00-C05A-6615-D4D9742C8C40}"/>
              </a:ext>
            </a:extLst>
          </p:cNvPr>
          <p:cNvSpPr txBox="1"/>
          <p:nvPr/>
        </p:nvSpPr>
        <p:spPr>
          <a:xfrm>
            <a:off x="10714129" y="2841974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F</a:t>
            </a:r>
            <a:endParaRPr lang="ko-KR" altLang="en-US" sz="2500" b="1" dirty="0">
              <a:solidFill>
                <a:schemeClr val="accent6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8001CF-4444-D2C8-C67B-75407C568909}"/>
              </a:ext>
            </a:extLst>
          </p:cNvPr>
          <p:cNvCxnSpPr/>
          <p:nvPr/>
        </p:nvCxnSpPr>
        <p:spPr>
          <a:xfrm>
            <a:off x="2907772" y="1999871"/>
            <a:ext cx="0" cy="338734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76BE5F4-E993-57DE-EB20-D200E5C28E33}"/>
              </a:ext>
            </a:extLst>
          </p:cNvPr>
          <p:cNvCxnSpPr/>
          <p:nvPr/>
        </p:nvCxnSpPr>
        <p:spPr>
          <a:xfrm>
            <a:off x="8863972" y="1986572"/>
            <a:ext cx="0" cy="3387346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8BA5861-0E10-5B84-E32A-728D63E2164C}"/>
              </a:ext>
            </a:extLst>
          </p:cNvPr>
          <p:cNvSpPr txBox="1"/>
          <p:nvPr/>
        </p:nvSpPr>
        <p:spPr>
          <a:xfrm>
            <a:off x="2755926" y="1501373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2"/>
                </a:solidFill>
                <a:latin typeface="Calisto MT" panose="02040603050505030304" pitchFamily="18" charset="0"/>
              </a:rPr>
              <a:t>p</a:t>
            </a:r>
            <a:endParaRPr lang="ko-KR" altLang="en-US" sz="2500" b="1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3CB116-0FAB-EDF3-DD94-44B90A9E0F0D}"/>
              </a:ext>
            </a:extLst>
          </p:cNvPr>
          <p:cNvSpPr txBox="1"/>
          <p:nvPr/>
        </p:nvSpPr>
        <p:spPr>
          <a:xfrm>
            <a:off x="8699073" y="1495840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2"/>
                </a:solidFill>
                <a:latin typeface="Calisto MT" panose="02040603050505030304" pitchFamily="18" charset="0"/>
              </a:rPr>
              <a:t>q</a:t>
            </a:r>
            <a:endParaRPr lang="ko-KR" altLang="en-US" sz="2500" b="1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0AE522-6E84-60DB-C49D-B21E35DC08EF}"/>
              </a:ext>
            </a:extLst>
          </p:cNvPr>
          <p:cNvSpPr txBox="1"/>
          <p:nvPr/>
        </p:nvSpPr>
        <p:spPr>
          <a:xfrm>
            <a:off x="2495756" y="2904590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2"/>
                </a:solidFill>
                <a:latin typeface="Calisto MT" panose="02040603050505030304" pitchFamily="18" charset="0"/>
              </a:rPr>
              <a:t>K</a:t>
            </a:r>
            <a:endParaRPr lang="ko-KR" altLang="en-US" sz="2500" b="1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94ED20-9000-0E6F-3262-430A7E12671F}"/>
              </a:ext>
            </a:extLst>
          </p:cNvPr>
          <p:cNvSpPr txBox="1"/>
          <p:nvPr/>
        </p:nvSpPr>
        <p:spPr>
          <a:xfrm>
            <a:off x="8883419" y="2910940"/>
            <a:ext cx="5871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accent2"/>
                </a:solidFill>
                <a:latin typeface="Calisto MT" panose="02040603050505030304" pitchFamily="18" charset="0"/>
              </a:rPr>
              <a:t>J</a:t>
            </a:r>
            <a:endParaRPr lang="ko-KR" altLang="en-US" sz="2500" b="1" dirty="0">
              <a:solidFill>
                <a:schemeClr val="accent2"/>
              </a:solidFill>
              <a:latin typeface="Calisto MT" panose="02040603050505030304" pitchFamily="18" charset="0"/>
            </a:endParaRPr>
          </a:p>
        </p:txBody>
      </p:sp>
      <p:sp>
        <p:nvSpPr>
          <p:cNvPr id="53" name="별: 꼭짓점 5개 52">
            <a:extLst>
              <a:ext uri="{FF2B5EF4-FFF2-40B4-BE49-F238E27FC236}">
                <a16:creationId xmlns:a16="http://schemas.microsoft.com/office/drawing/2014/main" id="{B5311ADA-4915-66F2-544C-21C6E57DB9DB}"/>
              </a:ext>
            </a:extLst>
          </p:cNvPr>
          <p:cNvSpPr/>
          <p:nvPr/>
        </p:nvSpPr>
        <p:spPr>
          <a:xfrm>
            <a:off x="2968228" y="4668680"/>
            <a:ext cx="164907" cy="185656"/>
          </a:xfrm>
          <a:prstGeom prst="star5">
            <a:avLst/>
          </a:prstGeom>
          <a:solidFill>
            <a:srgbClr val="F2E2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별: 꼭짓점 5개 53">
            <a:extLst>
              <a:ext uri="{FF2B5EF4-FFF2-40B4-BE49-F238E27FC236}">
                <a16:creationId xmlns:a16="http://schemas.microsoft.com/office/drawing/2014/main" id="{A9A2F23A-541A-E945-8111-C7AD988AE915}"/>
              </a:ext>
            </a:extLst>
          </p:cNvPr>
          <p:cNvSpPr/>
          <p:nvPr/>
        </p:nvSpPr>
        <p:spPr>
          <a:xfrm>
            <a:off x="8921318" y="4688626"/>
            <a:ext cx="164907" cy="185656"/>
          </a:xfrm>
          <a:prstGeom prst="star5">
            <a:avLst/>
          </a:prstGeom>
          <a:solidFill>
            <a:srgbClr val="F2E2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8A35FA5-8A00-384A-3B8B-B7C09F24E51F}"/>
              </a:ext>
            </a:extLst>
          </p:cNvPr>
          <p:cNvSpPr/>
          <p:nvPr/>
        </p:nvSpPr>
        <p:spPr>
          <a:xfrm>
            <a:off x="2907771" y="3441076"/>
            <a:ext cx="5970617" cy="16925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77408003-A7F7-B59F-78CF-9C8812A7BC0F}"/>
              </a:ext>
            </a:extLst>
          </p:cNvPr>
          <p:cNvSpPr/>
          <p:nvPr/>
        </p:nvSpPr>
        <p:spPr>
          <a:xfrm>
            <a:off x="2854142" y="1762621"/>
            <a:ext cx="5965575" cy="3350947"/>
          </a:xfrm>
          <a:prstGeom prst="triangle">
            <a:avLst>
              <a:gd name="adj" fmla="val 66298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50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7" grpId="0" animBg="1"/>
      <p:bldP spid="56" grpId="0" animBg="1"/>
      <p:bldP spid="55" grpId="0" animBg="1"/>
      <p:bldP spid="42" grpId="0"/>
      <p:bldP spid="43" grpId="0"/>
      <p:bldP spid="50" grpId="0"/>
      <p:bldP spid="51" grpId="0"/>
      <p:bldP spid="53" grpId="0" animBg="1"/>
      <p:bldP spid="54" grpId="0" animBg="1"/>
      <p:bldP spid="59" grpId="0" animBg="1"/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36ACFC-4F48-F3EB-260F-DFE3E73EC699}"/>
                  </a:ext>
                </a:extLst>
              </p:cNvPr>
              <p:cNvSpPr txBox="1"/>
              <p:nvPr/>
            </p:nvSpPr>
            <p:spPr>
              <a:xfrm>
                <a:off x="597500" y="500118"/>
                <a:ext cx="10639244" cy="187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30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보조정리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500" dirty="0">
                    <a:latin typeface="Calisto MT" panose="02040603050505030304" pitchFamily="18" charset="0"/>
                  </a:rPr>
                  <a:t>높이가 </a:t>
                </a:r>
                <a14:m>
                  <m:oMath xmlns:m="http://schemas.openxmlformats.org/officeDocument/2006/math">
                    <m:r>
                      <a:rPr lang="en-US" altLang="ko-KR" sz="25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500" dirty="0">
                    <a:latin typeface="Calisto MT" panose="02040603050505030304" pitchFamily="18" charset="0"/>
                  </a:rPr>
                  <a:t>인 직사각형은 임의의 높이 </a:t>
                </a:r>
                <a14:m>
                  <m:oMath xmlns:m="http://schemas.openxmlformats.org/officeDocument/2006/math"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5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5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500" dirty="0">
                    <a:latin typeface="Calisto MT" panose="02040603050505030304" pitchFamily="18" charset="0"/>
                  </a:rPr>
                  <a:t> </a:t>
                </a:r>
                <a:r>
                  <a:rPr lang="ko-KR" altLang="en-US" sz="2500" dirty="0">
                    <a:latin typeface="Calisto MT" panose="02040603050505030304" pitchFamily="18" charset="0"/>
                  </a:rPr>
                  <a:t>가진 다른 직사각형과 </a:t>
                </a:r>
                <a:endParaRPr lang="en-US" altLang="ko-KR" sz="2500" dirty="0">
                  <a:latin typeface="Calisto MT" panose="0204060305050503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500" dirty="0">
                    <a:latin typeface="Calisto MT" panose="02040603050505030304" pitchFamily="18" charset="0"/>
                  </a:rPr>
                  <a:t>가위합동이다</a:t>
                </a:r>
                <a:r>
                  <a:rPr lang="en-US" altLang="ko-KR" sz="2500" dirty="0">
                    <a:latin typeface="Calisto MT" panose="02040603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36ACFC-4F48-F3EB-260F-DFE3E73E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00" y="500118"/>
                <a:ext cx="10639244" cy="1873013"/>
              </a:xfrm>
              <a:prstGeom prst="rect">
                <a:avLst/>
              </a:prstGeom>
              <a:blipFill>
                <a:blip r:embed="rId3"/>
                <a:stretch>
                  <a:fillRect l="-1318" b="-6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D97B00E4-724C-D843-0E3E-AAAD6B3504CB}"/>
              </a:ext>
            </a:extLst>
          </p:cNvPr>
          <p:cNvSpPr/>
          <p:nvPr/>
        </p:nvSpPr>
        <p:spPr>
          <a:xfrm>
            <a:off x="4661796" y="2883232"/>
            <a:ext cx="1905774" cy="32032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0A267-0E58-0E1C-57F6-859A55563479}"/>
              </a:ext>
            </a:extLst>
          </p:cNvPr>
          <p:cNvSpPr txBox="1"/>
          <p:nvPr/>
        </p:nvSpPr>
        <p:spPr>
          <a:xfrm>
            <a:off x="3804133" y="4429296"/>
            <a:ext cx="4445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rgbClr val="0070C0"/>
                </a:solidFill>
                <a:latin typeface="Calisto MT" panose="02040603050505030304" pitchFamily="18" charset="0"/>
              </a:rPr>
              <a:t>h</a:t>
            </a:r>
            <a:endParaRPr lang="ko-KR" altLang="en-US" sz="2500" b="1" dirty="0">
              <a:solidFill>
                <a:srgbClr val="0070C0"/>
              </a:solidFill>
              <a:latin typeface="Calisto MT" panose="02040603050505030304" pitchFamily="18" charset="0"/>
            </a:endParaRPr>
          </a:p>
        </p:txBody>
      </p:sp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99A757AC-E8A9-1C94-EFF3-B4DCACAAB6FC}"/>
              </a:ext>
            </a:extLst>
          </p:cNvPr>
          <p:cNvSpPr/>
          <p:nvPr/>
        </p:nvSpPr>
        <p:spPr>
          <a:xfrm>
            <a:off x="4208365" y="2883232"/>
            <a:ext cx="342878" cy="3203276"/>
          </a:xfrm>
          <a:prstGeom prst="leftBrace">
            <a:avLst>
              <a:gd name="adj1" fmla="val 55334"/>
              <a:gd name="adj2" fmla="val 566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3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각 삼각형 77">
            <a:extLst>
              <a:ext uri="{FF2B5EF4-FFF2-40B4-BE49-F238E27FC236}">
                <a16:creationId xmlns:a16="http://schemas.microsoft.com/office/drawing/2014/main" id="{1D019B24-EC7B-3216-24F2-29578E7507E7}"/>
              </a:ext>
            </a:extLst>
          </p:cNvPr>
          <p:cNvSpPr/>
          <p:nvPr/>
        </p:nvSpPr>
        <p:spPr>
          <a:xfrm rot="10800000">
            <a:off x="6720637" y="3059478"/>
            <a:ext cx="2029423" cy="2239377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각 삼각형 76">
            <a:extLst>
              <a:ext uri="{FF2B5EF4-FFF2-40B4-BE49-F238E27FC236}">
                <a16:creationId xmlns:a16="http://schemas.microsoft.com/office/drawing/2014/main" id="{BCDFADCE-665A-B19F-9301-3C456C2CC89D}"/>
              </a:ext>
            </a:extLst>
          </p:cNvPr>
          <p:cNvSpPr/>
          <p:nvPr/>
        </p:nvSpPr>
        <p:spPr>
          <a:xfrm rot="10800000">
            <a:off x="5855914" y="2124104"/>
            <a:ext cx="1918866" cy="2102196"/>
          </a:xfrm>
          <a:prstGeom prst="rtTriangle">
            <a:avLst/>
          </a:prstGeom>
          <a:solidFill>
            <a:srgbClr val="E59EDD">
              <a:alpha val="45098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id="{46F26633-18D7-FF42-0871-98FB9C8CD0D3}"/>
              </a:ext>
            </a:extLst>
          </p:cNvPr>
          <p:cNvSpPr/>
          <p:nvPr/>
        </p:nvSpPr>
        <p:spPr>
          <a:xfrm>
            <a:off x="7774782" y="4244197"/>
            <a:ext cx="937891" cy="1072556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각 삼각형 74">
            <a:extLst>
              <a:ext uri="{FF2B5EF4-FFF2-40B4-BE49-F238E27FC236}">
                <a16:creationId xmlns:a16="http://schemas.microsoft.com/office/drawing/2014/main" id="{934D4CE2-AB5F-D1E1-9F0A-8CF308904941}"/>
              </a:ext>
            </a:extLst>
          </p:cNvPr>
          <p:cNvSpPr/>
          <p:nvPr/>
        </p:nvSpPr>
        <p:spPr>
          <a:xfrm>
            <a:off x="5860382" y="2129856"/>
            <a:ext cx="843881" cy="944010"/>
          </a:xfrm>
          <a:prstGeom prst="rtTriangl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DD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951DEDB-0A30-F6CE-9B00-D720B0DD9706}"/>
              </a:ext>
            </a:extLst>
          </p:cNvPr>
          <p:cNvSpPr/>
          <p:nvPr/>
        </p:nvSpPr>
        <p:spPr>
          <a:xfrm>
            <a:off x="5860875" y="2126980"/>
            <a:ext cx="1905774" cy="32032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5B825E-A171-E244-CA77-5690A2AB2049}"/>
                  </a:ext>
                </a:extLst>
              </p:cNvPr>
              <p:cNvSpPr txBox="1"/>
              <p:nvPr/>
            </p:nvSpPr>
            <p:spPr>
              <a:xfrm>
                <a:off x="-120438" y="3456258"/>
                <a:ext cx="60960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000" b="1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ko-KR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ko-KR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ko-KR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ko-KR" altLang="en-US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5B825E-A171-E244-CA77-5690A2AB2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438" y="3456258"/>
                <a:ext cx="6096000" cy="553998"/>
              </a:xfrm>
              <a:prstGeom prst="rect">
                <a:avLst/>
              </a:prstGeom>
              <a:blipFill>
                <a:blip r:embed="rId3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378AEE-3735-5CEF-B4C1-34D9DC416799}"/>
                  </a:ext>
                </a:extLst>
              </p:cNvPr>
              <p:cNvSpPr txBox="1"/>
              <p:nvPr/>
            </p:nvSpPr>
            <p:spPr>
              <a:xfrm>
                <a:off x="5103644" y="4021059"/>
                <a:ext cx="594224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378AEE-3735-5CEF-B4C1-34D9DC416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44" y="4021059"/>
                <a:ext cx="594224" cy="446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3F765ED2-59A5-DA7D-E9F4-DB6F9EA2885C}"/>
              </a:ext>
            </a:extLst>
          </p:cNvPr>
          <p:cNvSpPr/>
          <p:nvPr/>
        </p:nvSpPr>
        <p:spPr>
          <a:xfrm>
            <a:off x="5739787" y="3131681"/>
            <a:ext cx="106437" cy="2189238"/>
          </a:xfrm>
          <a:prstGeom prst="leftBrace">
            <a:avLst>
              <a:gd name="adj1" fmla="val 55334"/>
              <a:gd name="adj2" fmla="val 566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5B6CFE9-5E6A-8E7D-2A2B-A2CE8A9E6B97}"/>
              </a:ext>
            </a:extLst>
          </p:cNvPr>
          <p:cNvCxnSpPr>
            <a:cxnSpLocks/>
          </p:cNvCxnSpPr>
          <p:nvPr/>
        </p:nvCxnSpPr>
        <p:spPr>
          <a:xfrm>
            <a:off x="5861541" y="2126980"/>
            <a:ext cx="0" cy="929633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828C106-D5D0-19B8-5B87-64BED5894754}"/>
              </a:ext>
            </a:extLst>
          </p:cNvPr>
          <p:cNvCxnSpPr>
            <a:cxnSpLocks/>
          </p:cNvCxnSpPr>
          <p:nvPr/>
        </p:nvCxnSpPr>
        <p:spPr>
          <a:xfrm flipH="1" flipV="1">
            <a:off x="7755144" y="3053748"/>
            <a:ext cx="1020796" cy="894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4D0E26E-02CC-6489-25EE-795B79C0C784}"/>
              </a:ext>
            </a:extLst>
          </p:cNvPr>
          <p:cNvCxnSpPr>
            <a:cxnSpLocks/>
          </p:cNvCxnSpPr>
          <p:nvPr/>
        </p:nvCxnSpPr>
        <p:spPr>
          <a:xfrm>
            <a:off x="8758194" y="3053748"/>
            <a:ext cx="0" cy="22793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E17D551-D24D-9248-3728-43FD5F8E4B38}"/>
              </a:ext>
            </a:extLst>
          </p:cNvPr>
          <p:cNvCxnSpPr>
            <a:cxnSpLocks/>
          </p:cNvCxnSpPr>
          <p:nvPr/>
        </p:nvCxnSpPr>
        <p:spPr>
          <a:xfrm>
            <a:off x="5849370" y="2129857"/>
            <a:ext cx="2908824" cy="32032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162518B4-4D61-63A4-C99C-70C66118425E}"/>
              </a:ext>
            </a:extLst>
          </p:cNvPr>
          <p:cNvSpPr/>
          <p:nvPr/>
        </p:nvSpPr>
        <p:spPr>
          <a:xfrm>
            <a:off x="7792527" y="4422774"/>
            <a:ext cx="126521" cy="1265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4C04C1-AB01-7A39-CF25-8827CF809AB8}"/>
              </a:ext>
            </a:extLst>
          </p:cNvPr>
          <p:cNvSpPr/>
          <p:nvPr/>
        </p:nvSpPr>
        <p:spPr>
          <a:xfrm>
            <a:off x="8589329" y="4960761"/>
            <a:ext cx="126521" cy="1265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405ACD2-07BB-9561-9F14-1A3DA2B9FBDC}"/>
              </a:ext>
            </a:extLst>
          </p:cNvPr>
          <p:cNvSpPr/>
          <p:nvPr/>
        </p:nvSpPr>
        <p:spPr>
          <a:xfrm>
            <a:off x="8410081" y="5143349"/>
            <a:ext cx="126521" cy="1265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550EFB-E198-2B60-978D-E291CD050BB9}"/>
              </a:ext>
            </a:extLst>
          </p:cNvPr>
          <p:cNvSpPr/>
          <p:nvPr/>
        </p:nvSpPr>
        <p:spPr>
          <a:xfrm>
            <a:off x="6861299" y="3095291"/>
            <a:ext cx="126521" cy="1265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D4811A4-A2C1-C201-8EDB-92B42AC04A4D}"/>
              </a:ext>
            </a:extLst>
          </p:cNvPr>
          <p:cNvSpPr/>
          <p:nvPr/>
        </p:nvSpPr>
        <p:spPr>
          <a:xfrm>
            <a:off x="6083100" y="2191890"/>
            <a:ext cx="126521" cy="1265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A08A04C-F530-58EE-BE10-EA94E4A1B658}"/>
              </a:ext>
            </a:extLst>
          </p:cNvPr>
          <p:cNvSpPr/>
          <p:nvPr/>
        </p:nvSpPr>
        <p:spPr>
          <a:xfrm>
            <a:off x="6416693" y="2884519"/>
            <a:ext cx="126521" cy="12652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3EA57EDF-3E71-ED77-310C-D6A656AEC35E}"/>
              </a:ext>
            </a:extLst>
          </p:cNvPr>
          <p:cNvSpPr/>
          <p:nvPr/>
        </p:nvSpPr>
        <p:spPr>
          <a:xfrm>
            <a:off x="5912302" y="2352576"/>
            <a:ext cx="126521" cy="1265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AB82C06-5C90-466E-8C22-F5DC48EA2F8A}"/>
              </a:ext>
            </a:extLst>
          </p:cNvPr>
          <p:cNvCxnSpPr/>
          <p:nvPr/>
        </p:nvCxnSpPr>
        <p:spPr>
          <a:xfrm>
            <a:off x="5860875" y="3056613"/>
            <a:ext cx="190577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1CD3522-925F-0216-B8C3-C33E5AE3012F}"/>
              </a:ext>
            </a:extLst>
          </p:cNvPr>
          <p:cNvCxnSpPr>
            <a:cxnSpLocks/>
          </p:cNvCxnSpPr>
          <p:nvPr/>
        </p:nvCxnSpPr>
        <p:spPr>
          <a:xfrm flipH="1" flipV="1">
            <a:off x="7763769" y="5316753"/>
            <a:ext cx="1020796" cy="8944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ABBF26DA-147A-0B83-7A39-E8F0BE7A673B}"/>
              </a:ext>
            </a:extLst>
          </p:cNvPr>
          <p:cNvSpPr/>
          <p:nvPr/>
        </p:nvSpPr>
        <p:spPr>
          <a:xfrm>
            <a:off x="7610872" y="3929094"/>
            <a:ext cx="126521" cy="12652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663405F-9A15-010F-4560-8C56731F2AA7}"/>
              </a:ext>
            </a:extLst>
          </p:cNvPr>
          <p:cNvGrpSpPr/>
          <p:nvPr/>
        </p:nvGrpSpPr>
        <p:grpSpPr>
          <a:xfrm rot="3399482">
            <a:off x="6253109" y="2565383"/>
            <a:ext cx="126514" cy="172315"/>
            <a:chOff x="5471904" y="2012830"/>
            <a:chExt cx="71889" cy="241328"/>
          </a:xfrm>
        </p:grpSpPr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58AC1ACB-D0F2-02E3-6363-5335F96D948C}"/>
                </a:ext>
              </a:extLst>
            </p:cNvPr>
            <p:cNvCxnSpPr>
              <a:cxnSpLocks/>
            </p:cNvCxnSpPr>
            <p:nvPr/>
          </p:nvCxnSpPr>
          <p:spPr>
            <a:xfrm>
              <a:off x="5543793" y="2012830"/>
              <a:ext cx="0" cy="23845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D9121503-0D79-1644-99B6-F00562EB1059}"/>
                </a:ext>
              </a:extLst>
            </p:cNvPr>
            <p:cNvCxnSpPr>
              <a:cxnSpLocks/>
            </p:cNvCxnSpPr>
            <p:nvPr/>
          </p:nvCxnSpPr>
          <p:spPr>
            <a:xfrm>
              <a:off x="5471904" y="2015704"/>
              <a:ext cx="0" cy="23845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17CEF6F-1AE1-F3A4-DD9F-05A78FB37C8A}"/>
              </a:ext>
            </a:extLst>
          </p:cNvPr>
          <p:cNvGrpSpPr/>
          <p:nvPr/>
        </p:nvGrpSpPr>
        <p:grpSpPr>
          <a:xfrm rot="3149051">
            <a:off x="8168502" y="4658643"/>
            <a:ext cx="126514" cy="172315"/>
            <a:chOff x="6797720" y="5275161"/>
            <a:chExt cx="126514" cy="172315"/>
          </a:xfrm>
        </p:grpSpPr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AFBC645-653D-6DB0-01EB-BF55B509B204}"/>
                </a:ext>
              </a:extLst>
            </p:cNvPr>
            <p:cNvCxnSpPr>
              <a:cxnSpLocks/>
            </p:cNvCxnSpPr>
            <p:nvPr/>
          </p:nvCxnSpPr>
          <p:spPr>
            <a:xfrm>
              <a:off x="6924234" y="5275161"/>
              <a:ext cx="0" cy="1702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2077C6DE-9E1F-F55A-9555-6D96C32DC232}"/>
                </a:ext>
              </a:extLst>
            </p:cNvPr>
            <p:cNvCxnSpPr>
              <a:cxnSpLocks/>
            </p:cNvCxnSpPr>
            <p:nvPr/>
          </p:nvCxnSpPr>
          <p:spPr>
            <a:xfrm>
              <a:off x="6797720" y="5277213"/>
              <a:ext cx="0" cy="17026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왼쪽 중괄호 70">
            <a:extLst>
              <a:ext uri="{FF2B5EF4-FFF2-40B4-BE49-F238E27FC236}">
                <a16:creationId xmlns:a16="http://schemas.microsoft.com/office/drawing/2014/main" id="{49687C1D-3B8D-7A17-9B2E-81B9917B8536}"/>
              </a:ext>
            </a:extLst>
          </p:cNvPr>
          <p:cNvSpPr/>
          <p:nvPr/>
        </p:nvSpPr>
        <p:spPr>
          <a:xfrm>
            <a:off x="5759558" y="2144233"/>
            <a:ext cx="54012" cy="929633"/>
          </a:xfrm>
          <a:prstGeom prst="leftBrace">
            <a:avLst>
              <a:gd name="adj1" fmla="val 55334"/>
              <a:gd name="adj2" fmla="val 566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8154411-D703-D9E1-46F6-A1AC836985E9}"/>
                  </a:ext>
                </a:extLst>
              </p:cNvPr>
              <p:cNvSpPr txBox="1"/>
              <p:nvPr/>
            </p:nvSpPr>
            <p:spPr>
              <a:xfrm>
                <a:off x="4859920" y="2433111"/>
                <a:ext cx="899637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8154411-D703-D9E1-46F6-A1AC83698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920" y="2433111"/>
                <a:ext cx="899637" cy="446276"/>
              </a:xfrm>
              <a:prstGeom prst="rect">
                <a:avLst/>
              </a:prstGeom>
              <a:blipFill>
                <a:blip r:embed="rId5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왼쪽 중괄호 72">
            <a:extLst>
              <a:ext uri="{FF2B5EF4-FFF2-40B4-BE49-F238E27FC236}">
                <a16:creationId xmlns:a16="http://schemas.microsoft.com/office/drawing/2014/main" id="{7FDDDF39-1995-0BD3-BF33-2B71D5B32BFF}"/>
              </a:ext>
            </a:extLst>
          </p:cNvPr>
          <p:cNvSpPr/>
          <p:nvPr/>
        </p:nvSpPr>
        <p:spPr>
          <a:xfrm rot="16200000">
            <a:off x="8238536" y="4927856"/>
            <a:ext cx="54012" cy="929633"/>
          </a:xfrm>
          <a:prstGeom prst="leftBrace">
            <a:avLst>
              <a:gd name="adj1" fmla="val 55334"/>
              <a:gd name="adj2" fmla="val 566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0CA10E-85BC-05C2-359D-4C979E463AC8}"/>
                  </a:ext>
                </a:extLst>
              </p:cNvPr>
              <p:cNvSpPr txBox="1"/>
              <p:nvPr/>
            </p:nvSpPr>
            <p:spPr>
              <a:xfrm>
                <a:off x="7855787" y="5354641"/>
                <a:ext cx="899637" cy="446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3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ko-KR" altLang="en-US" sz="23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0CA10E-85BC-05C2-359D-4C979E463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787" y="5354641"/>
                <a:ext cx="899637" cy="446276"/>
              </a:xfrm>
              <a:prstGeom prst="rect">
                <a:avLst/>
              </a:prstGeom>
              <a:blipFill>
                <a:blip r:embed="rId6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34BF7AA-1A82-7900-7A29-D51D59A215C9}"/>
              </a:ext>
            </a:extLst>
          </p:cNvPr>
          <p:cNvSpPr/>
          <p:nvPr/>
        </p:nvSpPr>
        <p:spPr>
          <a:xfrm>
            <a:off x="5855914" y="2129856"/>
            <a:ext cx="1915692" cy="32230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F1ACFC6-A2EA-516E-C855-19D3583F08D2}"/>
              </a:ext>
            </a:extLst>
          </p:cNvPr>
          <p:cNvSpPr/>
          <p:nvPr/>
        </p:nvSpPr>
        <p:spPr>
          <a:xfrm>
            <a:off x="5846194" y="3045696"/>
            <a:ext cx="2899632" cy="22855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02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7" grpId="0" animBg="1"/>
      <p:bldP spid="76" grpId="0" animBg="1"/>
      <p:bldP spid="7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7" grpId="0" animBg="1"/>
      <p:bldP spid="73" grpId="0" animBg="1"/>
      <p:bldP spid="74" grpId="0"/>
      <p:bldP spid="101" grpId="0" animBg="1"/>
      <p:bldP spid="10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D0D3C6-AB38-1488-27F1-A52F26BF04E2}"/>
              </a:ext>
            </a:extLst>
          </p:cNvPr>
          <p:cNvSpPr txBox="1"/>
          <p:nvPr/>
        </p:nvSpPr>
        <p:spPr>
          <a:xfrm>
            <a:off x="306765" y="282700"/>
            <a:ext cx="112121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Scissors Congruence </a:t>
            </a:r>
            <a:r>
              <a:rPr lang="en-US" altLang="ko-KR" sz="3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 the 3-Space</a:t>
            </a:r>
            <a:endParaRPr lang="ko-KR" altLang="en-US" sz="30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AB5C0C9-A9B5-0ADA-DFE6-B8417A493AD8}"/>
              </a:ext>
            </a:extLst>
          </p:cNvPr>
          <p:cNvCxnSpPr>
            <a:cxnSpLocks/>
          </p:cNvCxnSpPr>
          <p:nvPr/>
        </p:nvCxnSpPr>
        <p:spPr>
          <a:xfrm flipH="1">
            <a:off x="2049363" y="2667953"/>
            <a:ext cx="1254041" cy="115887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5CC15BA-055D-3998-9C0F-B3C6FA9F2A0B}"/>
              </a:ext>
            </a:extLst>
          </p:cNvPr>
          <p:cNvCxnSpPr>
            <a:cxnSpLocks/>
          </p:cNvCxnSpPr>
          <p:nvPr/>
        </p:nvCxnSpPr>
        <p:spPr>
          <a:xfrm>
            <a:off x="3279090" y="2667953"/>
            <a:ext cx="338722" cy="229552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4BE1388-C489-3D03-8399-956C9C1CF8F1}"/>
              </a:ext>
            </a:extLst>
          </p:cNvPr>
          <p:cNvCxnSpPr>
            <a:cxnSpLocks/>
          </p:cNvCxnSpPr>
          <p:nvPr/>
        </p:nvCxnSpPr>
        <p:spPr>
          <a:xfrm>
            <a:off x="2055500" y="3826828"/>
            <a:ext cx="1568450" cy="113665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D8A11AB-14D7-0A2D-D976-08F290F32CA4}"/>
              </a:ext>
            </a:extLst>
          </p:cNvPr>
          <p:cNvCxnSpPr>
            <a:cxnSpLocks/>
          </p:cNvCxnSpPr>
          <p:nvPr/>
        </p:nvCxnSpPr>
        <p:spPr>
          <a:xfrm>
            <a:off x="3266025" y="2667953"/>
            <a:ext cx="928106" cy="89446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E3FC83D-4168-92A0-93DD-B57677C7BB3D}"/>
              </a:ext>
            </a:extLst>
          </p:cNvPr>
          <p:cNvCxnSpPr>
            <a:cxnSpLocks/>
          </p:cNvCxnSpPr>
          <p:nvPr/>
        </p:nvCxnSpPr>
        <p:spPr>
          <a:xfrm flipV="1">
            <a:off x="3623949" y="3595812"/>
            <a:ext cx="576319" cy="136766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FD0B328-B572-62EE-73EA-4B3C7DF472AA}"/>
              </a:ext>
            </a:extLst>
          </p:cNvPr>
          <p:cNvCxnSpPr>
            <a:cxnSpLocks/>
          </p:cNvCxnSpPr>
          <p:nvPr/>
        </p:nvCxnSpPr>
        <p:spPr>
          <a:xfrm flipV="1">
            <a:off x="2055500" y="3562418"/>
            <a:ext cx="2163356" cy="264410"/>
          </a:xfrm>
          <a:prstGeom prst="line">
            <a:avLst/>
          </a:prstGeom>
          <a:ln w="28575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FAB1D1A-2589-E41A-E7B5-5971C3A6112B}"/>
              </a:ext>
            </a:extLst>
          </p:cNvPr>
          <p:cNvCxnSpPr>
            <a:cxnSpLocks/>
          </p:cNvCxnSpPr>
          <p:nvPr/>
        </p:nvCxnSpPr>
        <p:spPr>
          <a:xfrm flipV="1">
            <a:off x="7809780" y="2933952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25EE019-517F-3823-6CD6-D851493E55BA}"/>
              </a:ext>
            </a:extLst>
          </p:cNvPr>
          <p:cNvCxnSpPr>
            <a:cxnSpLocks/>
          </p:cNvCxnSpPr>
          <p:nvPr/>
        </p:nvCxnSpPr>
        <p:spPr>
          <a:xfrm>
            <a:off x="6295051" y="3577537"/>
            <a:ext cx="154752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9B525A6-E318-8818-24BB-BC9F8F564E36}"/>
              </a:ext>
            </a:extLst>
          </p:cNvPr>
          <p:cNvCxnSpPr>
            <a:cxnSpLocks/>
          </p:cNvCxnSpPr>
          <p:nvPr/>
        </p:nvCxnSpPr>
        <p:spPr>
          <a:xfrm flipV="1">
            <a:off x="6319462" y="3577537"/>
            <a:ext cx="0" cy="138931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4E3C94-9492-B7A5-36D4-7FA341FD4816}"/>
              </a:ext>
            </a:extLst>
          </p:cNvPr>
          <p:cNvCxnSpPr>
            <a:cxnSpLocks/>
          </p:cNvCxnSpPr>
          <p:nvPr/>
        </p:nvCxnSpPr>
        <p:spPr>
          <a:xfrm flipH="1">
            <a:off x="7835415" y="3577537"/>
            <a:ext cx="7162" cy="13859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0F5FC00-AE76-C701-20F3-AEE5DC5D8A80}"/>
              </a:ext>
            </a:extLst>
          </p:cNvPr>
          <p:cNvCxnSpPr>
            <a:cxnSpLocks/>
          </p:cNvCxnSpPr>
          <p:nvPr/>
        </p:nvCxnSpPr>
        <p:spPr>
          <a:xfrm>
            <a:off x="8640737" y="2942544"/>
            <a:ext cx="0" cy="13726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79E97148-C917-E88A-B750-C1B436CFF528}"/>
              </a:ext>
            </a:extLst>
          </p:cNvPr>
          <p:cNvCxnSpPr>
            <a:cxnSpLocks/>
          </p:cNvCxnSpPr>
          <p:nvPr/>
        </p:nvCxnSpPr>
        <p:spPr>
          <a:xfrm>
            <a:off x="6306300" y="4963456"/>
            <a:ext cx="154752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DCBE40D-107F-9B1B-5397-3C1787566CA0}"/>
              </a:ext>
            </a:extLst>
          </p:cNvPr>
          <p:cNvCxnSpPr>
            <a:cxnSpLocks/>
          </p:cNvCxnSpPr>
          <p:nvPr/>
        </p:nvCxnSpPr>
        <p:spPr>
          <a:xfrm flipV="1">
            <a:off x="7835415" y="4300022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CF834BB-BCDC-1B66-59A3-E7AA78399F88}"/>
              </a:ext>
            </a:extLst>
          </p:cNvPr>
          <p:cNvCxnSpPr>
            <a:cxnSpLocks/>
          </p:cNvCxnSpPr>
          <p:nvPr/>
        </p:nvCxnSpPr>
        <p:spPr>
          <a:xfrm flipV="1">
            <a:off x="6319357" y="2915541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687B2CC-F12C-DFD7-F06F-FA90FEBA6409}"/>
              </a:ext>
            </a:extLst>
          </p:cNvPr>
          <p:cNvCxnSpPr>
            <a:cxnSpLocks/>
          </p:cNvCxnSpPr>
          <p:nvPr/>
        </p:nvCxnSpPr>
        <p:spPr>
          <a:xfrm>
            <a:off x="7112348" y="2933952"/>
            <a:ext cx="154752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8F77E67-76E8-0AF3-6363-7314361AC961}"/>
              </a:ext>
            </a:extLst>
          </p:cNvPr>
          <p:cNvCxnSpPr>
            <a:cxnSpLocks/>
          </p:cNvCxnSpPr>
          <p:nvPr/>
        </p:nvCxnSpPr>
        <p:spPr>
          <a:xfrm flipV="1">
            <a:off x="7141632" y="2931973"/>
            <a:ext cx="0" cy="1389318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71BD326-70D5-D695-4CCA-07A0D4DF6C02}"/>
              </a:ext>
            </a:extLst>
          </p:cNvPr>
          <p:cNvCxnSpPr>
            <a:cxnSpLocks/>
          </p:cNvCxnSpPr>
          <p:nvPr/>
        </p:nvCxnSpPr>
        <p:spPr>
          <a:xfrm flipV="1">
            <a:off x="6332408" y="4290529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1BFF4F1-9363-3475-9DE3-69105714BF8D}"/>
              </a:ext>
            </a:extLst>
          </p:cNvPr>
          <p:cNvCxnSpPr>
            <a:cxnSpLocks/>
          </p:cNvCxnSpPr>
          <p:nvPr/>
        </p:nvCxnSpPr>
        <p:spPr>
          <a:xfrm>
            <a:off x="7112348" y="4302880"/>
            <a:ext cx="1547526" cy="0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화살표: 원형 48">
            <a:extLst>
              <a:ext uri="{FF2B5EF4-FFF2-40B4-BE49-F238E27FC236}">
                <a16:creationId xmlns:a16="http://schemas.microsoft.com/office/drawing/2014/main" id="{B3D6E3A8-2A2C-14A8-802C-BE305A4831A4}"/>
              </a:ext>
            </a:extLst>
          </p:cNvPr>
          <p:cNvSpPr/>
          <p:nvPr/>
        </p:nvSpPr>
        <p:spPr>
          <a:xfrm rot="202466">
            <a:off x="4084534" y="2038422"/>
            <a:ext cx="2588251" cy="2074228"/>
          </a:xfrm>
          <a:prstGeom prst="circularArrow">
            <a:avLst>
              <a:gd name="adj1" fmla="val 5032"/>
              <a:gd name="adj2" fmla="val 537967"/>
              <a:gd name="adj3" fmla="val 20178712"/>
              <a:gd name="adj4" fmla="val 11124017"/>
              <a:gd name="adj5" fmla="val 687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4D455D-EEB6-6F53-B212-86C15B83FCE4}"/>
              </a:ext>
            </a:extLst>
          </p:cNvPr>
          <p:cNvSpPr txBox="1"/>
          <p:nvPr/>
        </p:nvSpPr>
        <p:spPr>
          <a:xfrm>
            <a:off x="5157182" y="1360560"/>
            <a:ext cx="7556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C00000"/>
                </a:solidFill>
              </a:rPr>
              <a:t>?</a:t>
            </a:r>
            <a:endParaRPr lang="ko-KR" altLang="en-US" sz="4400" b="1" dirty="0">
              <a:solidFill>
                <a:srgbClr val="C0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73AA1995-7C1D-1C0E-0F36-789FF29FE5BC}"/>
              </a:ext>
            </a:extLst>
          </p:cNvPr>
          <p:cNvSpPr/>
          <p:nvPr/>
        </p:nvSpPr>
        <p:spPr>
          <a:xfrm>
            <a:off x="400050" y="1138124"/>
            <a:ext cx="8990199" cy="93770"/>
          </a:xfrm>
          <a:prstGeom prst="roundRect">
            <a:avLst/>
          </a:prstGeom>
          <a:solidFill>
            <a:srgbClr val="FFCC66"/>
          </a:solidFill>
          <a:ln>
            <a:solidFill>
              <a:srgbClr val="FFCC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BBFA01-B5F4-6005-0F27-84FCC211F8F9}"/>
              </a:ext>
            </a:extLst>
          </p:cNvPr>
          <p:cNvSpPr txBox="1"/>
          <p:nvPr/>
        </p:nvSpPr>
        <p:spPr>
          <a:xfrm>
            <a:off x="776378" y="5051495"/>
            <a:ext cx="10639244" cy="1294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dirty="0">
                <a:latin typeface="ADLaM Display" panose="02010000000000000000" pitchFamily="2" charset="0"/>
                <a:cs typeface="ADLaM Display" panose="02010000000000000000" pitchFamily="2" charset="0"/>
              </a:rPr>
              <a:t>정리</a:t>
            </a:r>
            <a:endParaRPr lang="en-US" altLang="ko-KR" sz="3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>
                <a:latin typeface="Calisto MT" panose="02040603050505030304" pitchFamily="18" charset="0"/>
              </a:rPr>
              <a:t>가위 합동인 두 다면체의 부피는 같다</a:t>
            </a:r>
            <a:r>
              <a:rPr lang="en-US" altLang="ko-KR" sz="2500" dirty="0">
                <a:latin typeface="Calisto MT" panose="02040603050505030304" pitchFamily="18" charset="0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D012100-8D99-0ADB-BE2A-92E766354331}"/>
              </a:ext>
            </a:extLst>
          </p:cNvPr>
          <p:cNvCxnSpPr>
            <a:cxnSpLocks/>
          </p:cNvCxnSpPr>
          <p:nvPr/>
        </p:nvCxnSpPr>
        <p:spPr>
          <a:xfrm flipV="1">
            <a:off x="10831905" y="803230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3468338-F02D-5DEF-5670-A4018DFC357C}"/>
              </a:ext>
            </a:extLst>
          </p:cNvPr>
          <p:cNvCxnSpPr>
            <a:cxnSpLocks/>
          </p:cNvCxnSpPr>
          <p:nvPr/>
        </p:nvCxnSpPr>
        <p:spPr>
          <a:xfrm>
            <a:off x="9317176" y="1446815"/>
            <a:ext cx="154752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105DF0-BAA1-F051-89EB-34391CB5BA70}"/>
              </a:ext>
            </a:extLst>
          </p:cNvPr>
          <p:cNvCxnSpPr>
            <a:cxnSpLocks/>
          </p:cNvCxnSpPr>
          <p:nvPr/>
        </p:nvCxnSpPr>
        <p:spPr>
          <a:xfrm flipV="1">
            <a:off x="9341587" y="1446815"/>
            <a:ext cx="0" cy="138931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093386C-54DE-BD2B-9AC8-165751D80721}"/>
              </a:ext>
            </a:extLst>
          </p:cNvPr>
          <p:cNvCxnSpPr>
            <a:cxnSpLocks/>
          </p:cNvCxnSpPr>
          <p:nvPr/>
        </p:nvCxnSpPr>
        <p:spPr>
          <a:xfrm flipH="1">
            <a:off x="10857540" y="1446815"/>
            <a:ext cx="7162" cy="138591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65BCDB-D0F0-E082-214A-4B2A9961CC70}"/>
              </a:ext>
            </a:extLst>
          </p:cNvPr>
          <p:cNvCxnSpPr>
            <a:cxnSpLocks/>
          </p:cNvCxnSpPr>
          <p:nvPr/>
        </p:nvCxnSpPr>
        <p:spPr>
          <a:xfrm>
            <a:off x="11662862" y="811822"/>
            <a:ext cx="0" cy="137261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A548A6-ED75-4C36-713E-CE98404C5DC2}"/>
              </a:ext>
            </a:extLst>
          </p:cNvPr>
          <p:cNvCxnSpPr>
            <a:cxnSpLocks/>
          </p:cNvCxnSpPr>
          <p:nvPr/>
        </p:nvCxnSpPr>
        <p:spPr>
          <a:xfrm>
            <a:off x="9328425" y="2832734"/>
            <a:ext cx="154752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74C06E5-D3A7-2680-B136-8EADD40DF5AE}"/>
              </a:ext>
            </a:extLst>
          </p:cNvPr>
          <p:cNvCxnSpPr>
            <a:cxnSpLocks/>
          </p:cNvCxnSpPr>
          <p:nvPr/>
        </p:nvCxnSpPr>
        <p:spPr>
          <a:xfrm flipV="1">
            <a:off x="10857540" y="2169300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69C1280-2FA4-6A7C-DB04-0805469BEE7C}"/>
              </a:ext>
            </a:extLst>
          </p:cNvPr>
          <p:cNvCxnSpPr>
            <a:cxnSpLocks/>
          </p:cNvCxnSpPr>
          <p:nvPr/>
        </p:nvCxnSpPr>
        <p:spPr>
          <a:xfrm flipV="1">
            <a:off x="9341482" y="784819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FD159E-4EBB-6F72-D3E7-8FAC50CAACCA}"/>
              </a:ext>
            </a:extLst>
          </p:cNvPr>
          <p:cNvCxnSpPr>
            <a:cxnSpLocks/>
          </p:cNvCxnSpPr>
          <p:nvPr/>
        </p:nvCxnSpPr>
        <p:spPr>
          <a:xfrm>
            <a:off x="10134473" y="803230"/>
            <a:ext cx="1547526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97AEB12-8D84-51E8-8DB2-73636DFC337D}"/>
              </a:ext>
            </a:extLst>
          </p:cNvPr>
          <p:cNvCxnSpPr>
            <a:cxnSpLocks/>
          </p:cNvCxnSpPr>
          <p:nvPr/>
        </p:nvCxnSpPr>
        <p:spPr>
          <a:xfrm flipV="1">
            <a:off x="10163757" y="801251"/>
            <a:ext cx="0" cy="1389318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1033BA3-C6AB-8577-ED5E-16819BA151D7}"/>
              </a:ext>
            </a:extLst>
          </p:cNvPr>
          <p:cNvCxnSpPr>
            <a:cxnSpLocks/>
          </p:cNvCxnSpPr>
          <p:nvPr/>
        </p:nvCxnSpPr>
        <p:spPr>
          <a:xfrm flipV="1">
            <a:off x="9354533" y="2159807"/>
            <a:ext cx="824459" cy="659692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1790205-A061-1B22-C0E0-32A2D7C87EA6}"/>
              </a:ext>
            </a:extLst>
          </p:cNvPr>
          <p:cNvCxnSpPr>
            <a:cxnSpLocks/>
          </p:cNvCxnSpPr>
          <p:nvPr/>
        </p:nvCxnSpPr>
        <p:spPr>
          <a:xfrm>
            <a:off x="10134473" y="2172158"/>
            <a:ext cx="1547526" cy="0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3066D046-96C1-C784-58E2-63C8FD9516C7}"/>
              </a:ext>
            </a:extLst>
          </p:cNvPr>
          <p:cNvSpPr/>
          <p:nvPr/>
        </p:nvSpPr>
        <p:spPr>
          <a:xfrm>
            <a:off x="9442020" y="311641"/>
            <a:ext cx="2188287" cy="2896213"/>
          </a:xfrm>
          <a:prstGeom prst="parallelogram">
            <a:avLst>
              <a:gd name="adj" fmla="val 42128"/>
            </a:avLst>
          </a:prstGeom>
          <a:solidFill>
            <a:srgbClr val="8ED97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5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9EEF46959695845868807B1D6D1360A" ma:contentTypeVersion="4" ma:contentTypeDescription="새 문서를 만듭니다." ma:contentTypeScope="" ma:versionID="b46f597573fbbce805dbe017b17f5d85">
  <xsd:schema xmlns:xsd="http://www.w3.org/2001/XMLSchema" xmlns:xs="http://www.w3.org/2001/XMLSchema" xmlns:p="http://schemas.microsoft.com/office/2006/metadata/properties" xmlns:ns3="ea8de39a-2a3e-4d39-94d2-48ba74c237d0" targetNamespace="http://schemas.microsoft.com/office/2006/metadata/properties" ma:root="true" ma:fieldsID="97850617c3aaeac648547211d60cc1a3" ns3:_="">
    <xsd:import namespace="ea8de39a-2a3e-4d39-94d2-48ba74c237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8de39a-2a3e-4d39-94d2-48ba74c237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6E8519-A1FB-4BC4-9CF1-B6992599A2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8de39a-2a3e-4d39-94d2-48ba74c237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85DBB4-FDDA-4311-BFBA-5B3E6E4E84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9C0B0-9B22-4CE4-A2A6-A893EDF1C8F5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ea8de39a-2a3e-4d39-94d2-48ba74c237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1727</TotalTime>
  <Words>952</Words>
  <Application>Microsoft Office PowerPoint</Application>
  <PresentationFormat>와이드스크린</PresentationFormat>
  <Paragraphs>151</Paragraphs>
  <Slides>19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신경민</dc:creator>
  <cp:lastModifiedBy>신경민</cp:lastModifiedBy>
  <cp:revision>12</cp:revision>
  <dcterms:created xsi:type="dcterms:W3CDTF">2024-05-05T04:36:23Z</dcterms:created>
  <dcterms:modified xsi:type="dcterms:W3CDTF">2024-05-07T07:06:15Z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0x010100F9EEF46959695845868807B1D6D1360A</vt:lpwstr>
  </property>
</Properties>
</file>