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75" r:id="rId3"/>
    <p:sldId id="274" r:id="rId4"/>
    <p:sldId id="285" r:id="rId5"/>
    <p:sldId id="287" r:id="rId6"/>
    <p:sldId id="286" r:id="rId7"/>
    <p:sldId id="257" r:id="rId8"/>
    <p:sldId id="288" r:id="rId9"/>
    <p:sldId id="289" r:id="rId10"/>
    <p:sldId id="259" r:id="rId11"/>
    <p:sldId id="258" r:id="rId12"/>
    <p:sldId id="290" r:id="rId13"/>
    <p:sldId id="291" r:id="rId14"/>
    <p:sldId id="260" r:id="rId15"/>
    <p:sldId id="276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B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2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11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84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91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3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1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2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54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1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4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1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1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1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1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8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8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5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ode.visualstudio.com/downloa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b="1" dirty="0" smtClean="0"/>
              <a:t>Angular 7 - Tutorial</a:t>
            </a:r>
            <a:endParaRPr lang="en-IN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154955" y="4777381"/>
            <a:ext cx="9507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1.Introduction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72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Chapter 1 : hello world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Your first typescript 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890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1.1 </a:t>
            </a:r>
            <a:r>
              <a:rPr lang="en-IN" b="1" dirty="0" smtClean="0"/>
              <a:t>Hello </a:t>
            </a:r>
            <a:r>
              <a:rPr lang="en-IN" b="1" dirty="0" smtClean="0"/>
              <a:t>world - Creation</a:t>
            </a:r>
            <a:endParaRPr lang="en-I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Create Application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Open Visual Studio Code and it has internal terminal to execute commands</a:t>
            </a:r>
          </a:p>
          <a:p>
            <a:r>
              <a:rPr lang="en-IN" dirty="0" smtClean="0"/>
              <a:t>Go to Terminal </a:t>
            </a:r>
            <a:r>
              <a:rPr lang="en-IN" dirty="0" smtClean="0">
                <a:sym typeface="Wingdings" panose="05000000000000000000" pitchFamily="2" charset="2"/>
              </a:rPr>
              <a:t> Internal Terminal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In the terminal Enter the following command to create new Angular Project</a:t>
            </a:r>
            <a:endParaRPr lang="en-IN" dirty="0" smtClean="0"/>
          </a:p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ng new HelloWorld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Terminal Output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66315" y="3179764"/>
            <a:ext cx="3550052" cy="308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3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1.2 </a:t>
            </a:r>
            <a:r>
              <a:rPr lang="en-IN" b="1" dirty="0" smtClean="0"/>
              <a:t>Hello </a:t>
            </a:r>
            <a:r>
              <a:rPr lang="en-IN" b="1" dirty="0" smtClean="0"/>
              <a:t>world – Run and Terminal Output</a:t>
            </a:r>
            <a:endParaRPr lang="en-I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Run Application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3" y="3179762"/>
            <a:ext cx="9427881" cy="1325003"/>
          </a:xfrm>
        </p:spPr>
        <p:txBody>
          <a:bodyPr/>
          <a:lstStyle/>
          <a:p>
            <a:r>
              <a:rPr lang="en-IN" dirty="0" smtClean="0"/>
              <a:t>In Terminal navigate into application folder using cd </a:t>
            </a:r>
            <a:r>
              <a:rPr lang="en-IN" dirty="0" err="1" smtClean="0"/>
              <a:t>cmd</a:t>
            </a:r>
            <a:r>
              <a:rPr lang="en-IN" dirty="0" smtClean="0"/>
              <a:t>: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d HelloWorld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Now run the application using the </a:t>
            </a:r>
            <a:r>
              <a:rPr lang="en-IN" dirty="0" err="1" smtClean="0">
                <a:sym typeface="Wingdings" panose="05000000000000000000" pitchFamily="2" charset="2"/>
              </a:rPr>
              <a:t>cmd</a:t>
            </a:r>
            <a:r>
              <a:rPr lang="en-IN" dirty="0" smtClean="0">
                <a:sym typeface="Wingdings" panose="05000000000000000000" pitchFamily="2" charset="2"/>
              </a:rPr>
              <a:t>: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ng serve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154952" y="4015567"/>
            <a:ext cx="4825159" cy="576262"/>
          </a:xfrm>
        </p:spPr>
        <p:txBody>
          <a:bodyPr/>
          <a:lstStyle/>
          <a:p>
            <a:r>
              <a:rPr lang="en-IN" dirty="0" smtClean="0"/>
              <a:t>Terminal Output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2" y="4591829"/>
            <a:ext cx="7621907" cy="20510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10082" y="4719918"/>
            <a:ext cx="1680883" cy="255494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49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1.2 </a:t>
            </a:r>
            <a:r>
              <a:rPr lang="en-IN" b="1" dirty="0" smtClean="0"/>
              <a:t>Hello </a:t>
            </a:r>
            <a:r>
              <a:rPr lang="en-IN" b="1" dirty="0" smtClean="0"/>
              <a:t>world – Browser Output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2" y="2690564"/>
            <a:ext cx="9427881" cy="577071"/>
          </a:xfrm>
        </p:spPr>
        <p:txBody>
          <a:bodyPr/>
          <a:lstStyle/>
          <a:p>
            <a:r>
              <a:rPr lang="en-IN" dirty="0" smtClean="0"/>
              <a:t>Open Browser and type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http://localhost:4200 </a:t>
            </a:r>
            <a:r>
              <a:rPr lang="en-IN" dirty="0" smtClean="0"/>
              <a:t>which we get from terminal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705" y="3188355"/>
            <a:ext cx="7080626" cy="328114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1794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2 : basic types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IN" sz="2000" dirty="0" smtClean="0"/>
              <a:t>Boolean : True/false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Number: 1,2,3,4,5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String: “anything”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Array: [1,2,3,4,5]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Union: Multiple datatype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Tuple: {“1”:”hai”}</a:t>
            </a:r>
          </a:p>
          <a:p>
            <a:pPr marL="342900" indent="-342900">
              <a:buAutoNum type="arabicPeriod"/>
            </a:pPr>
            <a:r>
              <a:rPr lang="en-IN" sz="2000" dirty="0" err="1" smtClean="0"/>
              <a:t>Enum</a:t>
            </a:r>
            <a:r>
              <a:rPr lang="en-IN" sz="2000" dirty="0" smtClean="0"/>
              <a:t>: Object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Any: No datatype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Void: no return type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Type assertion: Convert one datatype into another</a:t>
            </a:r>
          </a:p>
          <a:p>
            <a:pPr marL="342900" indent="-342900">
              <a:buAutoNum type="arabicPeriod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034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Variable declaration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30306" y="2057401"/>
            <a:ext cx="11295529" cy="726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1. Declare a variable with type &amp; data</a:t>
            </a:r>
          </a:p>
          <a:p>
            <a:pPr lvl="1"/>
            <a:r>
              <a:rPr lang="en-IN" sz="2000" b="1" dirty="0" err="1" smtClean="0"/>
              <a:t>Var</a:t>
            </a:r>
            <a:r>
              <a:rPr lang="en-IN" sz="2000" b="1" dirty="0" smtClean="0"/>
              <a:t> [Identifier] : [type] = [value];</a:t>
            </a:r>
          </a:p>
          <a:p>
            <a:pPr lvl="1"/>
            <a:r>
              <a:rPr lang="en-IN" sz="1600" b="1" dirty="0" err="1" smtClean="0">
                <a:solidFill>
                  <a:srgbClr val="FF0000"/>
                </a:solidFill>
              </a:rPr>
              <a:t>var</a:t>
            </a:r>
            <a:r>
              <a:rPr lang="en-IN" sz="1600" b="1" dirty="0" smtClean="0">
                <a:solidFill>
                  <a:srgbClr val="FF0000"/>
                </a:solidFill>
              </a:rPr>
              <a:t> </a:t>
            </a:r>
            <a:r>
              <a:rPr lang="en-IN" sz="1600" b="1" dirty="0" err="1" smtClean="0">
                <a:solidFill>
                  <a:srgbClr val="FF0000"/>
                </a:solidFill>
              </a:rPr>
              <a:t>studentName</a:t>
            </a:r>
            <a:r>
              <a:rPr lang="en-IN" sz="1600" b="1" dirty="0" smtClean="0">
                <a:solidFill>
                  <a:srgbClr val="FF0000"/>
                </a:solidFill>
              </a:rPr>
              <a:t>: string = “Madhavan”;</a:t>
            </a:r>
          </a:p>
          <a:p>
            <a:pPr lvl="1"/>
            <a:endParaRPr lang="en-IN" sz="1600" dirty="0"/>
          </a:p>
          <a:p>
            <a:r>
              <a:rPr lang="en-IN" sz="2000" dirty="0"/>
              <a:t>2</a:t>
            </a:r>
            <a:r>
              <a:rPr lang="en-IN" sz="2000" dirty="0" smtClean="0"/>
              <a:t>. </a:t>
            </a:r>
            <a:r>
              <a:rPr lang="en-IN" sz="2000" dirty="0"/>
              <a:t>Declare a variable </a:t>
            </a:r>
            <a:r>
              <a:rPr lang="en-IN" sz="2000" dirty="0" smtClean="0"/>
              <a:t>with type &amp; without data</a:t>
            </a:r>
            <a:endParaRPr lang="en-IN" sz="2000" dirty="0"/>
          </a:p>
          <a:p>
            <a:pPr lvl="1"/>
            <a:r>
              <a:rPr lang="en-IN" sz="2000" b="1" dirty="0" err="1"/>
              <a:t>Var</a:t>
            </a:r>
            <a:r>
              <a:rPr lang="en-IN" sz="2000" b="1" dirty="0"/>
              <a:t> [Identifier] : [type</a:t>
            </a:r>
            <a:r>
              <a:rPr lang="en-IN" sz="2000" b="1" dirty="0" smtClean="0"/>
              <a:t>];</a:t>
            </a:r>
            <a:endParaRPr lang="en-IN" sz="2000" b="1" dirty="0"/>
          </a:p>
          <a:p>
            <a:pPr lvl="1"/>
            <a:r>
              <a:rPr lang="en-IN" sz="1600" b="1" dirty="0" err="1"/>
              <a:t>Var</a:t>
            </a:r>
            <a:r>
              <a:rPr lang="en-IN" sz="1600" b="1" dirty="0"/>
              <a:t> </a:t>
            </a:r>
            <a:r>
              <a:rPr lang="en-IN" sz="1600" b="1" dirty="0" err="1"/>
              <a:t>studentName</a:t>
            </a:r>
            <a:r>
              <a:rPr lang="en-IN" sz="1600" b="1" dirty="0"/>
              <a:t>: </a:t>
            </a:r>
            <a:r>
              <a:rPr lang="en-IN" sz="1600" b="1" dirty="0" smtClean="0"/>
              <a:t>string;</a:t>
            </a:r>
          </a:p>
          <a:p>
            <a:pPr lvl="1"/>
            <a:endParaRPr lang="en-IN" sz="1600" dirty="0" smtClean="0"/>
          </a:p>
          <a:p>
            <a:r>
              <a:rPr lang="en-IN" sz="2000" dirty="0" smtClean="0"/>
              <a:t>3. </a:t>
            </a:r>
            <a:r>
              <a:rPr lang="en-IN" sz="2000" dirty="0"/>
              <a:t>Declare a variable </a:t>
            </a:r>
            <a:r>
              <a:rPr lang="en-IN" sz="2000" dirty="0" smtClean="0"/>
              <a:t>without </a:t>
            </a:r>
            <a:r>
              <a:rPr lang="en-IN" sz="2000" dirty="0"/>
              <a:t>type &amp; </a:t>
            </a:r>
            <a:r>
              <a:rPr lang="en-IN" sz="2000" dirty="0" smtClean="0"/>
              <a:t>with </a:t>
            </a:r>
            <a:r>
              <a:rPr lang="en-IN" sz="2000" dirty="0"/>
              <a:t>data</a:t>
            </a:r>
          </a:p>
          <a:p>
            <a:pPr lvl="1"/>
            <a:r>
              <a:rPr lang="en-IN" sz="2000" b="1" dirty="0" err="1"/>
              <a:t>Var</a:t>
            </a:r>
            <a:r>
              <a:rPr lang="en-IN" sz="2000" b="1" dirty="0"/>
              <a:t> [Identifier] </a:t>
            </a:r>
            <a:r>
              <a:rPr lang="en-IN" sz="2000" b="1" dirty="0" smtClean="0"/>
              <a:t>= [value]</a:t>
            </a:r>
            <a:endParaRPr lang="en-IN" sz="2000" b="1" dirty="0"/>
          </a:p>
          <a:p>
            <a:pPr lvl="1"/>
            <a:r>
              <a:rPr lang="en-IN" sz="1600" b="1" dirty="0" err="1"/>
              <a:t>Var</a:t>
            </a:r>
            <a:r>
              <a:rPr lang="en-IN" sz="1600" b="1" dirty="0"/>
              <a:t> </a:t>
            </a:r>
            <a:r>
              <a:rPr lang="en-IN" sz="1600" b="1" dirty="0" err="1" smtClean="0"/>
              <a:t>studentName</a:t>
            </a:r>
            <a:r>
              <a:rPr lang="en-IN" sz="1600" b="1" dirty="0"/>
              <a:t> </a:t>
            </a:r>
            <a:r>
              <a:rPr lang="en-IN" sz="1600" b="1" dirty="0" smtClean="0"/>
              <a:t>= 1;</a:t>
            </a:r>
          </a:p>
          <a:p>
            <a:pPr lvl="1"/>
            <a:endParaRPr lang="en-IN" sz="1600" dirty="0"/>
          </a:p>
          <a:p>
            <a:r>
              <a:rPr lang="en-IN" sz="2000" dirty="0" smtClean="0"/>
              <a:t>4. </a:t>
            </a:r>
            <a:r>
              <a:rPr lang="en-IN" sz="2000" dirty="0"/>
              <a:t>Declare a variable </a:t>
            </a:r>
            <a:endParaRPr lang="en-IN" sz="2000" dirty="0" smtClean="0"/>
          </a:p>
          <a:p>
            <a:r>
              <a:rPr lang="en-IN" sz="2000" b="1" dirty="0"/>
              <a:t>	</a:t>
            </a:r>
            <a:r>
              <a:rPr lang="en-IN" sz="2000" b="1" dirty="0" err="1" smtClean="0"/>
              <a:t>Var</a:t>
            </a:r>
            <a:r>
              <a:rPr lang="en-IN" sz="2000" b="1" dirty="0" smtClean="0"/>
              <a:t> </a:t>
            </a:r>
            <a:r>
              <a:rPr lang="en-IN" sz="2000" b="1" dirty="0"/>
              <a:t>[Identifier] </a:t>
            </a:r>
            <a:r>
              <a:rPr lang="en-IN" sz="2000" b="1" dirty="0" smtClean="0"/>
              <a:t>;</a:t>
            </a:r>
            <a:endParaRPr lang="en-IN" sz="2000" b="1" dirty="0"/>
          </a:p>
          <a:p>
            <a:pPr lvl="1"/>
            <a:r>
              <a:rPr lang="en-IN" sz="1600" b="1" dirty="0" err="1"/>
              <a:t>Var</a:t>
            </a:r>
            <a:r>
              <a:rPr lang="en-IN" sz="1600" b="1" dirty="0"/>
              <a:t> </a:t>
            </a:r>
            <a:r>
              <a:rPr lang="en-IN" sz="1600" b="1" dirty="0" err="1"/>
              <a:t>studentName</a:t>
            </a:r>
            <a:r>
              <a:rPr lang="en-IN" sz="1600" b="1" dirty="0"/>
              <a:t> </a:t>
            </a:r>
            <a:r>
              <a:rPr lang="en-IN" sz="1600" b="1" dirty="0" smtClean="0"/>
              <a:t>;</a:t>
            </a:r>
            <a:endParaRPr lang="en-IN" sz="1600" b="1" dirty="0"/>
          </a:p>
          <a:p>
            <a:pPr lvl="1"/>
            <a:endParaRPr lang="en-IN" sz="1600" dirty="0" smtClean="0"/>
          </a:p>
          <a:p>
            <a:pPr lvl="1"/>
            <a:endParaRPr lang="en-IN" dirty="0" smtClean="0"/>
          </a:p>
          <a:p>
            <a:pPr lvl="1"/>
            <a:endParaRPr lang="en-IN" sz="2000" dirty="0"/>
          </a:p>
          <a:p>
            <a:pPr lvl="1"/>
            <a:endParaRPr lang="en-IN" sz="2000" dirty="0"/>
          </a:p>
          <a:p>
            <a:pPr lvl="1"/>
            <a:endParaRPr lang="en-IN" sz="2000" dirty="0" smtClean="0"/>
          </a:p>
          <a:p>
            <a:pPr lvl="1"/>
            <a:endParaRPr lang="en-IN" sz="2000" dirty="0"/>
          </a:p>
          <a:p>
            <a:pPr lvl="1"/>
            <a:endParaRPr lang="en-IN" sz="2000" dirty="0" smtClean="0"/>
          </a:p>
          <a:p>
            <a:pPr lvl="1"/>
            <a:endParaRPr lang="en-IN" sz="2000" dirty="0"/>
          </a:p>
          <a:p>
            <a:pPr lvl="1"/>
            <a:endParaRPr lang="en-IN" sz="2000" dirty="0"/>
          </a:p>
          <a:p>
            <a:pPr lvl="1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8998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2.1 Boolean &amp; </a:t>
            </a:r>
            <a:r>
              <a:rPr lang="en-IN" b="1" dirty="0" err="1" smtClean="0"/>
              <a:t>NUmber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439272" y="2180708"/>
            <a:ext cx="6096000" cy="1015663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IN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boolean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isHuman</a:t>
            </a:r>
            <a:r>
              <a:rPr lang="en-I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boolean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isHuman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439271" y="3319678"/>
            <a:ext cx="60960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IN" dirty="0"/>
              <a:t>PS D:\Angular\Typescript\TS_WK&gt; </a:t>
            </a:r>
            <a:r>
              <a:rPr lang="en-IN" dirty="0" err="1"/>
              <a:t>tsc</a:t>
            </a:r>
            <a:r>
              <a:rPr lang="en-IN" dirty="0"/>
              <a:t> </a:t>
            </a:r>
            <a:r>
              <a:rPr lang="en-IN" dirty="0" err="1"/>
              <a:t>basictypes.ts</a:t>
            </a:r>
            <a:endParaRPr lang="en-IN" dirty="0"/>
          </a:p>
          <a:p>
            <a:r>
              <a:rPr lang="en-IN" dirty="0"/>
              <a:t>PS D:\Angular\Typescript\TS_WK&gt; node basictypes.js</a:t>
            </a:r>
          </a:p>
          <a:p>
            <a:r>
              <a:rPr lang="en-IN" b="1" dirty="0"/>
              <a:t>true</a:t>
            </a:r>
          </a:p>
        </p:txBody>
      </p:sp>
      <p:sp>
        <p:nvSpPr>
          <p:cNvPr id="4" name="Rectangle 3"/>
          <p:cNvSpPr/>
          <p:nvPr/>
        </p:nvSpPr>
        <p:spPr>
          <a:xfrm>
            <a:off x="439271" y="4366315"/>
            <a:ext cx="6096000" cy="1015663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r>
              <a:rPr lang="en-IN" sz="2000" dirty="0">
                <a:solidFill>
                  <a:srgbClr val="6A9955"/>
                </a:solidFill>
                <a:latin typeface="Consolas" panose="020B0609020204030204" pitchFamily="49" charset="0"/>
              </a:rPr>
              <a:t>//number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myNumber</a:t>
            </a:r>
            <a:r>
              <a:rPr lang="en-I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sz="2000" dirty="0">
                <a:solidFill>
                  <a:srgbClr val="B5CEA8"/>
                </a:solidFill>
                <a:latin typeface="Consolas" panose="020B0609020204030204" pitchFamily="49" charset="0"/>
              </a:rPr>
              <a:t>22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myNumber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9271" y="5505285"/>
            <a:ext cx="60960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IN" dirty="0"/>
              <a:t>PS D:\Angular\Typescript\TS_WK&gt; </a:t>
            </a:r>
            <a:r>
              <a:rPr lang="en-IN" dirty="0" err="1"/>
              <a:t>tsc</a:t>
            </a:r>
            <a:r>
              <a:rPr lang="en-IN" dirty="0"/>
              <a:t> </a:t>
            </a:r>
            <a:r>
              <a:rPr lang="en-IN" dirty="0" err="1"/>
              <a:t>basictypes.ts</a:t>
            </a:r>
            <a:endParaRPr lang="en-IN" dirty="0"/>
          </a:p>
          <a:p>
            <a:r>
              <a:rPr lang="en-IN" dirty="0"/>
              <a:t>PS D:\Angular\Typescript\TS_WK&gt; node basictypes.js</a:t>
            </a:r>
          </a:p>
          <a:p>
            <a:r>
              <a:rPr lang="en-IN" b="1" dirty="0" smtClean="0"/>
              <a:t>22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8857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2.2 String, </a:t>
            </a:r>
            <a:r>
              <a:rPr lang="en-IN" b="1" dirty="0" err="1" smtClean="0"/>
              <a:t>aRRAY</a:t>
            </a:r>
            <a:r>
              <a:rPr lang="en-IN" b="1" dirty="0" smtClean="0"/>
              <a:t>, Union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439272" y="2180708"/>
            <a:ext cx="6096000" cy="1015663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6A9955"/>
                </a:solidFill>
                <a:latin typeface="Consolas" panose="020B0609020204030204" pitchFamily="49" charset="0"/>
              </a:rPr>
              <a:t>//string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myString</a:t>
            </a:r>
            <a:r>
              <a:rPr lang="en-I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sz="2000" dirty="0">
                <a:solidFill>
                  <a:srgbClr val="CE9178"/>
                </a:solidFill>
                <a:latin typeface="Consolas" panose="020B0609020204030204" pitchFamily="49" charset="0"/>
              </a:rPr>
              <a:t>"Welcome"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myString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439271" y="3319678"/>
            <a:ext cx="6096000" cy="8617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IN" sz="1600" dirty="0"/>
              <a:t>PS D:\Angular\Typescript\TS_WK&gt; </a:t>
            </a:r>
            <a:r>
              <a:rPr lang="en-IN" sz="1600" dirty="0" err="1"/>
              <a:t>tsc</a:t>
            </a:r>
            <a:r>
              <a:rPr lang="en-IN" sz="1600" dirty="0"/>
              <a:t> </a:t>
            </a:r>
            <a:r>
              <a:rPr lang="en-IN" sz="1600" dirty="0" err="1"/>
              <a:t>basictypes.ts</a:t>
            </a:r>
            <a:endParaRPr lang="en-IN" sz="1600" dirty="0"/>
          </a:p>
          <a:p>
            <a:r>
              <a:rPr lang="en-IN" sz="1600" dirty="0"/>
              <a:t>PS D:\Angular\Typescript\TS_WK&gt; node basictypes.js</a:t>
            </a:r>
          </a:p>
          <a:p>
            <a:r>
              <a:rPr lang="en-IN" sz="1600" b="1" dirty="0" smtClean="0"/>
              <a:t>Welcome</a:t>
            </a:r>
            <a:endParaRPr lang="en-IN" sz="1600" b="1" dirty="0"/>
          </a:p>
        </p:txBody>
      </p:sp>
      <p:sp>
        <p:nvSpPr>
          <p:cNvPr id="8" name="Rectangle 7"/>
          <p:cNvSpPr/>
          <p:nvPr/>
        </p:nvSpPr>
        <p:spPr>
          <a:xfrm>
            <a:off x="439270" y="4366315"/>
            <a:ext cx="6096001" cy="1200329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//array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myArray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[]=[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hai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"welcome"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"Thanks"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IN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myArray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9271" y="5751507"/>
            <a:ext cx="6096000" cy="8617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IN" sz="1600" dirty="0"/>
              <a:t>PS D:\Angular\Typescript\TS_WK&gt; </a:t>
            </a:r>
            <a:r>
              <a:rPr lang="en-IN" sz="1600" dirty="0" err="1"/>
              <a:t>tsc</a:t>
            </a:r>
            <a:r>
              <a:rPr lang="en-IN" sz="1600" dirty="0"/>
              <a:t> </a:t>
            </a:r>
            <a:r>
              <a:rPr lang="en-IN" sz="1600" dirty="0" err="1"/>
              <a:t>basictypes.ts</a:t>
            </a:r>
            <a:endParaRPr lang="en-IN" sz="1600" dirty="0"/>
          </a:p>
          <a:p>
            <a:r>
              <a:rPr lang="en-IN" sz="1600" dirty="0"/>
              <a:t>PS D:\Angular\Typescript\TS_WK&gt; node basictypes.js</a:t>
            </a:r>
          </a:p>
          <a:p>
            <a:r>
              <a:rPr lang="en-IN" sz="1600" b="1" dirty="0"/>
              <a:t>[ '</a:t>
            </a:r>
            <a:r>
              <a:rPr lang="en-IN" sz="1600" b="1" dirty="0" err="1"/>
              <a:t>hai</a:t>
            </a:r>
            <a:r>
              <a:rPr lang="en-IN" sz="1600" b="1" dirty="0"/>
              <a:t>', 'welcome', 'Thanks' ]</a:t>
            </a:r>
          </a:p>
        </p:txBody>
      </p:sp>
      <p:sp>
        <p:nvSpPr>
          <p:cNvPr id="3" name="Rectangle 2"/>
          <p:cNvSpPr/>
          <p:nvPr/>
        </p:nvSpPr>
        <p:spPr>
          <a:xfrm>
            <a:off x="6772835" y="2180708"/>
            <a:ext cx="5221941" cy="1754326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//union</a:t>
            </a:r>
            <a:endParaRPr lang="en-IN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IN" dirty="0" smtClean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val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|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val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"numeric value of 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val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 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val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val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"This is a string"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"string value of 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val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 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val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72835" y="4104705"/>
            <a:ext cx="5221941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/>
              <a:t>PS D:\Angular\Typescript\TS_WK&gt; </a:t>
            </a:r>
            <a:r>
              <a:rPr lang="en-IN" sz="1600" dirty="0" err="1"/>
              <a:t>tsc</a:t>
            </a:r>
            <a:r>
              <a:rPr lang="en-IN" sz="1600" dirty="0"/>
              <a:t> </a:t>
            </a:r>
            <a:r>
              <a:rPr lang="en-IN" sz="1600" dirty="0" err="1"/>
              <a:t>basictypes.ts</a:t>
            </a:r>
            <a:endParaRPr lang="en-IN" sz="1600" dirty="0"/>
          </a:p>
          <a:p>
            <a:r>
              <a:rPr lang="en-IN" sz="1600" dirty="0"/>
              <a:t>PS D:\Angular\Typescript\TS_WK&gt; node basictypes.js</a:t>
            </a:r>
          </a:p>
          <a:p>
            <a:r>
              <a:rPr lang="en-IN" sz="1600" b="1" dirty="0"/>
              <a:t>two</a:t>
            </a:r>
          </a:p>
          <a:p>
            <a:r>
              <a:rPr lang="en-IN" sz="1600" b="1" dirty="0"/>
              <a:t>numeric value of </a:t>
            </a:r>
            <a:r>
              <a:rPr lang="en-IN" sz="1600" b="1" dirty="0" err="1"/>
              <a:t>val</a:t>
            </a:r>
            <a:r>
              <a:rPr lang="en-IN" sz="1600" b="1" dirty="0"/>
              <a:t> 12</a:t>
            </a:r>
          </a:p>
          <a:p>
            <a:r>
              <a:rPr lang="en-IN" sz="1600" b="1" dirty="0"/>
              <a:t>string value of </a:t>
            </a:r>
            <a:r>
              <a:rPr lang="en-IN" sz="1600" b="1" dirty="0" err="1"/>
              <a:t>val</a:t>
            </a:r>
            <a:r>
              <a:rPr lang="en-IN" sz="1600" b="1" dirty="0"/>
              <a:t> This is a string</a:t>
            </a:r>
          </a:p>
        </p:txBody>
      </p:sp>
    </p:spTree>
    <p:extLst>
      <p:ext uri="{BB962C8B-B14F-4D97-AF65-F5344CB8AC3E}">
        <p14:creationId xmlns:p14="http://schemas.microsoft.com/office/powerpoint/2010/main" val="321796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2.3 </a:t>
            </a:r>
            <a:r>
              <a:rPr lang="en-IN" b="1" dirty="0" err="1" smtClean="0"/>
              <a:t>tUPLE</a:t>
            </a:r>
            <a:r>
              <a:rPr lang="en-IN" b="1" dirty="0" smtClean="0"/>
              <a:t> &amp; </a:t>
            </a:r>
            <a:r>
              <a:rPr lang="en-IN" b="1" dirty="0" err="1" smtClean="0"/>
              <a:t>Enum</a:t>
            </a:r>
            <a:r>
              <a:rPr lang="en-IN" b="1" dirty="0" smtClean="0"/>
              <a:t> 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439272" y="2180708"/>
            <a:ext cx="6096000" cy="1015663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6A9955"/>
                </a:solidFill>
                <a:latin typeface="Consolas" panose="020B0609020204030204" pitchFamily="49" charset="0"/>
              </a:rPr>
              <a:t>//tuple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myTuple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:[</a:t>
            </a:r>
            <a:r>
              <a:rPr lang="en-IN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I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 = [</a:t>
            </a:r>
            <a:r>
              <a:rPr lang="en-IN" sz="2000" dirty="0">
                <a:solidFill>
                  <a:srgbClr val="CE9178"/>
                </a:solidFill>
                <a:latin typeface="Consolas" panose="020B0609020204030204" pitchFamily="49" charset="0"/>
              </a:rPr>
              <a:t>"one"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IN" sz="2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myTuple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6804212" y="2319207"/>
            <a:ext cx="5230906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/>
              <a:t>PS D:\Angular\Typescript\TS_WK&gt; </a:t>
            </a:r>
            <a:r>
              <a:rPr lang="en-IN" sz="1600" dirty="0" err="1"/>
              <a:t>tsc</a:t>
            </a:r>
            <a:r>
              <a:rPr lang="en-IN" sz="1600" dirty="0"/>
              <a:t> </a:t>
            </a:r>
            <a:r>
              <a:rPr lang="en-IN" sz="1600" dirty="0" err="1"/>
              <a:t>basictypes.ts</a:t>
            </a:r>
            <a:endParaRPr lang="en-IN" sz="1600" dirty="0"/>
          </a:p>
          <a:p>
            <a:r>
              <a:rPr lang="en-IN" sz="1600" dirty="0"/>
              <a:t>PS D:\Angular\Typescript\TS_WK&gt; node basictypes.js</a:t>
            </a:r>
          </a:p>
          <a:p>
            <a:r>
              <a:rPr lang="en-IN" sz="1600" b="1" dirty="0"/>
              <a:t>[ 'one', 1 ]</a:t>
            </a:r>
          </a:p>
        </p:txBody>
      </p:sp>
      <p:sp>
        <p:nvSpPr>
          <p:cNvPr id="4" name="Rectangle 3"/>
          <p:cNvSpPr/>
          <p:nvPr/>
        </p:nvSpPr>
        <p:spPr>
          <a:xfrm>
            <a:off x="439272" y="3396861"/>
            <a:ext cx="6096000" cy="3170099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IN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enum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enum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4EC9B0"/>
                </a:solidFill>
                <a:latin typeface="Consolas" panose="020B0609020204030204" pitchFamily="49" charset="0"/>
              </a:rPr>
              <a:t>players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virat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2000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sachin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20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Dhoni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20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viratJersy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players</a:t>
            </a:r>
            <a:r>
              <a:rPr lang="en-I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virat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virat</a:t>
            </a:r>
            <a:r>
              <a:rPr lang="en-IN" sz="20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jersy</a:t>
            </a:r>
            <a:r>
              <a:rPr lang="en-IN" sz="2000" dirty="0">
                <a:solidFill>
                  <a:srgbClr val="CE9178"/>
                </a:solidFill>
                <a:latin typeface="Consolas" panose="020B0609020204030204" pitchFamily="49" charset="0"/>
              </a:rPr>
              <a:t> no: '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viratJersy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04212" y="3658036"/>
            <a:ext cx="5230906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/>
              <a:t>PS D:\Angular\Typescript\TS_WK&gt; </a:t>
            </a:r>
            <a:r>
              <a:rPr lang="en-IN" sz="1600" dirty="0" err="1"/>
              <a:t>tsc</a:t>
            </a:r>
            <a:r>
              <a:rPr lang="en-IN" sz="1600" dirty="0"/>
              <a:t> </a:t>
            </a:r>
            <a:r>
              <a:rPr lang="en-IN" sz="1600" dirty="0" err="1"/>
              <a:t>basictypes.ts</a:t>
            </a:r>
            <a:endParaRPr lang="en-IN" sz="1600" dirty="0"/>
          </a:p>
          <a:p>
            <a:r>
              <a:rPr lang="en-IN" sz="1600" dirty="0"/>
              <a:t>PS D:\Angular\Typescript\TS_WK&gt; node basictypes.js</a:t>
            </a:r>
          </a:p>
          <a:p>
            <a:r>
              <a:rPr lang="en-IN" sz="1600" b="1" dirty="0" err="1"/>
              <a:t>virat</a:t>
            </a:r>
            <a:r>
              <a:rPr lang="en-IN" sz="1600" b="1" dirty="0"/>
              <a:t> </a:t>
            </a:r>
            <a:r>
              <a:rPr lang="en-IN" sz="1600" b="1" dirty="0" err="1"/>
              <a:t>jersy</a:t>
            </a:r>
            <a:r>
              <a:rPr lang="en-IN" sz="1600" b="1" dirty="0"/>
              <a:t> no: 12</a:t>
            </a:r>
          </a:p>
        </p:txBody>
      </p:sp>
    </p:spTree>
    <p:extLst>
      <p:ext uri="{BB962C8B-B14F-4D97-AF65-F5344CB8AC3E}">
        <p14:creationId xmlns:p14="http://schemas.microsoft.com/office/powerpoint/2010/main" val="11968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2.4 Any, void &amp; type assertion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318249" y="3525413"/>
            <a:ext cx="6096000" cy="923330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//void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myUndefinedVar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IN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undefined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myUndefinedVar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 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myUndefinedVar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6676466" y="3525413"/>
            <a:ext cx="5230906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/>
              <a:t>PS D:\Angular\Typescript\TS_WK&gt; </a:t>
            </a:r>
            <a:r>
              <a:rPr lang="en-IN" sz="1600" dirty="0" err="1"/>
              <a:t>tsc</a:t>
            </a:r>
            <a:r>
              <a:rPr lang="en-IN" sz="1600" dirty="0"/>
              <a:t> </a:t>
            </a:r>
            <a:r>
              <a:rPr lang="en-IN" sz="1600" dirty="0" err="1"/>
              <a:t>basictypes.ts</a:t>
            </a:r>
            <a:endParaRPr lang="en-IN" sz="1600" dirty="0"/>
          </a:p>
          <a:p>
            <a:r>
              <a:rPr lang="en-IN" sz="1600" dirty="0"/>
              <a:t>PS D:\Angular\Typescript\TS_WK&gt; node basictypes.js</a:t>
            </a:r>
          </a:p>
          <a:p>
            <a:r>
              <a:rPr lang="en-IN" sz="1600" b="1" dirty="0" err="1"/>
              <a:t>myUndefinedVar</a:t>
            </a:r>
            <a:r>
              <a:rPr lang="en-IN" sz="1600" b="1" dirty="0"/>
              <a:t> undefined</a:t>
            </a:r>
          </a:p>
        </p:txBody>
      </p:sp>
      <p:sp>
        <p:nvSpPr>
          <p:cNvPr id="4" name="Rectangle 3"/>
          <p:cNvSpPr/>
          <p:nvPr/>
        </p:nvSpPr>
        <p:spPr>
          <a:xfrm>
            <a:off x="318249" y="4934145"/>
            <a:ext cx="6096000" cy="1323439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6A9955"/>
                </a:solidFill>
                <a:latin typeface="Consolas" panose="020B0609020204030204" pitchFamily="49" charset="0"/>
              </a:rPr>
              <a:t>//type assertion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code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4EC9B0"/>
                </a:solidFill>
                <a:latin typeface="Consolas" panose="020B0609020204030204" pitchFamily="49" charset="0"/>
              </a:rPr>
              <a:t>any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2000" dirty="0">
                <a:solidFill>
                  <a:srgbClr val="B5CEA8"/>
                </a:solidFill>
                <a:latin typeface="Consolas" panose="020B0609020204030204" pitchFamily="49" charset="0"/>
              </a:rPr>
              <a:t>123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employeeCode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= &lt;</a:t>
            </a:r>
            <a:r>
              <a:rPr lang="en-IN" sz="2000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 </a:t>
            </a:r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code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IN" sz="2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typeof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employeeCode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)); </a:t>
            </a:r>
          </a:p>
        </p:txBody>
      </p:sp>
      <p:sp>
        <p:nvSpPr>
          <p:cNvPr id="7" name="Rectangle 6"/>
          <p:cNvSpPr/>
          <p:nvPr/>
        </p:nvSpPr>
        <p:spPr>
          <a:xfrm>
            <a:off x="6676466" y="4934145"/>
            <a:ext cx="5230906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/>
              <a:t>PS D:\Angular\Typescript\TS_WK&gt; </a:t>
            </a:r>
            <a:r>
              <a:rPr lang="en-IN" sz="1600" dirty="0" err="1"/>
              <a:t>tsc</a:t>
            </a:r>
            <a:r>
              <a:rPr lang="en-IN" sz="1600" dirty="0"/>
              <a:t> </a:t>
            </a:r>
            <a:r>
              <a:rPr lang="en-IN" sz="1600" dirty="0" err="1"/>
              <a:t>basictypes.ts</a:t>
            </a:r>
            <a:endParaRPr lang="en-IN" sz="1600" dirty="0"/>
          </a:p>
          <a:p>
            <a:r>
              <a:rPr lang="en-IN" sz="1600" dirty="0"/>
              <a:t>PS D:\Angular\Typescript\TS_WK&gt; node basictypes.js</a:t>
            </a:r>
          </a:p>
          <a:p>
            <a:r>
              <a:rPr lang="en-IN" sz="1600" b="1" dirty="0" smtClean="0"/>
              <a:t>number</a:t>
            </a:r>
            <a:endParaRPr lang="en-IN" sz="1600" b="1" dirty="0"/>
          </a:p>
        </p:txBody>
      </p:sp>
      <p:sp>
        <p:nvSpPr>
          <p:cNvPr id="9" name="Rectangle 8"/>
          <p:cNvSpPr/>
          <p:nvPr/>
        </p:nvSpPr>
        <p:spPr>
          <a:xfrm>
            <a:off x="318249" y="1995180"/>
            <a:ext cx="6096000" cy="923330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//any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myNum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any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"two"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myNum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76466" y="1989687"/>
            <a:ext cx="5230906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/>
              <a:t>PS D:\Angular\Typescript\TS_WK&gt; </a:t>
            </a:r>
            <a:r>
              <a:rPr lang="en-IN" sz="1600" dirty="0" err="1"/>
              <a:t>tsc</a:t>
            </a:r>
            <a:r>
              <a:rPr lang="en-IN" sz="1600" dirty="0"/>
              <a:t> </a:t>
            </a:r>
            <a:r>
              <a:rPr lang="en-IN" sz="1600" dirty="0" err="1"/>
              <a:t>basictypes.ts</a:t>
            </a:r>
            <a:endParaRPr lang="en-IN" sz="1600" dirty="0"/>
          </a:p>
          <a:p>
            <a:r>
              <a:rPr lang="en-IN" sz="1600" dirty="0"/>
              <a:t>PS D:\Angular\Typescript\TS_WK&gt; node basictypes.js</a:t>
            </a:r>
          </a:p>
          <a:p>
            <a:r>
              <a:rPr lang="en-IN" sz="1600" b="1" dirty="0" smtClean="0"/>
              <a:t>two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93986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Prerequisite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HTML </a:t>
            </a:r>
          </a:p>
          <a:p>
            <a:r>
              <a:rPr lang="en-IN" dirty="0" smtClean="0"/>
              <a:t>CSS</a:t>
            </a:r>
          </a:p>
          <a:p>
            <a:r>
              <a:rPr lang="en-IN" dirty="0" err="1" smtClean="0"/>
              <a:t>Javascript</a:t>
            </a:r>
            <a:endParaRPr lang="en-IN" dirty="0"/>
          </a:p>
          <a:p>
            <a:r>
              <a:rPr lang="en-IN" dirty="0" smtClean="0"/>
              <a:t>Basics of Typescript</a:t>
            </a:r>
            <a:endParaRPr lang="en-IN" dirty="0" smtClean="0"/>
          </a:p>
          <a:p>
            <a:r>
              <a:rPr lang="en-US" dirty="0" smtClean="0"/>
              <a:t>Programming concepts (Variables, arrays, conditions. Loops, functions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507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457200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3 : interfaces</a:t>
            </a:r>
            <a:endParaRPr lang="en-IN" b="1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24467" y="3388659"/>
            <a:ext cx="10144654" cy="1259541"/>
          </a:xfrm>
        </p:spPr>
        <p:txBody>
          <a:bodyPr>
            <a:noAutofit/>
          </a:bodyPr>
          <a:lstStyle/>
          <a:p>
            <a:r>
              <a:rPr lang="en-IN" dirty="0" smtClean="0"/>
              <a:t>3.1 : Interface</a:t>
            </a:r>
          </a:p>
          <a:p>
            <a:r>
              <a:rPr lang="en-IN" dirty="0" smtClean="0"/>
              <a:t>3.2 : Optional in interface</a:t>
            </a:r>
          </a:p>
          <a:p>
            <a:r>
              <a:rPr lang="en-IN" dirty="0" smtClean="0"/>
              <a:t>3.3 : Interface implementation</a:t>
            </a:r>
          </a:p>
          <a:p>
            <a:r>
              <a:rPr lang="en-IN" dirty="0" smtClean="0"/>
              <a:t>3.4 : Multiple Interfaces</a:t>
            </a:r>
            <a:endParaRPr lang="en-IN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024467" y="1405410"/>
            <a:ext cx="10144654" cy="18622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An interface is a syntactical contract that an entity should conform </a:t>
            </a:r>
            <a:r>
              <a:rPr lang="en-IN" dirty="0" smtClean="0"/>
              <a:t>to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Interfaces define properties, methods, and events, which are the members of the interface. 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Interfaces </a:t>
            </a:r>
            <a:r>
              <a:rPr lang="en-IN" dirty="0"/>
              <a:t>contain only the declaration of the members. 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It </a:t>
            </a:r>
            <a:r>
              <a:rPr lang="en-IN" dirty="0"/>
              <a:t>is the responsibility of the deriving class to define the members</a:t>
            </a:r>
            <a:r>
              <a:rPr lang="en-IN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 </a:t>
            </a:r>
            <a:r>
              <a:rPr lang="en-IN" dirty="0"/>
              <a:t>It often helps in providing a standard structure that the deriving classes would follow.</a:t>
            </a:r>
          </a:p>
        </p:txBody>
      </p:sp>
    </p:spTree>
    <p:extLst>
      <p:ext uri="{BB962C8B-B14F-4D97-AF65-F5344CB8AC3E}">
        <p14:creationId xmlns:p14="http://schemas.microsoft.com/office/powerpoint/2010/main" val="168924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3.1 interface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372036" y="2057401"/>
            <a:ext cx="11461375" cy="286232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iCricInfo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IN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jersyNo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IN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giveDetails</a:t>
            </a:r>
            <a:r>
              <a:rPr lang="en-IN" dirty="0" smtClean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info</a:t>
            </a:r>
            <a:r>
              <a:rPr lang="en-IN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iCricInfo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"The cricket player name is 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+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info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 and his 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jersy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 no is 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info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jersyNo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giveDetails</a:t>
            </a:r>
            <a:r>
              <a:rPr lang="en-IN" dirty="0" smtClean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Virat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jersyNo: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2035" y="5412532"/>
            <a:ext cx="6916271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/>
              <a:t>PS D:\Angular\Typescript\TS_WK&gt; </a:t>
            </a:r>
            <a:r>
              <a:rPr lang="en-IN" sz="1600" dirty="0" err="1"/>
              <a:t>tsc</a:t>
            </a:r>
            <a:r>
              <a:rPr lang="en-IN" sz="1600" dirty="0"/>
              <a:t> </a:t>
            </a:r>
            <a:r>
              <a:rPr lang="en-IN" sz="1600" dirty="0" err="1" smtClean="0"/>
              <a:t>interface.ts</a:t>
            </a:r>
            <a:endParaRPr lang="en-IN" sz="1600" dirty="0"/>
          </a:p>
          <a:p>
            <a:r>
              <a:rPr lang="en-IN" sz="1600" dirty="0"/>
              <a:t>PS D:\Angular\Typescript\TS_WK&gt; node </a:t>
            </a:r>
            <a:r>
              <a:rPr lang="en-IN" sz="1600" dirty="0" smtClean="0"/>
              <a:t>interface.js</a:t>
            </a:r>
            <a:endParaRPr lang="en-IN" sz="1600" dirty="0"/>
          </a:p>
          <a:p>
            <a:r>
              <a:rPr lang="en-IN" sz="1600" b="1" dirty="0"/>
              <a:t>Details of </a:t>
            </a:r>
            <a:r>
              <a:rPr lang="en-IN" sz="1600" b="1" dirty="0" err="1"/>
              <a:t>Virat</a:t>
            </a:r>
            <a:r>
              <a:rPr lang="en-IN" sz="1600" b="1" dirty="0"/>
              <a:t> :The cricket player name is </a:t>
            </a:r>
            <a:r>
              <a:rPr lang="en-IN" sz="1600" b="1" dirty="0" err="1"/>
              <a:t>Virat</a:t>
            </a:r>
            <a:r>
              <a:rPr lang="en-IN" sz="1600" b="1" dirty="0"/>
              <a:t> and his </a:t>
            </a:r>
            <a:r>
              <a:rPr lang="en-IN" sz="1600" b="1" dirty="0" err="1"/>
              <a:t>jersy</a:t>
            </a:r>
            <a:r>
              <a:rPr lang="en-IN" sz="1600" b="1" dirty="0"/>
              <a:t> no is 12</a:t>
            </a:r>
          </a:p>
        </p:txBody>
      </p:sp>
    </p:spTree>
    <p:extLst>
      <p:ext uri="{BB962C8B-B14F-4D97-AF65-F5344CB8AC3E}">
        <p14:creationId xmlns:p14="http://schemas.microsoft.com/office/powerpoint/2010/main" val="295706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3.2 optional in interface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358589" y="1815354"/>
            <a:ext cx="6687669" cy="4801314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iCricInfo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IN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jersyNo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? : </a:t>
            </a:r>
            <a:r>
              <a:rPr lang="en-IN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player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info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iCricInfo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if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info</a:t>
            </a:r>
            <a:r>
              <a:rPr lang="en-IN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jersyNo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	return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"The cricket player name is 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		+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info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 and his 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jersy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 no is 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info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jersyNo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} 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	return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"The cricket player name is 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+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info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viratDetails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player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({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Virat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N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"Details of 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Virat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 :"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viratDetails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27259" y="2171790"/>
            <a:ext cx="3760694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/>
              <a:t>PS D:\Angular\Typescript\TS_WK&gt; </a:t>
            </a:r>
            <a:r>
              <a:rPr lang="en-IN" sz="1600" dirty="0" err="1"/>
              <a:t>tsc</a:t>
            </a:r>
            <a:r>
              <a:rPr lang="en-IN" sz="1600" dirty="0"/>
              <a:t> </a:t>
            </a:r>
            <a:r>
              <a:rPr lang="en-IN" sz="1600" dirty="0" err="1" smtClean="0"/>
              <a:t>interface.ts</a:t>
            </a:r>
            <a:endParaRPr lang="en-IN" sz="1600" dirty="0"/>
          </a:p>
          <a:p>
            <a:r>
              <a:rPr lang="en-IN" sz="1600" dirty="0"/>
              <a:t>PS D:\Angular\Typescript\TS_WK&gt; node </a:t>
            </a:r>
            <a:r>
              <a:rPr lang="en-IN" sz="1600" dirty="0" smtClean="0"/>
              <a:t>interface.js</a:t>
            </a:r>
            <a:endParaRPr lang="en-IN" sz="1600" dirty="0"/>
          </a:p>
          <a:p>
            <a:r>
              <a:rPr lang="en-IN" sz="1600" b="1" dirty="0"/>
              <a:t>Details of </a:t>
            </a:r>
            <a:r>
              <a:rPr lang="en-IN" sz="1600" b="1" dirty="0" err="1"/>
              <a:t>Virat</a:t>
            </a:r>
            <a:r>
              <a:rPr lang="en-IN" sz="1600" b="1" dirty="0"/>
              <a:t> :The cricket player name is </a:t>
            </a:r>
            <a:r>
              <a:rPr lang="en-IN" sz="1600" b="1" dirty="0" err="1" smtClean="0"/>
              <a:t>Virat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53557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3.2 interface implementation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358589" y="1815354"/>
            <a:ext cx="7185211" cy="4770537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iCricInfo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jersyNo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? : </a:t>
            </a: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I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getInfo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(): </a:t>
            </a: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cricketer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iCricInfo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constructor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jersyNo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getInfo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IN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"The cricket player name is 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 and his </a:t>
            </a:r>
            <a:r>
              <a:rPr lang="en-I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jersy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 no is 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+</a:t>
            </a:r>
            <a:r>
              <a:rPr lang="en-I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jersyNo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virat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cricketer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Virat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Virat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 Details :"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virat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getInfo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45506" y="1967156"/>
            <a:ext cx="3760694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/>
              <a:t>PS D:\Angular\Typescript\TS_WK&gt; </a:t>
            </a:r>
            <a:r>
              <a:rPr lang="en-IN" sz="1600" dirty="0" err="1"/>
              <a:t>tsc</a:t>
            </a:r>
            <a:r>
              <a:rPr lang="en-IN" sz="1600" dirty="0"/>
              <a:t> </a:t>
            </a:r>
            <a:r>
              <a:rPr lang="en-IN" sz="1600" dirty="0" err="1" smtClean="0"/>
              <a:t>interfaceImpl.ts</a:t>
            </a:r>
            <a:endParaRPr lang="en-IN" sz="1600" dirty="0" smtClean="0"/>
          </a:p>
          <a:p>
            <a:r>
              <a:rPr lang="en-IN" sz="1600" dirty="0" smtClean="0"/>
              <a:t>PS </a:t>
            </a:r>
            <a:r>
              <a:rPr lang="en-IN" sz="1600" dirty="0"/>
              <a:t>D:\Angular\Typescript\TS_WK&gt; node </a:t>
            </a:r>
            <a:r>
              <a:rPr lang="en-IN" sz="1600" dirty="0" smtClean="0"/>
              <a:t>interfaceImpl.js</a:t>
            </a:r>
          </a:p>
          <a:p>
            <a:r>
              <a:rPr lang="en-IN" sz="1600" b="1" dirty="0" err="1"/>
              <a:t>Virat</a:t>
            </a:r>
            <a:r>
              <a:rPr lang="en-IN" sz="1600" b="1" dirty="0"/>
              <a:t> Details :The cricket player name is </a:t>
            </a:r>
            <a:r>
              <a:rPr lang="en-IN" sz="1600" b="1" dirty="0" err="1"/>
              <a:t>Virat</a:t>
            </a:r>
            <a:r>
              <a:rPr lang="en-IN" sz="1600" b="1" dirty="0"/>
              <a:t> and his </a:t>
            </a:r>
            <a:r>
              <a:rPr lang="en-IN" sz="1600" b="1" dirty="0" err="1"/>
              <a:t>jersy</a:t>
            </a:r>
            <a:r>
              <a:rPr lang="en-IN" sz="1600" b="1" dirty="0"/>
              <a:t> no is 12</a:t>
            </a:r>
          </a:p>
        </p:txBody>
      </p:sp>
    </p:spTree>
    <p:extLst>
      <p:ext uri="{BB962C8B-B14F-4D97-AF65-F5344CB8AC3E}">
        <p14:creationId xmlns:p14="http://schemas.microsoft.com/office/powerpoint/2010/main" val="202463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3.2 multiple interfaces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358590" y="1815354"/>
            <a:ext cx="5746376" cy="4278094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iPlayerDetails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jersyNo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? : </a:t>
            </a: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iBatsman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iPlayerDetails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IN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battingStyle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iBowler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iPlayerDetails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IN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bowlingStyle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iAllrounder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iBatsman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iBowler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//will </a:t>
            </a:r>
            <a:r>
              <a:rPr lang="en-IN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cont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…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72518" y="1815354"/>
            <a:ext cx="4903694" cy="2062103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endParaRPr lang="en-IN" sz="1600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allRounder1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&lt;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iAllrounder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&gt;{};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allRounder1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Hardhik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 Pandya"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allRounder1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jersyNo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B5CEA8"/>
                </a:solidFill>
                <a:latin typeface="Consolas" panose="020B0609020204030204" pitchFamily="49" charset="0"/>
              </a:rPr>
              <a:t>33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allRounder1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battingStyle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"Right hand"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allRounder1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bowlingStyle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"Speed"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allRounder1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72518" y="4143608"/>
            <a:ext cx="4903694" cy="20928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/>
              <a:t>PS D:\Angular\Typescript\TS_WK&gt; </a:t>
            </a:r>
            <a:r>
              <a:rPr lang="en-IN" sz="1600" dirty="0" err="1"/>
              <a:t>tsc</a:t>
            </a:r>
            <a:r>
              <a:rPr lang="en-IN" sz="1600" dirty="0"/>
              <a:t> </a:t>
            </a:r>
            <a:r>
              <a:rPr lang="en-IN" sz="1600" dirty="0" err="1"/>
              <a:t>multipleInterfaces.ts</a:t>
            </a:r>
            <a:endParaRPr lang="en-IN" sz="1600" dirty="0"/>
          </a:p>
          <a:p>
            <a:r>
              <a:rPr lang="en-IN" sz="1600" dirty="0"/>
              <a:t>PS D:\Angular\Typescript\TS_WK&gt; node multipleInterfaces.js</a:t>
            </a:r>
          </a:p>
          <a:p>
            <a:r>
              <a:rPr lang="en-IN" sz="1600" b="1" dirty="0"/>
              <a:t>{ name: '</a:t>
            </a:r>
            <a:r>
              <a:rPr lang="en-IN" sz="1600" b="1" dirty="0" err="1"/>
              <a:t>Hardhik</a:t>
            </a:r>
            <a:r>
              <a:rPr lang="en-IN" sz="1600" b="1" dirty="0"/>
              <a:t> Pandya',</a:t>
            </a:r>
          </a:p>
          <a:p>
            <a:r>
              <a:rPr lang="en-IN" sz="1600" b="1" dirty="0"/>
              <a:t>  </a:t>
            </a:r>
            <a:r>
              <a:rPr lang="en-IN" sz="1600" b="1" dirty="0" err="1"/>
              <a:t>jersyNo</a:t>
            </a:r>
            <a:r>
              <a:rPr lang="en-IN" sz="1600" b="1" dirty="0"/>
              <a:t>: 33,</a:t>
            </a:r>
          </a:p>
          <a:p>
            <a:r>
              <a:rPr lang="en-IN" sz="1600" b="1" dirty="0"/>
              <a:t>  </a:t>
            </a:r>
            <a:r>
              <a:rPr lang="en-IN" sz="1600" b="1" dirty="0" err="1"/>
              <a:t>battingStyle</a:t>
            </a:r>
            <a:r>
              <a:rPr lang="en-IN" sz="1600" b="1" dirty="0"/>
              <a:t>: 'Right hand',</a:t>
            </a:r>
          </a:p>
          <a:p>
            <a:r>
              <a:rPr lang="en-IN" sz="1600" b="1" dirty="0"/>
              <a:t>  </a:t>
            </a:r>
            <a:r>
              <a:rPr lang="en-IN" sz="1600" b="1" dirty="0" err="1"/>
              <a:t>bowlingStyle</a:t>
            </a:r>
            <a:r>
              <a:rPr lang="en-IN" sz="1600" b="1" dirty="0"/>
              <a:t>: 'Speed' }</a:t>
            </a:r>
          </a:p>
        </p:txBody>
      </p:sp>
    </p:spTree>
    <p:extLst>
      <p:ext uri="{BB962C8B-B14F-4D97-AF65-F5344CB8AC3E}">
        <p14:creationId xmlns:p14="http://schemas.microsoft.com/office/powerpoint/2010/main" val="21686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2935" y="1264023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4 : classes</a:t>
            </a:r>
            <a:endParaRPr lang="en-IN" b="1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24467" y="2155691"/>
            <a:ext cx="10144654" cy="999885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A class in terms of OOP is a blueprint for creating objects. </a:t>
            </a:r>
            <a:endParaRPr lang="en-IN" sz="2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 smtClean="0"/>
              <a:t>A </a:t>
            </a:r>
            <a:r>
              <a:rPr lang="en-IN" sz="2000" dirty="0"/>
              <a:t>class encapsulates data for the object. </a:t>
            </a:r>
            <a:endParaRPr lang="en-IN" sz="2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 smtClean="0"/>
              <a:t>Typescript </a:t>
            </a:r>
            <a:r>
              <a:rPr lang="en-IN" sz="2000" dirty="0"/>
              <a:t>gives built in support for this concept called class. </a:t>
            </a:r>
            <a:endParaRPr lang="en-IN" sz="2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 smtClean="0"/>
              <a:t>JavaScript </a:t>
            </a:r>
            <a:r>
              <a:rPr lang="en-IN" sz="2000" dirty="0"/>
              <a:t>ES5 or earlier didn’t support classes. </a:t>
            </a:r>
            <a:endParaRPr lang="en-IN" sz="2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 smtClean="0"/>
              <a:t>Typescript </a:t>
            </a:r>
            <a:r>
              <a:rPr lang="en-IN" sz="2000" dirty="0"/>
              <a:t>gets this feature from ES6.</a:t>
            </a:r>
          </a:p>
        </p:txBody>
      </p:sp>
    </p:spTree>
    <p:extLst>
      <p:ext uri="{BB962C8B-B14F-4D97-AF65-F5344CB8AC3E}">
        <p14:creationId xmlns:p14="http://schemas.microsoft.com/office/powerpoint/2010/main" val="119196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4.1 classes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439272" y="1707777"/>
            <a:ext cx="10130116" cy="4031873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Score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runs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balls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{}</a:t>
            </a:r>
          </a:p>
          <a:p>
            <a:pPr lvl="1"/>
            <a:r>
              <a:rPr lang="en-I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addRuns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newScore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Score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IN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Score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runs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newScore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runs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balls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newScore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balls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totalScore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(){</a:t>
            </a:r>
          </a:p>
          <a:p>
            <a:pPr lvl="2"/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"Overall score of the match is 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+</a:t>
            </a:r>
            <a:r>
              <a:rPr lang="en-I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runs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 runs in 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I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balls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 balls"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initialScore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Score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B5CEA8"/>
                </a:solidFill>
                <a:latin typeface="Consolas" panose="020B0609020204030204" pitchFamily="49" charset="0"/>
              </a:rPr>
              <a:t>150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B5CEA8"/>
                </a:solidFill>
                <a:latin typeface="Consolas" panose="020B0609020204030204" pitchFamily="49" charset="0"/>
              </a:rPr>
              <a:t>150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newScore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Score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B5CEA8"/>
                </a:solidFill>
                <a:latin typeface="Consolas" panose="020B0609020204030204" pitchFamily="49" charset="0"/>
              </a:rPr>
              <a:t>150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finalScore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initialScore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addRuns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newScore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finalScore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totalScore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</p:txBody>
      </p:sp>
      <p:sp>
        <p:nvSpPr>
          <p:cNvPr id="7" name="Rectangle 6"/>
          <p:cNvSpPr/>
          <p:nvPr/>
        </p:nvSpPr>
        <p:spPr>
          <a:xfrm>
            <a:off x="439272" y="5932083"/>
            <a:ext cx="8700247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/>
              <a:t>PS D:\Angular\Typescript\TS_WK&gt; </a:t>
            </a:r>
            <a:r>
              <a:rPr lang="en-IN" sz="1600" dirty="0" err="1"/>
              <a:t>tsc</a:t>
            </a:r>
            <a:r>
              <a:rPr lang="en-IN" sz="1600" dirty="0"/>
              <a:t> </a:t>
            </a:r>
            <a:r>
              <a:rPr lang="en-IN" sz="1600" dirty="0" err="1"/>
              <a:t>classes.ts</a:t>
            </a:r>
            <a:endParaRPr lang="en-IN" sz="1600" dirty="0"/>
          </a:p>
          <a:p>
            <a:r>
              <a:rPr lang="en-IN" sz="1600" dirty="0"/>
              <a:t>PS D:\Angular\Typescript\TS_WK&gt; node classes.js</a:t>
            </a:r>
          </a:p>
          <a:p>
            <a:r>
              <a:rPr lang="en-IN" sz="1600" b="1" dirty="0"/>
              <a:t>Overall score of the match is 350 runs in 300 balls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75134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14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4.2 multiple classes(1)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439272" y="2245659"/>
            <a:ext cx="11313456" cy="2369880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ScoreBoard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runs</a:t>
            </a:r>
            <a:r>
              <a:rPr lang="en-IN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balls</a:t>
            </a:r>
            <a:r>
              <a:rPr lang="en-IN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 {}</a:t>
            </a:r>
          </a:p>
          <a:p>
            <a:pPr lvl="1"/>
            <a:r>
              <a:rPr lang="en-IN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addRuns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newScore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IN" sz="16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ScoreBoard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IN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ScoreBoard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runs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IN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newScore</a:t>
            </a:r>
            <a:r>
              <a:rPr lang="en-IN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runs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balls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IN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newScore</a:t>
            </a:r>
            <a:r>
              <a:rPr lang="en-IN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balls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IN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totalScore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(){</a:t>
            </a:r>
          </a:p>
          <a:p>
            <a:pPr lvl="1"/>
            <a:r>
              <a:rPr lang="en-IN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"Overall score of the match is 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+</a:t>
            </a:r>
            <a:r>
              <a:rPr lang="en-IN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runs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 runs in 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IN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balls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 	balls"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75134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0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4.2 multiple </a:t>
            </a:r>
            <a:r>
              <a:rPr lang="en-IN" b="1" dirty="0" smtClean="0"/>
              <a:t>classes(2)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58590" y="5418345"/>
            <a:ext cx="6661895" cy="1200329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match1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FullScoreBoard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320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300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match2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FullScoreBoard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250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300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totalScore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match1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addRuns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match2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totalScore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totalScore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590" y="1783890"/>
            <a:ext cx="11732555" cy="3539430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FullScoreBoard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ScoreBoard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runs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balls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fours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sixes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runs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balls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I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addRuns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newScore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FullScoreBoard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IN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prevScore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addRuns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newScore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IN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FullScoreBoard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prevScore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runs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prevScore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balls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fours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newScore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fours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IN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sixes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newScore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sixes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I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totalScore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(){</a:t>
            </a:r>
          </a:p>
          <a:p>
            <a:pPr lvl="1"/>
            <a:r>
              <a:rPr lang="en-IN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"Overall score of the match is 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+</a:t>
            </a:r>
            <a:r>
              <a:rPr lang="en-I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runs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 runs in 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I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balls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 balls having 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+</a:t>
            </a:r>
            <a:r>
              <a:rPr lang="en-I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fours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 fours and 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+</a:t>
            </a:r>
            <a:r>
              <a:rPr lang="en-I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sixes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 sixes"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00900" y="5049014"/>
            <a:ext cx="4686300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/>
              <a:t>PS D:\Angular\Typescript\TS_WK&gt; </a:t>
            </a:r>
            <a:r>
              <a:rPr lang="en-IN" sz="1600" dirty="0" err="1"/>
              <a:t>tsc</a:t>
            </a:r>
            <a:r>
              <a:rPr lang="en-IN" sz="1600" dirty="0"/>
              <a:t> </a:t>
            </a:r>
            <a:r>
              <a:rPr lang="en-IN" sz="1600" dirty="0" err="1"/>
              <a:t>MultipleClasses.ts</a:t>
            </a:r>
            <a:endParaRPr lang="en-IN" sz="1600" dirty="0"/>
          </a:p>
          <a:p>
            <a:r>
              <a:rPr lang="en-IN" sz="1600" dirty="0"/>
              <a:t>PS D:\Angular\Typescript\TS_WK&gt; node  MultipleClasses.js</a:t>
            </a:r>
          </a:p>
          <a:p>
            <a:r>
              <a:rPr lang="en-IN" sz="1600" b="1" dirty="0"/>
              <a:t>Overall score of the match is 570 runs in 600 balls having 14 fours and 5 sixes</a:t>
            </a:r>
          </a:p>
        </p:txBody>
      </p:sp>
    </p:spTree>
    <p:extLst>
      <p:ext uri="{BB962C8B-B14F-4D97-AF65-F5344CB8AC3E}">
        <p14:creationId xmlns:p14="http://schemas.microsoft.com/office/powerpoint/2010/main" val="161052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2935" y="1264023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5 : object</a:t>
            </a:r>
            <a:endParaRPr lang="en-IN" b="1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24467" y="2155691"/>
            <a:ext cx="10144654" cy="999885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An </a:t>
            </a:r>
            <a:r>
              <a:rPr lang="en-IN" sz="2000" b="1" dirty="0"/>
              <a:t>object</a:t>
            </a:r>
            <a:r>
              <a:rPr lang="en-IN" sz="2000" dirty="0"/>
              <a:t> is an instance which contains set of key value pairs. </a:t>
            </a:r>
            <a:endParaRPr lang="en-IN" sz="2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 smtClean="0"/>
              <a:t>The </a:t>
            </a:r>
            <a:r>
              <a:rPr lang="en-IN" sz="2000" dirty="0"/>
              <a:t>values can be scalar values or functions or even array of other objects.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024467" y="3388659"/>
            <a:ext cx="10144654" cy="12595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5.1 : Object Notation</a:t>
            </a:r>
          </a:p>
          <a:p>
            <a:r>
              <a:rPr lang="en-IN" dirty="0" smtClean="0"/>
              <a:t>5.2 : Object as function parameter</a:t>
            </a:r>
          </a:p>
          <a:p>
            <a:r>
              <a:rPr lang="en-IN" dirty="0" smtClean="0"/>
              <a:t>5.3 : Anonymous Object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108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Javascript</a:t>
            </a:r>
            <a:r>
              <a:rPr lang="en-IN" dirty="0" smtClean="0"/>
              <a:t> Framework</a:t>
            </a:r>
          </a:p>
          <a:p>
            <a:r>
              <a:rPr lang="en-US" dirty="0" smtClean="0"/>
              <a:t>Created and Maintained by Google</a:t>
            </a:r>
          </a:p>
          <a:p>
            <a:r>
              <a:rPr lang="en-US" dirty="0" smtClean="0"/>
              <a:t>Front end application / Front end part of a full stack application</a:t>
            </a:r>
            <a:endParaRPr lang="en-IN" dirty="0" smtClean="0"/>
          </a:p>
          <a:p>
            <a:r>
              <a:rPr lang="en-IN" dirty="0" smtClean="0"/>
              <a:t>Written in Typescript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Angularjs</a:t>
            </a:r>
            <a:r>
              <a:rPr lang="en-US" dirty="0" smtClean="0"/>
              <a:t>(Not recommended) </a:t>
            </a:r>
            <a:r>
              <a:rPr lang="en-US" dirty="0" smtClean="0">
                <a:sym typeface="Wingdings" panose="05000000000000000000" pitchFamily="2" charset="2"/>
              </a:rPr>
              <a:t> Angular2 currently called as Angular.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Current version is Angular7 is having same framework with small changes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0097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5</a:t>
            </a:r>
            <a:r>
              <a:rPr lang="en-IN" b="1" dirty="0" smtClean="0"/>
              <a:t>.1 object Notation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439272" y="1707777"/>
            <a:ext cx="3648634" cy="2062103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//object contains property</a:t>
            </a:r>
            <a:endParaRPr lang="en-IN" sz="1600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IN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 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"Monicka"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"Akilan"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Rectangle 6"/>
          <p:cNvSpPr/>
          <p:nvPr/>
        </p:nvSpPr>
        <p:spPr>
          <a:xfrm>
            <a:off x="4352367" y="1800109"/>
            <a:ext cx="5168152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/>
              <a:t>PS D:\Angular\Typescript\TS_WK&gt; </a:t>
            </a:r>
            <a:r>
              <a:rPr lang="en-IN" sz="1600" dirty="0" err="1"/>
              <a:t>tsc</a:t>
            </a:r>
            <a:r>
              <a:rPr lang="en-IN" sz="1600" dirty="0"/>
              <a:t> </a:t>
            </a:r>
            <a:r>
              <a:rPr lang="en-IN" sz="1600" dirty="0" err="1" smtClean="0"/>
              <a:t>object.ts</a:t>
            </a:r>
            <a:endParaRPr lang="en-IN" sz="1600" dirty="0"/>
          </a:p>
          <a:p>
            <a:r>
              <a:rPr lang="en-IN" sz="1600" dirty="0"/>
              <a:t>PS D:\Angular\Typescript\TS_WK&gt; node </a:t>
            </a:r>
            <a:r>
              <a:rPr lang="en-IN" sz="1600" dirty="0" smtClean="0"/>
              <a:t>object.js</a:t>
            </a:r>
            <a:endParaRPr lang="en-IN" sz="1600" dirty="0"/>
          </a:p>
          <a:p>
            <a:r>
              <a:rPr lang="en-IN" sz="1600" b="1" dirty="0"/>
              <a:t>Monicka</a:t>
            </a:r>
          </a:p>
          <a:p>
            <a:r>
              <a:rPr lang="en-IN" sz="1600" b="1" dirty="0"/>
              <a:t>Akilan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75134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2208" y="3913063"/>
            <a:ext cx="6593541" cy="286232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//object contains property and function</a:t>
            </a:r>
            <a:endParaRPr lang="en-IN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IN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 :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"Monicka"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"Akilan"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sayHello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() {}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sayHello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IN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"function says: 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sayHello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15203" y="3934879"/>
            <a:ext cx="4666126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/>
              <a:t>PS D:\Angular\Typescript\TS_WK&gt; </a:t>
            </a:r>
            <a:r>
              <a:rPr lang="en-IN" sz="1600" dirty="0" err="1"/>
              <a:t>tsc</a:t>
            </a:r>
            <a:r>
              <a:rPr lang="en-IN" sz="1600" dirty="0"/>
              <a:t> </a:t>
            </a:r>
            <a:r>
              <a:rPr lang="en-IN" sz="1600" dirty="0" err="1" smtClean="0"/>
              <a:t>object.ts</a:t>
            </a:r>
            <a:endParaRPr lang="en-IN" sz="1600" dirty="0"/>
          </a:p>
          <a:p>
            <a:r>
              <a:rPr lang="en-IN" sz="1600" dirty="0"/>
              <a:t>PS D:\Angular\Typescript\TS_WK&gt; node </a:t>
            </a:r>
            <a:r>
              <a:rPr lang="en-IN" sz="1600" dirty="0" smtClean="0"/>
              <a:t>object.js</a:t>
            </a:r>
            <a:endParaRPr lang="en-IN" sz="1600" dirty="0"/>
          </a:p>
          <a:p>
            <a:r>
              <a:rPr lang="en-IN" sz="1600" b="1" dirty="0"/>
              <a:t>function says: Monicka</a:t>
            </a:r>
          </a:p>
        </p:txBody>
      </p:sp>
    </p:spTree>
    <p:extLst>
      <p:ext uri="{BB962C8B-B14F-4D97-AF65-F5344CB8AC3E}">
        <p14:creationId xmlns:p14="http://schemas.microsoft.com/office/powerpoint/2010/main" val="366846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177" y="764373"/>
            <a:ext cx="10027024" cy="1293028"/>
          </a:xfrm>
        </p:spPr>
        <p:txBody>
          <a:bodyPr>
            <a:normAutofit/>
          </a:bodyPr>
          <a:lstStyle/>
          <a:p>
            <a:r>
              <a:rPr lang="en-IN" b="1" dirty="0" smtClean="0"/>
              <a:t>5.2 </a:t>
            </a:r>
            <a:r>
              <a:rPr lang="en-IN" b="1" dirty="0"/>
              <a:t>Objects as function </a:t>
            </a:r>
            <a:r>
              <a:rPr lang="en-IN" b="1" dirty="0" smtClean="0"/>
              <a:t>parameters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439272" y="1707777"/>
            <a:ext cx="7830669" cy="5078313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//object as function parameters</a:t>
            </a:r>
          </a:p>
          <a:p>
            <a:r>
              <a:rPr lang="en-IN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person2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 :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"Monicka"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"Akilan"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callPerson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:{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}) {</a:t>
            </a:r>
          </a:p>
          <a:p>
            <a:r>
              <a:rPr lang="en-IN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callPerson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firstName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: 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callPerson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lastName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: 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callPerson2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"callPerson2 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firstName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: 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"callPerson2 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lastName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: 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callPerson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person2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callPerson2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person2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Rectangle 6"/>
          <p:cNvSpPr/>
          <p:nvPr/>
        </p:nvSpPr>
        <p:spPr>
          <a:xfrm>
            <a:off x="8453720" y="1921132"/>
            <a:ext cx="3567951" cy="2062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/>
              <a:t>PS D:\Angular\Typescript\TS_WK&gt; </a:t>
            </a:r>
            <a:r>
              <a:rPr lang="en-IN" sz="1600" dirty="0" err="1"/>
              <a:t>tsc</a:t>
            </a:r>
            <a:r>
              <a:rPr lang="en-IN" sz="1600" dirty="0"/>
              <a:t> </a:t>
            </a:r>
            <a:r>
              <a:rPr lang="en-IN" sz="1600" dirty="0" err="1" smtClean="0"/>
              <a:t>object.ts</a:t>
            </a:r>
            <a:endParaRPr lang="en-IN" sz="1600" dirty="0"/>
          </a:p>
          <a:p>
            <a:r>
              <a:rPr lang="en-IN" sz="1600" dirty="0"/>
              <a:t>PS D:\Angular\Typescript\TS_WK&gt; node </a:t>
            </a:r>
            <a:r>
              <a:rPr lang="en-IN" sz="1600" dirty="0" smtClean="0"/>
              <a:t>object.js</a:t>
            </a:r>
            <a:endParaRPr lang="en-IN" sz="1600" dirty="0"/>
          </a:p>
          <a:p>
            <a:r>
              <a:rPr lang="en-IN" sz="1600" b="1" dirty="0" err="1"/>
              <a:t>callPerson</a:t>
            </a:r>
            <a:r>
              <a:rPr lang="en-IN" sz="1600" b="1" dirty="0"/>
              <a:t> </a:t>
            </a:r>
            <a:r>
              <a:rPr lang="en-IN" sz="1600" b="1" dirty="0" err="1"/>
              <a:t>firstName</a:t>
            </a:r>
            <a:r>
              <a:rPr lang="en-IN" sz="1600" b="1" dirty="0"/>
              <a:t>: Monicka</a:t>
            </a:r>
          </a:p>
          <a:p>
            <a:r>
              <a:rPr lang="en-IN" sz="1600" b="1" dirty="0" err="1"/>
              <a:t>callPerson</a:t>
            </a:r>
            <a:r>
              <a:rPr lang="en-IN" sz="1600" b="1" dirty="0"/>
              <a:t> </a:t>
            </a:r>
            <a:r>
              <a:rPr lang="en-IN" sz="1600" b="1" dirty="0" err="1"/>
              <a:t>lastName</a:t>
            </a:r>
            <a:r>
              <a:rPr lang="en-IN" sz="1600" b="1" dirty="0"/>
              <a:t>: Akilan</a:t>
            </a:r>
          </a:p>
          <a:p>
            <a:r>
              <a:rPr lang="en-IN" sz="1600" b="1" dirty="0"/>
              <a:t>callPerson2 </a:t>
            </a:r>
            <a:r>
              <a:rPr lang="en-IN" sz="1600" b="1" dirty="0" err="1"/>
              <a:t>firstName</a:t>
            </a:r>
            <a:r>
              <a:rPr lang="en-IN" sz="1600" b="1" dirty="0"/>
              <a:t>: Monicka</a:t>
            </a:r>
          </a:p>
          <a:p>
            <a:r>
              <a:rPr lang="en-IN" sz="1600" b="1" dirty="0"/>
              <a:t>callPerson2 </a:t>
            </a:r>
            <a:r>
              <a:rPr lang="en-IN" sz="1600" b="1" dirty="0" err="1"/>
              <a:t>lastName</a:t>
            </a:r>
            <a:r>
              <a:rPr lang="en-IN" sz="1600" b="1" dirty="0"/>
              <a:t>: Akilan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75134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29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5.3 Anonymous</a:t>
            </a:r>
            <a:r>
              <a:rPr lang="en-IN" dirty="0" smtClean="0"/>
              <a:t> </a:t>
            </a:r>
            <a:r>
              <a:rPr lang="en-IN" b="1" dirty="0" smtClean="0"/>
              <a:t>object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439272" y="2057401"/>
            <a:ext cx="6391834" cy="181588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6A9955"/>
                </a:solidFill>
                <a:latin typeface="Consolas" panose="020B0609020204030204" pitchFamily="49" charset="0"/>
              </a:rPr>
              <a:t>//Anonymous Objects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callPerson3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:{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 {</a:t>
            </a:r>
          </a:p>
          <a:p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"callPerson3 </a:t>
            </a:r>
            <a:r>
              <a:rPr lang="en-I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firstName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: 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"callPerson3 </a:t>
            </a:r>
            <a:r>
              <a:rPr lang="en-I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lastName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: 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callPerson3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"Monicka"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"Akilan"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7" name="Rectangle 6"/>
          <p:cNvSpPr/>
          <p:nvPr/>
        </p:nvSpPr>
        <p:spPr>
          <a:xfrm>
            <a:off x="439272" y="4089093"/>
            <a:ext cx="5168152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/>
              <a:t>PS D:\Angular\Typescript\TS_WK&gt; </a:t>
            </a:r>
            <a:r>
              <a:rPr lang="en-IN" sz="1600" dirty="0" err="1"/>
              <a:t>tsc</a:t>
            </a:r>
            <a:r>
              <a:rPr lang="en-IN" sz="1600" dirty="0"/>
              <a:t> </a:t>
            </a:r>
            <a:r>
              <a:rPr lang="en-IN" sz="1600" dirty="0" err="1" smtClean="0"/>
              <a:t>object.ts</a:t>
            </a:r>
            <a:endParaRPr lang="en-IN" sz="1600" dirty="0"/>
          </a:p>
          <a:p>
            <a:r>
              <a:rPr lang="en-IN" sz="1600" dirty="0"/>
              <a:t>PS D:\Angular\Typescript\TS_WK&gt; node </a:t>
            </a:r>
            <a:r>
              <a:rPr lang="en-IN" sz="1600" dirty="0" smtClean="0"/>
              <a:t>object.js</a:t>
            </a:r>
            <a:endParaRPr lang="en-IN" sz="1600" dirty="0"/>
          </a:p>
          <a:p>
            <a:r>
              <a:rPr lang="en-IN" sz="1600" b="1" dirty="0"/>
              <a:t>callPerson3 </a:t>
            </a:r>
            <a:r>
              <a:rPr lang="en-IN" sz="1600" b="1" dirty="0" err="1"/>
              <a:t>firstName</a:t>
            </a:r>
            <a:r>
              <a:rPr lang="en-IN" sz="1600" b="1" dirty="0"/>
              <a:t>: Monicka</a:t>
            </a:r>
          </a:p>
          <a:p>
            <a:r>
              <a:rPr lang="en-IN" sz="1600" b="1" dirty="0"/>
              <a:t>callPerson3 </a:t>
            </a:r>
            <a:r>
              <a:rPr lang="en-IN" sz="1600" b="1" dirty="0" err="1"/>
              <a:t>lastName</a:t>
            </a:r>
            <a:r>
              <a:rPr lang="en-IN" sz="1600" b="1" dirty="0"/>
              <a:t>: Akilan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75134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77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2935" y="1264023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</a:t>
            </a:r>
            <a:r>
              <a:rPr lang="en-IN" b="1" dirty="0"/>
              <a:t>6</a:t>
            </a:r>
            <a:r>
              <a:rPr lang="en-IN" b="1" dirty="0" smtClean="0"/>
              <a:t> : Namespace</a:t>
            </a:r>
            <a:endParaRPr lang="en-IN" b="1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24467" y="2155691"/>
            <a:ext cx="10144654" cy="2093580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A namespace is a way to logically group related code. </a:t>
            </a:r>
            <a:endParaRPr lang="en-IN" sz="2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 smtClean="0"/>
              <a:t>This </a:t>
            </a:r>
            <a:r>
              <a:rPr lang="en-IN" sz="2000" dirty="0"/>
              <a:t>is inbuilt into </a:t>
            </a:r>
            <a:r>
              <a:rPr lang="en-IN" sz="2000" dirty="0" err="1"/>
              <a:t>TypeScript</a:t>
            </a:r>
            <a:r>
              <a:rPr lang="en-IN" sz="2000" dirty="0"/>
              <a:t> unlike in JavaScript where variables declarations go into a global scope and if multiple JavaScript files are used within same project there will be possibility of overwriting or misconstruing the same variables, which will lead to the “</a:t>
            </a:r>
            <a:r>
              <a:rPr lang="en-IN" sz="2000" b="1" dirty="0"/>
              <a:t>global namespace pollution problem</a:t>
            </a:r>
            <a:r>
              <a:rPr lang="en-IN" sz="2000" dirty="0"/>
              <a:t>” in JavaScript</a:t>
            </a:r>
            <a:r>
              <a:rPr lang="en-IN" sz="2000" dirty="0" smtClean="0"/>
              <a:t>.</a:t>
            </a:r>
            <a:endParaRPr lang="en-IN" sz="2000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022935" y="4249271"/>
            <a:ext cx="10144654" cy="12595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5.1 : Object Notation</a:t>
            </a:r>
          </a:p>
          <a:p>
            <a:r>
              <a:rPr lang="en-IN" dirty="0" smtClean="0"/>
              <a:t>5.2 : Object as function parameter</a:t>
            </a:r>
          </a:p>
          <a:p>
            <a:r>
              <a:rPr lang="en-IN" dirty="0" smtClean="0"/>
              <a:t>5.3 : Anonymous Object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012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6.1 </a:t>
            </a:r>
            <a:r>
              <a:rPr lang="en-IN" b="1" dirty="0"/>
              <a:t>Defining a </a:t>
            </a:r>
            <a:r>
              <a:rPr lang="en-IN" b="1" dirty="0" smtClean="0"/>
              <a:t>Namespace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3048000" y="75134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8224" y="1949824"/>
            <a:ext cx="11026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namespace definition begins with the keyword </a:t>
            </a:r>
            <a:r>
              <a:rPr lang="en-IN" b="1" dirty="0"/>
              <a:t>namespace</a:t>
            </a:r>
            <a:r>
              <a:rPr lang="en-IN" dirty="0"/>
              <a:t> followed by the namespace name as follows −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73742" y="2609654"/>
            <a:ext cx="5572038" cy="1332345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txBody>
          <a:bodyPr vert="horz" wrap="none" lIns="0" tIns="133308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SomeNameSpaceName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ISomeInterfaceName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 } 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SomeClassName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 } 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9612" y="3941999"/>
            <a:ext cx="11026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classes or interfaces which should be accessed outside the namespace should be marked with keyword </a:t>
            </a:r>
            <a:r>
              <a:rPr lang="en-IN" b="1" dirty="0"/>
              <a:t>export</a:t>
            </a:r>
            <a:r>
              <a:rPr lang="en-IN" dirty="0"/>
              <a:t>.</a:t>
            </a:r>
          </a:p>
          <a:p>
            <a:r>
              <a:rPr lang="en-IN" dirty="0"/>
              <a:t>To access the class or interface in another namespace, the syntax will be </a:t>
            </a:r>
            <a:r>
              <a:rPr lang="en-IN" dirty="0" err="1"/>
              <a:t>namespaceName.className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573742" y="5142328"/>
            <a:ext cx="4237057" cy="369332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SomeNameSpaceName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SomeClassName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9612" y="5620589"/>
            <a:ext cx="1112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+mj-lt"/>
              </a:rPr>
              <a:t>If the first namespace is in separate </a:t>
            </a:r>
            <a:r>
              <a:rPr lang="en-IN" dirty="0" err="1">
                <a:solidFill>
                  <a:srgbClr val="000000"/>
                </a:solidFill>
                <a:latin typeface="+mj-lt"/>
              </a:rPr>
              <a:t>TypeScript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file, then it should be referenced using triple slash reference syntax.</a:t>
            </a:r>
            <a:endParaRPr lang="en-IN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9612" y="6266920"/>
            <a:ext cx="5700600" cy="523220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46B8A8"/>
                </a:solidFill>
                <a:latin typeface="Consolas" panose="020B0609020204030204" pitchFamily="49" charset="0"/>
              </a:rPr>
              <a:t>/// &lt;reference path = "</a:t>
            </a:r>
            <a:r>
              <a:rPr lang="en-US" altLang="en-US" dirty="0" err="1">
                <a:solidFill>
                  <a:srgbClr val="46B8A8"/>
                </a:solidFill>
                <a:latin typeface="Consolas" panose="020B0609020204030204" pitchFamily="49" charset="0"/>
              </a:rPr>
              <a:t>SomeFileName.ts</a:t>
            </a:r>
            <a:r>
              <a:rPr lang="en-US" altLang="en-US" dirty="0">
                <a:solidFill>
                  <a:srgbClr val="46B8A8"/>
                </a:solidFill>
                <a:latin typeface="Consolas" panose="020B0609020204030204" pitchFamily="49" charset="0"/>
              </a:rPr>
              <a:t>" /&gt;</a:t>
            </a:r>
            <a:r>
              <a:rPr lang="en-US" altLang="en-US" sz="2800" dirty="0">
                <a:solidFill>
                  <a:srgbClr val="46B8A8"/>
                </a:solidFill>
                <a:latin typeface="Consolas" panose="020B0609020204030204" pitchFamily="49" charset="0"/>
              </a:rPr>
              <a:t> </a:t>
            </a:r>
            <a:endParaRPr lang="en-US" altLang="en-US" sz="4400" dirty="0">
              <a:solidFill>
                <a:srgbClr val="46B8A8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66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2935" y="1264023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7 : modules</a:t>
            </a:r>
            <a:endParaRPr lang="en-IN" b="1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24467" y="2155691"/>
            <a:ext cx="10144654" cy="1528803"/>
          </a:xfrm>
        </p:spPr>
        <p:txBody>
          <a:bodyPr>
            <a:noAutofit/>
          </a:bodyPr>
          <a:lstStyle/>
          <a:p>
            <a:r>
              <a:rPr lang="en-IN" sz="2000" dirty="0"/>
              <a:t>A module is designed with the idea to organize code written in </a:t>
            </a:r>
            <a:r>
              <a:rPr lang="en-IN" sz="2000" dirty="0" err="1"/>
              <a:t>TypeScript</a:t>
            </a:r>
            <a:r>
              <a:rPr lang="en-IN" sz="2000" dirty="0"/>
              <a:t>. Modules are broadly divided into −</a:t>
            </a:r>
          </a:p>
          <a:p>
            <a:pPr marL="631825" indent="-363538">
              <a:buFont typeface="Wingdings" panose="05000000000000000000" pitchFamily="2" charset="2"/>
              <a:buChar char="q"/>
            </a:pPr>
            <a:r>
              <a:rPr lang="en-IN" sz="2000" dirty="0"/>
              <a:t>Internal Modules</a:t>
            </a:r>
          </a:p>
          <a:p>
            <a:pPr marL="631825" indent="-363538">
              <a:buFont typeface="Wingdings" panose="05000000000000000000" pitchFamily="2" charset="2"/>
              <a:buChar char="q"/>
            </a:pPr>
            <a:r>
              <a:rPr lang="en-IN" sz="2000" dirty="0"/>
              <a:t>External Modules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022934" y="3806090"/>
            <a:ext cx="10528089" cy="2850203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B0F0"/>
                </a:solidFill>
              </a:rPr>
              <a:t>Internal modules came in earlier version of Typescript. </a:t>
            </a:r>
            <a:endParaRPr lang="en-IN" sz="2000" dirty="0" smtClean="0">
              <a:solidFill>
                <a:srgbClr val="00B0F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00B0F0"/>
                </a:solidFill>
              </a:rPr>
              <a:t>This </a:t>
            </a:r>
            <a:r>
              <a:rPr lang="en-IN" sz="2000" dirty="0">
                <a:solidFill>
                  <a:srgbClr val="00B0F0"/>
                </a:solidFill>
              </a:rPr>
              <a:t>was used to logically group classes, interfaces, functions into one unit and can be exported in another module. </a:t>
            </a:r>
            <a:endParaRPr lang="en-IN" sz="2000" dirty="0" smtClean="0">
              <a:solidFill>
                <a:srgbClr val="00B0F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00B0F0"/>
                </a:solidFill>
              </a:rPr>
              <a:t>This </a:t>
            </a:r>
            <a:r>
              <a:rPr lang="en-IN" sz="2000" dirty="0">
                <a:solidFill>
                  <a:srgbClr val="00B0F0"/>
                </a:solidFill>
              </a:rPr>
              <a:t>logical grouping is named namespace in latest version of </a:t>
            </a:r>
            <a:r>
              <a:rPr lang="en-IN" sz="2000" dirty="0" err="1">
                <a:solidFill>
                  <a:srgbClr val="00B0F0"/>
                </a:solidFill>
              </a:rPr>
              <a:t>TypeScript</a:t>
            </a:r>
            <a:r>
              <a:rPr lang="en-IN" sz="2000" dirty="0">
                <a:solidFill>
                  <a:srgbClr val="00B0F0"/>
                </a:solidFill>
              </a:rPr>
              <a:t>. </a:t>
            </a:r>
            <a:endParaRPr lang="en-IN" sz="2000" dirty="0" smtClean="0">
              <a:solidFill>
                <a:srgbClr val="00B0F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00B0F0"/>
                </a:solidFill>
              </a:rPr>
              <a:t>So </a:t>
            </a:r>
            <a:r>
              <a:rPr lang="en-IN" sz="2000" dirty="0">
                <a:solidFill>
                  <a:srgbClr val="00B0F0"/>
                </a:solidFill>
              </a:rPr>
              <a:t>internal modules are obsolete instead we can use namespace. </a:t>
            </a:r>
            <a:endParaRPr lang="en-IN" sz="2000" dirty="0" smtClean="0">
              <a:solidFill>
                <a:srgbClr val="00B0F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00B0F0"/>
                </a:solidFill>
              </a:rPr>
              <a:t>Internal </a:t>
            </a:r>
            <a:r>
              <a:rPr lang="en-IN" sz="2000" dirty="0">
                <a:solidFill>
                  <a:srgbClr val="00B0F0"/>
                </a:solidFill>
              </a:rPr>
              <a:t>modules are still supported, but its recommended to use namespace over internal modules.</a:t>
            </a:r>
          </a:p>
        </p:txBody>
      </p:sp>
    </p:spTree>
    <p:extLst>
      <p:ext uri="{BB962C8B-B14F-4D97-AF65-F5344CB8AC3E}">
        <p14:creationId xmlns:p14="http://schemas.microsoft.com/office/powerpoint/2010/main" val="423134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7.1 External module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3048000" y="75134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8224" y="1949824"/>
            <a:ext cx="110265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External modules in </a:t>
            </a:r>
            <a:r>
              <a:rPr lang="en-IN" dirty="0" err="1"/>
              <a:t>TypeScript</a:t>
            </a:r>
            <a:r>
              <a:rPr lang="en-IN" dirty="0"/>
              <a:t> exists to specify and load dependencies between multiple external </a:t>
            </a:r>
            <a:r>
              <a:rPr lang="en-IN" b="1" dirty="0" err="1"/>
              <a:t>js</a:t>
            </a:r>
            <a:r>
              <a:rPr lang="en-IN" dirty="0"/>
              <a:t> files. 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If </a:t>
            </a:r>
            <a:r>
              <a:rPr lang="en-IN" dirty="0"/>
              <a:t>there is only one </a:t>
            </a:r>
            <a:r>
              <a:rPr lang="en-IN" b="1" dirty="0" err="1"/>
              <a:t>js</a:t>
            </a:r>
            <a:r>
              <a:rPr lang="en-IN" dirty="0"/>
              <a:t> file used, then external modules are not relevant. Traditionally dependency management between JavaScript files was done using browser script tags (&lt;script&gt;&lt;/script&gt;). </a:t>
            </a:r>
            <a:r>
              <a:rPr lang="en-IN" dirty="0" smtClean="0"/>
              <a:t>But </a:t>
            </a:r>
            <a:r>
              <a:rPr lang="en-IN" dirty="0"/>
              <a:t>that’s not extendable, as its very linear while loading modules. 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That </a:t>
            </a:r>
            <a:r>
              <a:rPr lang="en-IN" dirty="0"/>
              <a:t>means instead of loading files one after other there is no asynchronous option to load modules. 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When </a:t>
            </a:r>
            <a:r>
              <a:rPr lang="en-IN" dirty="0"/>
              <a:t>you are programming </a:t>
            </a:r>
            <a:r>
              <a:rPr lang="en-IN" dirty="0" err="1"/>
              <a:t>js</a:t>
            </a:r>
            <a:r>
              <a:rPr lang="en-IN" dirty="0"/>
              <a:t> for the server for example </a:t>
            </a:r>
            <a:r>
              <a:rPr lang="en-IN" dirty="0" err="1"/>
              <a:t>NodeJs</a:t>
            </a:r>
            <a:r>
              <a:rPr lang="en-IN" dirty="0"/>
              <a:t> you don’t even have script tags.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There are two scenarios for loading dependents </a:t>
            </a:r>
            <a:r>
              <a:rPr lang="en-IN" b="1" dirty="0" err="1"/>
              <a:t>js</a:t>
            </a:r>
            <a:r>
              <a:rPr lang="en-IN" dirty="0"/>
              <a:t> files from a single main JavaScript file.</a:t>
            </a:r>
          </a:p>
          <a:p>
            <a:pPr marL="268288" lvl="1"/>
            <a:r>
              <a:rPr lang="en-IN" dirty="0"/>
              <a:t>Client Side - </a:t>
            </a:r>
            <a:r>
              <a:rPr lang="en-IN" dirty="0" err="1"/>
              <a:t>RequireJs</a:t>
            </a:r>
            <a:endParaRPr lang="en-IN" dirty="0"/>
          </a:p>
          <a:p>
            <a:pPr marL="268288" lvl="1"/>
            <a:r>
              <a:rPr lang="en-IN" dirty="0"/>
              <a:t>Server Side - </a:t>
            </a:r>
            <a:r>
              <a:rPr lang="en-IN" dirty="0" err="1"/>
              <a:t>NodeJs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784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Why angular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Organized front end structure(Components, modules &amp; Services)</a:t>
            </a:r>
          </a:p>
          <a:p>
            <a:r>
              <a:rPr lang="en-US" dirty="0" smtClean="0"/>
              <a:t>Single Page application</a:t>
            </a:r>
          </a:p>
          <a:p>
            <a:r>
              <a:rPr lang="en-US" dirty="0" smtClean="0"/>
              <a:t>A part of MEAN </a:t>
            </a:r>
            <a:r>
              <a:rPr lang="en-US" dirty="0" smtClean="0"/>
              <a:t>stack</a:t>
            </a:r>
          </a:p>
          <a:p>
            <a:r>
              <a:rPr lang="en-US" dirty="0" smtClean="0"/>
              <a:t>Modular Approach</a:t>
            </a:r>
          </a:p>
          <a:p>
            <a:r>
              <a:rPr lang="en-US" dirty="0" smtClean="0"/>
              <a:t>Re-Usable code</a:t>
            </a:r>
          </a:p>
          <a:p>
            <a:r>
              <a:rPr lang="en-US" dirty="0" smtClean="0"/>
              <a:t>Unit testable</a:t>
            </a:r>
            <a:endParaRPr lang="en-IN" dirty="0" smtClean="0"/>
          </a:p>
          <a:p>
            <a:r>
              <a:rPr lang="en-IN" dirty="0" smtClean="0"/>
              <a:t>Develop across all platforms (Desktop, mobile, web)</a:t>
            </a:r>
          </a:p>
          <a:p>
            <a:r>
              <a:rPr lang="en-IN" dirty="0" smtClean="0"/>
              <a:t>Speed and Performance</a:t>
            </a:r>
          </a:p>
          <a:p>
            <a:r>
              <a:rPr lang="en-IN" dirty="0" smtClean="0"/>
              <a:t>Loved by millions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26065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Angular History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2010 – Angular JS</a:t>
            </a:r>
          </a:p>
          <a:p>
            <a:r>
              <a:rPr lang="en-IN" dirty="0" smtClean="0"/>
              <a:t>2016 – Angular 2 (Currently called as Angular)</a:t>
            </a:r>
          </a:p>
          <a:p>
            <a:r>
              <a:rPr lang="en-IN" dirty="0" smtClean="0"/>
              <a:t>2016 Dec – Angular 4 (Angular 3 was skipped to avoid confusion due to misalignment of the router package) </a:t>
            </a:r>
          </a:p>
          <a:p>
            <a:r>
              <a:rPr lang="en-IN" dirty="0" smtClean="0"/>
              <a:t>2017 Nov – Angular 5</a:t>
            </a:r>
          </a:p>
          <a:p>
            <a:r>
              <a:rPr lang="en-IN" dirty="0" smtClean="0"/>
              <a:t>2018 Apr -  Angular 6</a:t>
            </a:r>
          </a:p>
          <a:p>
            <a:r>
              <a:rPr lang="en-IN" dirty="0" smtClean="0"/>
              <a:t>2018 Oct – Angular 7</a:t>
            </a:r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82665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Video….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 Angular Installation &amp; Hello World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959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Development Environment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Node</a:t>
            </a:r>
          </a:p>
          <a:p>
            <a:r>
              <a:rPr lang="en-IN" sz="2000" dirty="0" err="1" smtClean="0">
                <a:solidFill>
                  <a:srgbClr val="7030A0"/>
                </a:solidFill>
              </a:rPr>
              <a:t>Npm</a:t>
            </a:r>
            <a:endParaRPr lang="en-IN" sz="2000" dirty="0" smtClean="0">
              <a:solidFill>
                <a:srgbClr val="7030A0"/>
              </a:solidFill>
            </a:endParaRPr>
          </a:p>
          <a:p>
            <a:r>
              <a:rPr lang="en-IN" sz="2000" dirty="0" smtClean="0">
                <a:solidFill>
                  <a:srgbClr val="7030A0"/>
                </a:solidFill>
              </a:rPr>
              <a:t>Angular CLI</a:t>
            </a:r>
          </a:p>
          <a:p>
            <a:r>
              <a:rPr lang="en-IN" sz="2000" dirty="0" smtClean="0">
                <a:solidFill>
                  <a:srgbClr val="7030A0"/>
                </a:solidFill>
              </a:rPr>
              <a:t>Text Editor – Visual Studio Code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8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Installation – Node, NPM, VSC</a:t>
            </a:r>
            <a:endParaRPr lang="en-IN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513481" cy="576262"/>
          </a:xfrm>
        </p:spPr>
        <p:txBody>
          <a:bodyPr/>
          <a:lstStyle/>
          <a:p>
            <a:r>
              <a:rPr lang="en-IN" dirty="0" smtClean="0"/>
              <a:t>Install Node &amp; NPM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9024470" cy="2840039"/>
          </a:xfrm>
        </p:spPr>
        <p:txBody>
          <a:bodyPr>
            <a:normAutofit/>
          </a:bodyPr>
          <a:lstStyle/>
          <a:p>
            <a:r>
              <a:rPr lang="en-IN" sz="1600" dirty="0">
                <a:hlinkClick r:id="rId2"/>
              </a:rPr>
              <a:t>https://nodejs.org/en/download</a:t>
            </a:r>
            <a:r>
              <a:rPr lang="en-IN" sz="1600" dirty="0" smtClean="0">
                <a:hlinkClick r:id="rId2"/>
              </a:rPr>
              <a:t>/</a:t>
            </a:r>
            <a:endParaRPr lang="en-IN" sz="1600" dirty="0" smtClean="0"/>
          </a:p>
          <a:p>
            <a:r>
              <a:rPr lang="en-IN" sz="1600" dirty="0" smtClean="0"/>
              <a:t>Download and install based on your OS</a:t>
            </a:r>
            <a:endParaRPr lang="en-IN" sz="1600" dirty="0"/>
          </a:p>
          <a:p>
            <a:r>
              <a:rPr lang="en-IN" sz="1600" dirty="0" smtClean="0"/>
              <a:t>Along with node </a:t>
            </a:r>
            <a:r>
              <a:rPr lang="en-IN" sz="1600" dirty="0" err="1" smtClean="0"/>
              <a:t>js</a:t>
            </a:r>
            <a:r>
              <a:rPr lang="en-IN" sz="1600" dirty="0" smtClean="0"/>
              <a:t>, </a:t>
            </a:r>
            <a:r>
              <a:rPr lang="en-IN" sz="1600" dirty="0" err="1" smtClean="0"/>
              <a:t>npm</a:t>
            </a:r>
            <a:r>
              <a:rPr lang="en-IN" sz="1600" dirty="0" smtClean="0"/>
              <a:t>(node package manager will also get install</a:t>
            </a:r>
          </a:p>
          <a:p>
            <a:pPr marL="0" indent="0">
              <a:buNone/>
            </a:pPr>
            <a:endParaRPr lang="en-IN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259" y="4411522"/>
            <a:ext cx="2181225" cy="819150"/>
          </a:xfrm>
          <a:prstGeom prst="rect">
            <a:avLst/>
          </a:prstGeom>
        </p:spPr>
      </p:pic>
      <p:sp>
        <p:nvSpPr>
          <p:cNvPr id="11" name="Text Placeholder 5"/>
          <p:cNvSpPr>
            <a:spLocks noGrp="1"/>
          </p:cNvSpPr>
          <p:nvPr>
            <p:ph type="body" idx="1"/>
          </p:nvPr>
        </p:nvSpPr>
        <p:spPr>
          <a:xfrm>
            <a:off x="1154953" y="5443539"/>
            <a:ext cx="8513481" cy="576262"/>
          </a:xfrm>
        </p:spPr>
        <p:txBody>
          <a:bodyPr/>
          <a:lstStyle/>
          <a:p>
            <a:r>
              <a:rPr lang="en-IN" dirty="0" smtClean="0"/>
              <a:t>Install Visual Studio Code Editor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154952" y="6000071"/>
            <a:ext cx="4267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https://code.visualstudio.com/download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94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Installation – Angular CLI</a:t>
            </a:r>
            <a:endParaRPr lang="en-IN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154954" y="2516562"/>
            <a:ext cx="4825159" cy="576262"/>
          </a:xfrm>
        </p:spPr>
        <p:txBody>
          <a:bodyPr/>
          <a:lstStyle/>
          <a:p>
            <a:r>
              <a:rPr lang="en-IN" dirty="0" smtClean="0"/>
              <a:t>Install Angular CLI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1154954" y="3092824"/>
            <a:ext cx="4825159" cy="3528452"/>
          </a:xfrm>
        </p:spPr>
        <p:txBody>
          <a:bodyPr>
            <a:normAutofit/>
          </a:bodyPr>
          <a:lstStyle/>
          <a:p>
            <a:r>
              <a:rPr lang="en-IN" dirty="0" smtClean="0"/>
              <a:t>Angular CLI is the command line interface of Angular allows to generate building block of application by typing the commands</a:t>
            </a:r>
          </a:p>
          <a:p>
            <a:r>
              <a:rPr lang="en-IN" dirty="0" smtClean="0"/>
              <a:t>Helps development Quicker and easier all these with following best practices</a:t>
            </a:r>
          </a:p>
          <a:p>
            <a:r>
              <a:rPr lang="en-IN" b="1" dirty="0" smtClean="0"/>
              <a:t>Installation </a:t>
            </a:r>
            <a:r>
              <a:rPr lang="en-IN" b="1" dirty="0" err="1" smtClean="0"/>
              <a:t>Cmd</a:t>
            </a:r>
            <a:r>
              <a:rPr lang="en-IN" b="1" dirty="0" smtClean="0"/>
              <a:t>: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</a:rPr>
              <a:t>npm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 install –g @angular/cli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091" y="2630301"/>
            <a:ext cx="49149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8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1640</TotalTime>
  <Words>1859</Words>
  <Application>Microsoft Office PowerPoint</Application>
  <PresentationFormat>Widescreen</PresentationFormat>
  <Paragraphs>413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Century Gothic</vt:lpstr>
      <vt:lpstr>Consolas</vt:lpstr>
      <vt:lpstr>Wingdings</vt:lpstr>
      <vt:lpstr>Wingdings 3</vt:lpstr>
      <vt:lpstr>Ion Boardroom</vt:lpstr>
      <vt:lpstr>Angular 7 - Tutorial</vt:lpstr>
      <vt:lpstr>Prerequisite</vt:lpstr>
      <vt:lpstr>Introduction</vt:lpstr>
      <vt:lpstr>Why angular</vt:lpstr>
      <vt:lpstr>Angular History</vt:lpstr>
      <vt:lpstr>Next Video….</vt:lpstr>
      <vt:lpstr>Development Environment</vt:lpstr>
      <vt:lpstr>Installation – Node, NPM, VSC</vt:lpstr>
      <vt:lpstr>Installation – Angular CLI</vt:lpstr>
      <vt:lpstr>Chapter 1 : hello world</vt:lpstr>
      <vt:lpstr>1.1 Hello world - Creation</vt:lpstr>
      <vt:lpstr>1.2 Hello world – Run and Terminal Output</vt:lpstr>
      <vt:lpstr>1.2 Hello world – Browser Output</vt:lpstr>
      <vt:lpstr>Chapter 2 : basic types</vt:lpstr>
      <vt:lpstr>Variable declaration</vt:lpstr>
      <vt:lpstr>2.1 Boolean &amp; NUmber</vt:lpstr>
      <vt:lpstr>2.2 String, aRRAY, Union</vt:lpstr>
      <vt:lpstr>2.3 tUPLE &amp; Enum </vt:lpstr>
      <vt:lpstr>2.4 Any, void &amp; type assertion</vt:lpstr>
      <vt:lpstr>Chapter 3 : interfaces</vt:lpstr>
      <vt:lpstr>3.1 interface</vt:lpstr>
      <vt:lpstr>3.2 optional in interface</vt:lpstr>
      <vt:lpstr>3.2 interface implementation</vt:lpstr>
      <vt:lpstr>3.2 multiple interfaces</vt:lpstr>
      <vt:lpstr>Chapter 4 : classes</vt:lpstr>
      <vt:lpstr>4.1 classes</vt:lpstr>
      <vt:lpstr>4.2 multiple classes(1)</vt:lpstr>
      <vt:lpstr>4.2 multiple classes(2)</vt:lpstr>
      <vt:lpstr>Chapter 5 : object</vt:lpstr>
      <vt:lpstr>5.1 object Notation</vt:lpstr>
      <vt:lpstr>5.2 Objects as function parameters</vt:lpstr>
      <vt:lpstr>5.3 Anonymous object</vt:lpstr>
      <vt:lpstr>Chapter 6 : Namespace</vt:lpstr>
      <vt:lpstr>6.1 Defining a Namespace</vt:lpstr>
      <vt:lpstr>Chapter 7 : modules</vt:lpstr>
      <vt:lpstr>7.1 External module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NIKITHRA</dc:creator>
  <cp:lastModifiedBy>NIKITHRA</cp:lastModifiedBy>
  <cp:revision>86</cp:revision>
  <dcterms:created xsi:type="dcterms:W3CDTF">2019-04-20T05:19:46Z</dcterms:created>
  <dcterms:modified xsi:type="dcterms:W3CDTF">2019-05-04T04:40:55Z</dcterms:modified>
</cp:coreProperties>
</file>