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75" r:id="rId3"/>
    <p:sldId id="274" r:id="rId4"/>
    <p:sldId id="285" r:id="rId5"/>
    <p:sldId id="287" r:id="rId6"/>
    <p:sldId id="286" r:id="rId7"/>
    <p:sldId id="257" r:id="rId8"/>
    <p:sldId id="288" r:id="rId9"/>
    <p:sldId id="289" r:id="rId10"/>
    <p:sldId id="259" r:id="rId11"/>
    <p:sldId id="258" r:id="rId12"/>
    <p:sldId id="290" r:id="rId13"/>
    <p:sldId id="291" r:id="rId14"/>
    <p:sldId id="260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7" r:id="rId29"/>
    <p:sldId id="306" r:id="rId30"/>
    <p:sldId id="305" r:id="rId31"/>
    <p:sldId id="308" r:id="rId32"/>
    <p:sldId id="309" r:id="rId33"/>
    <p:sldId id="31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5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1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downloa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 smtClean="0"/>
              <a:t>Angular 7 - Tutorial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777381"/>
            <a:ext cx="950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1.Introduction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2"/>
    </mc:Choice>
    <mc:Fallback>
      <p:transition spd="slow" advTm="12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1.1 </a:t>
            </a:r>
            <a:r>
              <a:rPr lang="en-IN" b="1" dirty="0" smtClean="0"/>
              <a:t>Hello </a:t>
            </a:r>
            <a:r>
              <a:rPr lang="en-IN" b="1" dirty="0" smtClean="0"/>
              <a:t>world - Creation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Create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Open Visual Studio Code and it has internal terminal to execute commands</a:t>
            </a:r>
          </a:p>
          <a:p>
            <a:r>
              <a:rPr lang="en-IN" dirty="0" smtClean="0"/>
              <a:t>Go to Terminal </a:t>
            </a:r>
            <a:r>
              <a:rPr lang="en-IN" dirty="0" smtClean="0">
                <a:sym typeface="Wingdings" panose="05000000000000000000" pitchFamily="2" charset="2"/>
              </a:rPr>
              <a:t> Internal Terminal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 the terminal Enter the following command to create new Angular Project</a:t>
            </a:r>
            <a:endParaRPr lang="en-IN" dirty="0" smtClean="0"/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new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315" y="3179764"/>
            <a:ext cx="3550052" cy="308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</a:t>
            </a:r>
            <a:r>
              <a:rPr lang="en-IN" b="1" dirty="0" smtClean="0"/>
              <a:t>Hello </a:t>
            </a:r>
            <a:r>
              <a:rPr lang="en-IN" b="1" dirty="0" smtClean="0"/>
              <a:t>world – Run and Terminal Output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Run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9427881" cy="1325003"/>
          </a:xfrm>
        </p:spPr>
        <p:txBody>
          <a:bodyPr/>
          <a:lstStyle/>
          <a:p>
            <a:r>
              <a:rPr lang="en-IN" dirty="0" smtClean="0"/>
              <a:t>In Terminal navigate into application folder using cd </a:t>
            </a:r>
            <a:r>
              <a:rPr lang="en-IN" dirty="0" err="1" smtClean="0"/>
              <a:t>cmd</a:t>
            </a:r>
            <a:r>
              <a:rPr lang="en-IN" dirty="0" smtClean="0"/>
              <a:t>: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Now run the application using the </a:t>
            </a:r>
            <a:r>
              <a:rPr lang="en-IN" dirty="0" err="1" smtClean="0">
                <a:sym typeface="Wingdings" panose="05000000000000000000" pitchFamily="2" charset="2"/>
              </a:rPr>
              <a:t>cmd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serve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2" y="4015567"/>
            <a:ext cx="4825159" cy="576262"/>
          </a:xfrm>
        </p:spPr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4591829"/>
            <a:ext cx="7621907" cy="2051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0082" y="4719918"/>
            <a:ext cx="1680883" cy="255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</a:t>
            </a:r>
            <a:r>
              <a:rPr lang="en-IN" b="1" dirty="0" smtClean="0"/>
              <a:t>Hello </a:t>
            </a:r>
            <a:r>
              <a:rPr lang="en-IN" b="1" dirty="0" smtClean="0"/>
              <a:t>world – Browser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2" y="2690564"/>
            <a:ext cx="9427881" cy="577071"/>
          </a:xfrm>
        </p:spPr>
        <p:txBody>
          <a:bodyPr/>
          <a:lstStyle/>
          <a:p>
            <a:r>
              <a:rPr lang="en-IN" dirty="0" smtClean="0"/>
              <a:t>Open Browser and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 </a:t>
            </a:r>
            <a:r>
              <a:rPr lang="en-IN" dirty="0" smtClean="0"/>
              <a:t>which we get from terminal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5" y="3188355"/>
            <a:ext cx="7080626" cy="328114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79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</a:t>
            </a:r>
            <a:r>
              <a:rPr lang="en-IN" b="1" dirty="0" smtClean="0"/>
              <a:t>Architecture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Modules</a:t>
            </a:r>
          </a:p>
          <a:p>
            <a:pPr marL="342900" indent="-342900">
              <a:buAutoNum type="arabicPeriod"/>
            </a:pPr>
            <a:r>
              <a:rPr lang="en-IN" dirty="0" smtClean="0"/>
              <a:t>Components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Services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22023" y="3475853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2.1 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047565"/>
          </a:xfrm>
        </p:spPr>
        <p:txBody>
          <a:bodyPr>
            <a:normAutofit/>
          </a:bodyPr>
          <a:lstStyle/>
          <a:p>
            <a:r>
              <a:rPr lang="en-IN" dirty="0" smtClean="0"/>
              <a:t>Modules are the first building block of Angular. Angular apps are modular in nature. Angular </a:t>
            </a:r>
            <a:r>
              <a:rPr lang="en-IN" dirty="0"/>
              <a:t>is a collection of individual </a:t>
            </a:r>
            <a:r>
              <a:rPr lang="en-IN" dirty="0" smtClean="0"/>
              <a:t>modules.</a:t>
            </a:r>
          </a:p>
          <a:p>
            <a:r>
              <a:rPr lang="en-IN" dirty="0" smtClean="0"/>
              <a:t>Every modules represent a feature area in your application</a:t>
            </a:r>
          </a:p>
          <a:p>
            <a:r>
              <a:rPr lang="en-IN" dirty="0" smtClean="0"/>
              <a:t>User Modules : Contain all user related stuffs and Admin Modules: Contain all admin related stuffs</a:t>
            </a:r>
          </a:p>
          <a:p>
            <a:r>
              <a:rPr lang="en-IN" dirty="0" smtClean="0"/>
              <a:t>These modules can be imported or exported</a:t>
            </a:r>
          </a:p>
          <a:p>
            <a:r>
              <a:rPr lang="en-IN" dirty="0" smtClean="0"/>
              <a:t>Angular application should have minimum module which is called root module and here by convention we call it as </a:t>
            </a:r>
            <a:r>
              <a:rPr lang="en-IN" b="1" dirty="0" smtClean="0"/>
              <a:t>APP Module</a:t>
            </a:r>
          </a:p>
          <a:p>
            <a:r>
              <a:rPr lang="en-IN" dirty="0" smtClean="0"/>
              <a:t>Each module is made up of Components &amp; Services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1 (User Module)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071846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2 (Admin Module)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8" y="3667934"/>
            <a:ext cx="1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App Module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63318" y="5424509"/>
            <a:ext cx="17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Import/export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60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35470" y="3559790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2.2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2761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Components controls a portion of the view in the browser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: We can have components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1. Navigation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2. Side Bar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3. Main Content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An Angular app should have at least one component that is root component of the application which is conventionally called as</a:t>
            </a:r>
            <a:r>
              <a:rPr lang="en-IN" b="1" dirty="0" smtClean="0"/>
              <a:t> </a:t>
            </a:r>
            <a:r>
              <a:rPr lang="en-IN" b="1" dirty="0" err="1" smtClean="0"/>
              <a:t>AppComponent</a:t>
            </a:r>
            <a:endParaRPr lang="en-IN" b="1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All the component will be nested in root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Every Component have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HTML template to display in browser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Class to control the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Styles to styling the HTML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0125634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7" y="3667934"/>
            <a:ext cx="22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accent5">
                    <a:lumMod val="75000"/>
                  </a:schemeClr>
                </a:solidFill>
              </a:rPr>
              <a:t>AppComponent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7348" y="5474705"/>
            <a:ext cx="31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Contains HTML/CSS/Class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854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7708" y="2944907"/>
            <a:ext cx="7219000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702860" y="3990097"/>
            <a:ext cx="6708426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2.3 Services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3"/>
            <a:ext cx="7059707" cy="5782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A class that contains business logic of your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783" y="3268546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AppModule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7626" y="4263218"/>
            <a:ext cx="1398494" cy="6808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4669645" y="5279187"/>
            <a:ext cx="1494456" cy="6455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9054" y="4744505"/>
            <a:ext cx="15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App Component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66" y="4715481"/>
            <a:ext cx="1546410" cy="1035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Image Compression Service</a:t>
            </a:r>
            <a:endParaRPr lang="en-IN" sz="1600" dirty="0"/>
          </a:p>
        </p:txBody>
      </p:sp>
      <p:cxnSp>
        <p:nvCxnSpPr>
          <p:cNvPr id="27" name="Straight Arrow Connector 26"/>
          <p:cNvCxnSpPr>
            <a:stCxn id="12" idx="1"/>
            <a:endCxn id="8" idx="3"/>
          </p:cNvCxnSpPr>
          <p:nvPr/>
        </p:nvCxnSpPr>
        <p:spPr>
          <a:xfrm flipH="1">
            <a:off x="6164101" y="5233193"/>
            <a:ext cx="1260265" cy="368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>
            <a:off x="5416873" y="4941419"/>
            <a:ext cx="0" cy="337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1"/>
            <a:endCxn id="6" idx="3"/>
          </p:cNvCxnSpPr>
          <p:nvPr/>
        </p:nvCxnSpPr>
        <p:spPr>
          <a:xfrm flipH="1" flipV="1">
            <a:off x="6116120" y="4603650"/>
            <a:ext cx="1308246" cy="62954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 smtClean="0"/>
              <a:t>3 </a:t>
            </a:r>
            <a:r>
              <a:rPr lang="en-IN" b="1" dirty="0" smtClean="0"/>
              <a:t>: </a:t>
            </a:r>
            <a:r>
              <a:rPr lang="en-IN" b="1" dirty="0" smtClean="0"/>
              <a:t>File Structure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package.json</a:t>
            </a:r>
            <a:r>
              <a:rPr lang="en-IN" sz="2000" dirty="0" smtClean="0"/>
              <a:t> - </a:t>
            </a:r>
            <a:r>
              <a:rPr lang="en-US" dirty="0"/>
              <a:t>Dependencies &amp; Scripts </a:t>
            </a:r>
            <a:r>
              <a:rPr lang="en-US" dirty="0" smtClean="0"/>
              <a:t>declarations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main.ts</a:t>
            </a:r>
            <a:r>
              <a:rPr lang="en-IN" dirty="0" smtClean="0"/>
              <a:t>- Entry point of the application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Index.html</a:t>
            </a:r>
          </a:p>
          <a:p>
            <a:pPr marL="342900" indent="-342900">
              <a:buAutoNum type="arabicPeriod"/>
            </a:pPr>
            <a:r>
              <a:rPr lang="en-IN" dirty="0" smtClean="0"/>
              <a:t>Style.css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dirty="0" err="1" smtClean="0"/>
              <a:t>Dist</a:t>
            </a:r>
            <a:r>
              <a:rPr lang="en-IN" dirty="0" smtClean="0"/>
              <a:t> folder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951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3.1 </a:t>
            </a:r>
            <a:r>
              <a:rPr lang="en-IN" b="1" dirty="0" err="1"/>
              <a:t>p</a:t>
            </a:r>
            <a:r>
              <a:rPr lang="en-IN" b="1" dirty="0" err="1" smtClean="0"/>
              <a:t>ackage.json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54941"/>
            <a:ext cx="10275046" cy="408790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package.json</a:t>
            </a:r>
            <a:endParaRPr lang="en-IN" dirty="0" smtClean="0"/>
          </a:p>
          <a:p>
            <a:r>
              <a:rPr lang="en-IN" dirty="0" err="1" smtClean="0"/>
              <a:t>Package.json</a:t>
            </a:r>
            <a:r>
              <a:rPr lang="en-IN" dirty="0" smtClean="0"/>
              <a:t> contains Dependencies and </a:t>
            </a:r>
            <a:r>
              <a:rPr lang="en-IN" dirty="0" err="1" smtClean="0"/>
              <a:t>DevDependencies</a:t>
            </a:r>
            <a:r>
              <a:rPr lang="en-IN" dirty="0" smtClean="0"/>
              <a:t>(libraries and modules required for the application)</a:t>
            </a:r>
          </a:p>
          <a:p>
            <a:r>
              <a:rPr lang="en-IN" dirty="0" smtClean="0"/>
              <a:t>Packages listed here get installed when we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new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/>
              <a:t>command</a:t>
            </a:r>
          </a:p>
          <a:p>
            <a:r>
              <a:rPr lang="en-IN" dirty="0" smtClean="0"/>
              <a:t>All the packages get installed inside the </a:t>
            </a:r>
            <a:r>
              <a:rPr lang="en-IN" dirty="0" err="1" smtClean="0"/>
              <a:t>node_modules</a:t>
            </a:r>
            <a:r>
              <a:rPr lang="en-IN" dirty="0" smtClean="0"/>
              <a:t> packages</a:t>
            </a:r>
          </a:p>
          <a:p>
            <a:r>
              <a:rPr lang="en-IN" dirty="0" smtClean="0"/>
              <a:t>Also contains some scripts that can be executed</a:t>
            </a:r>
          </a:p>
          <a:p>
            <a:pPr lvl="1"/>
            <a:r>
              <a:rPr lang="en-IN" dirty="0" smtClean="0"/>
              <a:t>ng serve – runs our application</a:t>
            </a:r>
          </a:p>
          <a:p>
            <a:pPr lvl="1"/>
            <a:r>
              <a:rPr lang="en-IN" dirty="0" smtClean="0"/>
              <a:t>ng build </a:t>
            </a:r>
          </a:p>
          <a:p>
            <a:pPr lvl="1"/>
            <a:r>
              <a:rPr lang="en-IN" dirty="0" smtClean="0"/>
              <a:t>ng test</a:t>
            </a:r>
          </a:p>
          <a:p>
            <a:pPr lvl="1"/>
            <a:r>
              <a:rPr lang="en-IN" dirty="0" smtClean="0"/>
              <a:t>ng lint</a:t>
            </a:r>
          </a:p>
          <a:p>
            <a:pPr lvl="1"/>
            <a:r>
              <a:rPr lang="en-IN" dirty="0" smtClean="0"/>
              <a:t>ng e2e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</a:p>
          <a:p>
            <a:r>
              <a:rPr lang="en-IN" dirty="0" smtClean="0"/>
              <a:t>CSS</a:t>
            </a:r>
          </a:p>
          <a:p>
            <a:r>
              <a:rPr lang="en-IN" dirty="0" err="1" smtClean="0"/>
              <a:t>Javascript</a:t>
            </a:r>
            <a:endParaRPr lang="en-IN" dirty="0"/>
          </a:p>
          <a:p>
            <a:r>
              <a:rPr lang="en-IN" dirty="0" smtClean="0"/>
              <a:t>Basics of Typescript</a:t>
            </a:r>
            <a:endParaRPr lang="en-IN" dirty="0" smtClean="0"/>
          </a:p>
          <a:p>
            <a:r>
              <a:rPr lang="en-US" dirty="0" smtClean="0"/>
              <a:t>Programming concepts (Variables, arrays, conditions. Loops, functions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10275046" cy="98163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srcmain.ts</a:t>
            </a:r>
            <a:endParaRPr lang="en-IN" dirty="0" smtClean="0"/>
          </a:p>
          <a:p>
            <a:r>
              <a:rPr lang="en-US" dirty="0"/>
              <a:t>Entry point of the application, compiles the application with just-in-time and bootstraps the application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0199" y="4093515"/>
            <a:ext cx="955861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hammerjs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The browser platform with a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compiler //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Used to bootstrap an Angular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application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4682" y="5602690"/>
            <a:ext cx="9554136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'@angular/platform-browser-dynamic'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338412"/>
            <a:ext cx="10275046" cy="755103"/>
          </a:xfrm>
        </p:spPr>
        <p:txBody>
          <a:bodyPr>
            <a:normAutofit/>
          </a:bodyPr>
          <a:lstStyle/>
          <a:p>
            <a:r>
              <a:rPr lang="en-US" dirty="0"/>
              <a:t>Hammer.js is a small, standalone </a:t>
            </a:r>
            <a:r>
              <a:rPr lang="en-US" dirty="0" err="1"/>
              <a:t>javascript</a:t>
            </a:r>
            <a:r>
              <a:rPr lang="en-US" dirty="0"/>
              <a:t>-library that enables </a:t>
            </a:r>
            <a:r>
              <a:rPr lang="en-US" dirty="0" err="1"/>
              <a:t>multitouch</a:t>
            </a:r>
            <a:r>
              <a:rPr lang="en-US" dirty="0"/>
              <a:t> gestures like swipe, pinch, rotate, tap and drag on mobile devices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8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4814047"/>
            <a:ext cx="10408024" cy="981635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platformBrowserDynamic</a:t>
            </a:r>
            <a:r>
              <a:rPr lang="en-US" dirty="0"/>
              <a:t>()indicates that we are boot Angular in a browser environment.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bootstrapModule</a:t>
            </a:r>
            <a:r>
              <a:rPr lang="en-US" dirty="0"/>
              <a:t>() function helps bootstrap our root module taking in the root module as.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491131" y="3410233"/>
            <a:ext cx="8610600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'./app/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app.module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Enable the production mode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'./environments/environment'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production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();}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981635"/>
          </a:xfrm>
        </p:spPr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err="1"/>
              <a:t>enableProdMode</a:t>
            </a:r>
            <a:r>
              <a:rPr lang="en-US" dirty="0"/>
              <a:t>() to enable the production mode. Switching to production mode makes it run faster by disabling development specific checks such as the dual change detection cycles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91131" y="5684431"/>
            <a:ext cx="86106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Compile and launch the module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bootstrapModule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3.3 </a:t>
            </a:r>
            <a:r>
              <a:rPr lang="en-IN" b="1" dirty="0"/>
              <a:t>index.html, style.css, </a:t>
            </a:r>
            <a:r>
              <a:rPr lang="en-IN" b="1" dirty="0" err="1"/>
              <a:t>dist</a:t>
            </a:r>
            <a:r>
              <a:rPr lang="en-IN" b="1" dirty="0"/>
              <a:t> folder</a:t>
            </a:r>
            <a:endParaRPr lang="en-IN" b="1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402409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Index.html</a:t>
            </a:r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index.html</a:t>
            </a:r>
          </a:p>
          <a:p>
            <a:pPr lvl="1"/>
            <a:r>
              <a:rPr lang="en-US" dirty="0"/>
              <a:t>This the first file which executes alongside </a:t>
            </a:r>
            <a:r>
              <a:rPr lang="en-US" dirty="0" err="1"/>
              <a:t>main.ts</a:t>
            </a:r>
            <a:r>
              <a:rPr lang="en-US" dirty="0"/>
              <a:t> when the page loads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Style.css</a:t>
            </a:r>
            <a:endParaRPr lang="en-IN" b="1" dirty="0"/>
          </a:p>
          <a:p>
            <a:pPr lvl="1"/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style.css</a:t>
            </a:r>
            <a:endParaRPr lang="en-IN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IN" dirty="0" smtClean="0"/>
              <a:t>Global </a:t>
            </a:r>
            <a:r>
              <a:rPr lang="en-IN" dirty="0" err="1" smtClean="0"/>
              <a:t>css</a:t>
            </a:r>
            <a:r>
              <a:rPr lang="en-IN" dirty="0" smtClean="0"/>
              <a:t> which styles html throughout the application</a:t>
            </a:r>
            <a:endParaRPr lang="en-IN" dirty="0"/>
          </a:p>
          <a:p>
            <a:r>
              <a:rPr lang="en-IN" b="1" dirty="0" err="1" smtClean="0"/>
              <a:t>Dist</a:t>
            </a:r>
            <a:r>
              <a:rPr lang="en-IN" b="1" dirty="0" smtClean="0"/>
              <a:t> folder</a:t>
            </a:r>
            <a:endParaRPr lang="en-IN" b="1" dirty="0"/>
          </a:p>
          <a:p>
            <a:pPr lvl="1"/>
            <a:r>
              <a:rPr lang="en-US" dirty="0"/>
              <a:t>Folder is where the built files are present. 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is basically converted to JavaScript and the resulting files are stored here after bundling and </a:t>
            </a:r>
            <a:r>
              <a:rPr lang="en-US" dirty="0" err="1"/>
              <a:t>minification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This Folder appears only if the application is built)</a:t>
            </a:r>
            <a:endParaRPr lang="en-IN" dirty="0"/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dist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692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4</a:t>
            </a:r>
            <a:r>
              <a:rPr lang="en-IN" b="1" dirty="0" smtClean="0"/>
              <a:t> </a:t>
            </a:r>
            <a:r>
              <a:rPr lang="en-IN" b="1" dirty="0" smtClean="0"/>
              <a:t>: </a:t>
            </a:r>
            <a:r>
              <a:rPr lang="en-IN" b="1" dirty="0" smtClean="0"/>
              <a:t>App Module Files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app.module.ts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app.component.ts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US" dirty="0"/>
              <a:t>app.component.html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app.component.css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863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4.1 </a:t>
            </a:r>
            <a:r>
              <a:rPr lang="en-IN" b="1" dirty="0" err="1" smtClean="0"/>
              <a:t>app.module.ts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5904752" cy="418203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srcappapp.module.ts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/>
              <a:t>AppModule</a:t>
            </a:r>
            <a:r>
              <a:rPr lang="en-US" dirty="0"/>
              <a:t> is our root module which is the entry module for the application</a:t>
            </a:r>
            <a:endParaRPr lang="en-IN" dirty="0"/>
          </a:p>
          <a:p>
            <a:r>
              <a:rPr lang="en-US" dirty="0"/>
              <a:t>In </a:t>
            </a:r>
            <a:r>
              <a:rPr lang="en-US" dirty="0" err="1"/>
              <a:t>AppModule</a:t>
            </a:r>
            <a:r>
              <a:rPr lang="en-US" dirty="0"/>
              <a:t>, we need to specify the component that will serve as the entry point component for the application.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import the entry component (</a:t>
            </a:r>
            <a:r>
              <a:rPr lang="en-US" dirty="0" err="1"/>
              <a:t>AppComponent</a:t>
            </a:r>
            <a:r>
              <a:rPr lang="en-US" dirty="0"/>
              <a:t>) and supply it as the only item in our bootstrap array inside the </a:t>
            </a:r>
            <a:r>
              <a:rPr lang="en-US" dirty="0" err="1"/>
              <a:t>NgModule</a:t>
            </a:r>
            <a:r>
              <a:rPr lang="en-US" dirty="0"/>
              <a:t> configuration object.</a:t>
            </a:r>
            <a:endParaRPr lang="en-IN" dirty="0"/>
          </a:p>
          <a:p>
            <a:r>
              <a:rPr lang="en-US" dirty="0"/>
              <a:t>This is the file where all the components, providers, and modules are defined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310718" y="2460429"/>
            <a:ext cx="4078942" cy="37856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@</a:t>
            </a:r>
            <a:r>
              <a:rPr lang="en-IN" sz="20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NgModule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declarations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IN" sz="2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AppComponent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2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4.2 </a:t>
            </a:r>
            <a:r>
              <a:rPr lang="en-IN" b="1" dirty="0" err="1" smtClean="0"/>
              <a:t>app.component.ts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83340" y="2353237"/>
            <a:ext cx="6387354" cy="378565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Import the Component class from @angular/core. Then we use it to decorate the </a:t>
            </a:r>
            <a:r>
              <a:rPr lang="en-US" dirty="0" err="1" smtClean="0"/>
              <a:t>AppComponent</a:t>
            </a:r>
            <a:r>
              <a:rPr lang="en-US" dirty="0" smtClean="0"/>
              <a:t> class which transforms it to a component. </a:t>
            </a:r>
          </a:p>
          <a:p>
            <a:r>
              <a:rPr lang="en-US" dirty="0" smtClean="0"/>
              <a:t>The component decorator takes these information:</a:t>
            </a:r>
            <a:endParaRPr lang="en-IN" dirty="0" smtClean="0"/>
          </a:p>
          <a:p>
            <a:pPr lvl="1"/>
            <a:r>
              <a:rPr lang="en-US" dirty="0" smtClean="0"/>
              <a:t>The selector contains the name of the tag that can be used to create this component.</a:t>
            </a:r>
            <a:endParaRPr lang="en-IN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templateUrl</a:t>
            </a:r>
            <a:r>
              <a:rPr lang="en-US" dirty="0" smtClean="0"/>
              <a:t> contains the relative URL/path to the HTML template to be used as the view the </a:t>
            </a:r>
            <a:r>
              <a:rPr lang="en-US" dirty="0" err="1" smtClean="0"/>
              <a:t>styleUrls</a:t>
            </a:r>
            <a:r>
              <a:rPr lang="en-US" dirty="0" smtClean="0"/>
              <a:t> contains the array of CSS styles to be used for styling the component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70694" y="2399403"/>
            <a:ext cx="3899647" cy="369331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selector: 'app-root',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templateUrl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'./app.component.html',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styleUrls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['./app.component.css']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Helloworld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4.3 </a:t>
            </a:r>
            <a:r>
              <a:rPr lang="en-US" b="1" dirty="0"/>
              <a:t>app.component.html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929499"/>
            <a:ext cx="6841564" cy="78188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srcappapp.component.html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9967" y="2641368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Welcome to {{ title }}!</a:t>
            </a: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154954" y="2353237"/>
            <a:ext cx="4825157" cy="576262"/>
          </a:xfrm>
        </p:spPr>
        <p:txBody>
          <a:bodyPr/>
          <a:lstStyle/>
          <a:p>
            <a:r>
              <a:rPr lang="en-IN" dirty="0" smtClean="0"/>
              <a:t>app.component.html	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4357371"/>
            <a:ext cx="7182222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srcappapp.component.css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1154954" y="3781109"/>
            <a:ext cx="4825157" cy="576262"/>
          </a:xfrm>
        </p:spPr>
        <p:txBody>
          <a:bodyPr/>
          <a:lstStyle/>
          <a:p>
            <a:r>
              <a:rPr lang="en-IN" dirty="0" smtClean="0"/>
              <a:t>app.component.css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239967" y="4242774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5424" y="3886199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5424" y="5321092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2"/>
          </p:nvPr>
        </p:nvSpPr>
        <p:spPr>
          <a:xfrm>
            <a:off x="1035424" y="5812137"/>
            <a:ext cx="8229600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srcappapp.component.spec.ts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Unit tests for this component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1035424" y="5235875"/>
            <a:ext cx="4825157" cy="576262"/>
          </a:xfrm>
        </p:spPr>
        <p:txBody>
          <a:bodyPr/>
          <a:lstStyle/>
          <a:p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1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 smtClean="0"/>
              <a:t>5</a:t>
            </a:r>
            <a:r>
              <a:rPr lang="en-IN" b="1" dirty="0" smtClean="0"/>
              <a:t> </a:t>
            </a:r>
            <a:r>
              <a:rPr lang="en-IN" b="1" dirty="0" smtClean="0"/>
              <a:t>: </a:t>
            </a:r>
            <a:r>
              <a:rPr lang="en-IN" b="1" dirty="0" smtClean="0"/>
              <a:t>Application Flow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12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64113" y="2355110"/>
            <a:ext cx="3375911" cy="2885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5247" y="2355110"/>
            <a:ext cx="2608729" cy="4222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Flow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866349"/>
            <a:ext cx="941293" cy="941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817" y="3782872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http://localhost:4200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247" y="2355110"/>
            <a:ext cx="260872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Browser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7422777" y="2355110"/>
            <a:ext cx="4303058" cy="4222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536079" y="2362296"/>
            <a:ext cx="27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App Module Files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53190" y="2387315"/>
            <a:ext cx="313518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Common Files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64113" y="3627076"/>
            <a:ext cx="1094440" cy="308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4">
                    <a:lumMod val="75000"/>
                  </a:schemeClr>
                </a:solidFill>
              </a:rPr>
              <a:t>Index.html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2763833"/>
            <a:ext cx="3121263" cy="909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323" y="4085299"/>
            <a:ext cx="1871869" cy="178150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54474" y="5866802"/>
            <a:ext cx="176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accent2">
                    <a:lumMod val="75000"/>
                  </a:schemeClr>
                </a:solidFill>
              </a:rPr>
              <a:t>app.module.ts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43031" y="5493685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079" y="2805337"/>
            <a:ext cx="2585686" cy="8297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82317" y="3581020"/>
            <a:ext cx="198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 smtClean="0">
                <a:solidFill>
                  <a:schemeClr val="accent2">
                    <a:lumMod val="75000"/>
                  </a:schemeClr>
                </a:solidFill>
              </a:rPr>
              <a:t>app.components.ts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888" y="4092303"/>
            <a:ext cx="3211710" cy="69896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872719" y="4320052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367245" y="4727099"/>
            <a:ext cx="97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accent4">
                    <a:lumMod val="75000"/>
                  </a:schemeClr>
                </a:solidFill>
              </a:rPr>
              <a:t>main.ts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00828" y="3230592"/>
            <a:ext cx="1452361" cy="10640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>
            <a:off x="6688375" y="3218505"/>
            <a:ext cx="847704" cy="17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9" idx="0"/>
          </p:cNvCxnSpPr>
          <p:nvPr/>
        </p:nvCxnSpPr>
        <p:spPr>
          <a:xfrm rot="16200000" flipH="1">
            <a:off x="9945114" y="3395155"/>
            <a:ext cx="866794" cy="513493"/>
          </a:xfrm>
          <a:prstGeom prst="bentConnector3">
            <a:avLst>
              <a:gd name="adj1" fmla="val 356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1"/>
          </p:cNvCxnSpPr>
          <p:nvPr/>
        </p:nvCxnSpPr>
        <p:spPr>
          <a:xfrm>
            <a:off x="6733598" y="4420086"/>
            <a:ext cx="2965725" cy="55596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008" y="5112462"/>
            <a:ext cx="2112345" cy="664306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8487310" y="3611021"/>
            <a:ext cx="1" cy="15001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55038" y="5732396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app.components.html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67" y="5159166"/>
            <a:ext cx="2085464" cy="57323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8" name="Straight Arrow Connector 47"/>
          <p:cNvCxnSpPr>
            <a:stCxn id="42" idx="1"/>
            <a:endCxn id="46" idx="3"/>
          </p:cNvCxnSpPr>
          <p:nvPr/>
        </p:nvCxnSpPr>
        <p:spPr>
          <a:xfrm flipH="1">
            <a:off x="2668331" y="5444615"/>
            <a:ext cx="4852677" cy="11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9415" y="5733609"/>
            <a:ext cx="1714500" cy="78105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5427254" y="5526197"/>
            <a:ext cx="1995523" cy="1051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1016" y="5568531"/>
            <a:ext cx="1714500" cy="78105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86913" y="6301122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app.components.css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51" idx="1"/>
          </p:cNvCxnSpPr>
          <p:nvPr/>
        </p:nvCxnSpPr>
        <p:spPr>
          <a:xfrm flipH="1" flipV="1">
            <a:off x="2668331" y="5465747"/>
            <a:ext cx="2802685" cy="493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4139" y="5710746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Output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9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 smtClean="0"/>
              <a:t>6</a:t>
            </a:r>
            <a:r>
              <a:rPr lang="en-IN" b="1" dirty="0" smtClean="0"/>
              <a:t> </a:t>
            </a:r>
            <a:r>
              <a:rPr lang="en-IN" b="1" dirty="0" smtClean="0"/>
              <a:t>: </a:t>
            </a:r>
            <a:r>
              <a:rPr lang="en-IN" b="1" dirty="0" smtClean="0"/>
              <a:t>Component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smtClean="0"/>
              <a:t>Component Architecture</a:t>
            </a:r>
          </a:p>
          <a:p>
            <a:pPr marL="342900" indent="-342900">
              <a:buAutoNum type="arabicPeriod"/>
            </a:pPr>
            <a:r>
              <a:rPr lang="en-IN" dirty="0" smtClean="0"/>
              <a:t>Create Component</a:t>
            </a:r>
          </a:p>
          <a:p>
            <a:pPr marL="342900" indent="-342900">
              <a:buAutoNum type="arabicPeriod"/>
            </a:pPr>
            <a:r>
              <a:rPr lang="en-US" dirty="0" smtClean="0"/>
              <a:t>Import Component in Module </a:t>
            </a:r>
          </a:p>
          <a:p>
            <a:pPr marL="342900" indent="-342900">
              <a:buAutoNum type="arabicPeriod"/>
            </a:pPr>
            <a:r>
              <a:rPr lang="en-US" dirty="0" smtClean="0"/>
              <a:t>Use New Component</a:t>
            </a:r>
          </a:p>
          <a:p>
            <a:pPr marL="342900" indent="-342900">
              <a:buAutoNum type="arabicPeriod"/>
            </a:pPr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755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Framework</a:t>
            </a:r>
          </a:p>
          <a:p>
            <a:r>
              <a:rPr lang="en-US" dirty="0" smtClean="0"/>
              <a:t>Created and Maintained by Google</a:t>
            </a:r>
          </a:p>
          <a:p>
            <a:r>
              <a:rPr lang="en-US" dirty="0" smtClean="0"/>
              <a:t>Front end application / Front end part of a full stack application</a:t>
            </a:r>
            <a:endParaRPr lang="en-IN" dirty="0" smtClean="0"/>
          </a:p>
          <a:p>
            <a:r>
              <a:rPr lang="en-IN" dirty="0" smtClean="0"/>
              <a:t>Written in Typescript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Angularjs</a:t>
            </a:r>
            <a:r>
              <a:rPr lang="en-US" dirty="0" smtClean="0"/>
              <a:t>(Not recommended) </a:t>
            </a:r>
            <a:r>
              <a:rPr lang="en-US" dirty="0" smtClean="0">
                <a:sym typeface="Wingdings" panose="05000000000000000000" pitchFamily="2" charset="2"/>
              </a:rPr>
              <a:t> Angular2 currently called as Angular.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Current version is Angular7 is having same framework with small changes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09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6.1 </a:t>
            </a:r>
            <a:r>
              <a:rPr lang="en-US" b="1" dirty="0" smtClean="0"/>
              <a:t>Component </a:t>
            </a:r>
            <a:r>
              <a:rPr lang="en-IN" b="1" dirty="0"/>
              <a:t>Architecture</a:t>
            </a:r>
            <a:endParaRPr lang="en-IN" b="1" dirty="0"/>
          </a:p>
        </p:txBody>
      </p:sp>
      <p:sp>
        <p:nvSpPr>
          <p:cNvPr id="19" name="Rectangle 18"/>
          <p:cNvSpPr/>
          <p:nvPr/>
        </p:nvSpPr>
        <p:spPr>
          <a:xfrm>
            <a:off x="1154954" y="3321424"/>
            <a:ext cx="2959846" cy="10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TEMPLATE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4938060" y="3321424"/>
            <a:ext cx="2959846" cy="1075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</a:t>
            </a:r>
            <a:endParaRPr lang="en-IN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8721166" y="3321424"/>
            <a:ext cx="2959846" cy="10757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META DATA</a:t>
            </a:r>
            <a:endParaRPr lang="en-IN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39794" y="4531657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183094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&amp; Method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966200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Decorator @Component()</a:t>
            </a:r>
          </a:p>
        </p:txBody>
      </p:sp>
      <p:sp>
        <p:nvSpPr>
          <p:cNvPr id="25" name="Plus 24"/>
          <p:cNvSpPr/>
          <p:nvPr/>
        </p:nvSpPr>
        <p:spPr>
          <a:xfrm>
            <a:off x="4249270" y="3582146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Plus 25"/>
          <p:cNvSpPr/>
          <p:nvPr/>
        </p:nvSpPr>
        <p:spPr>
          <a:xfrm>
            <a:off x="8032376" y="3582145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1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6.2 </a:t>
            </a:r>
            <a:r>
              <a:rPr lang="en-US" b="1" dirty="0" smtClean="0"/>
              <a:t>Create Component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Component command: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generate component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dirty="0" smtClean="0"/>
              <a:t>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 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2" y="3116355"/>
            <a:ext cx="3810000" cy="1314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17" y="4698064"/>
            <a:ext cx="2066925" cy="1514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30" y="3116354"/>
            <a:ext cx="4769719" cy="31634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923" y="5223618"/>
            <a:ext cx="2105025" cy="9620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3173506" y="5455302"/>
            <a:ext cx="743417" cy="152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1"/>
          </p:cNvCxnSpPr>
          <p:nvPr/>
        </p:nvCxnSpPr>
        <p:spPr>
          <a:xfrm flipV="1">
            <a:off x="3141056" y="4698065"/>
            <a:ext cx="3099874" cy="1312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3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6.3 </a:t>
            </a:r>
            <a:r>
              <a:rPr lang="en-US" b="1" dirty="0"/>
              <a:t>Import Component in Module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Application should be aware of the new Component, so import and bind the component in </a:t>
            </a:r>
            <a:r>
              <a:rPr lang="en-IN" dirty="0" err="1" smtClean="0">
                <a:solidFill>
                  <a:schemeClr val="tx1"/>
                </a:solidFill>
              </a:rPr>
              <a:t>app.module.ts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26" y="3034170"/>
            <a:ext cx="4328552" cy="35952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05302" y="481833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828031" y="404908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7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6.3 </a:t>
            </a:r>
            <a:r>
              <a:rPr lang="en-US" b="1" dirty="0" smtClean="0"/>
              <a:t>Use New Component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The component can be used by accessing the selector tag in </a:t>
            </a:r>
            <a:r>
              <a:rPr lang="en-IN" smtClean="0">
                <a:solidFill>
                  <a:schemeClr val="tx1"/>
                </a:solidFill>
              </a:rPr>
              <a:t>@Component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angular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Organized front end structure(Components, modules &amp; Services)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A part of MEAN </a:t>
            </a:r>
            <a:r>
              <a:rPr lang="en-US" dirty="0" smtClean="0"/>
              <a:t>stack</a:t>
            </a:r>
          </a:p>
          <a:p>
            <a:r>
              <a:rPr lang="en-US" dirty="0" smtClean="0"/>
              <a:t>Modular Approach</a:t>
            </a:r>
          </a:p>
          <a:p>
            <a:r>
              <a:rPr lang="en-US" dirty="0" smtClean="0"/>
              <a:t>Re-Usable code</a:t>
            </a:r>
          </a:p>
          <a:p>
            <a:r>
              <a:rPr lang="en-US" dirty="0" smtClean="0"/>
              <a:t>Unit testable</a:t>
            </a:r>
            <a:endParaRPr lang="en-IN" dirty="0" smtClean="0"/>
          </a:p>
          <a:p>
            <a:r>
              <a:rPr lang="en-IN" dirty="0" smtClean="0"/>
              <a:t>Develop across all platforms (Desktop, mobile, web)</a:t>
            </a:r>
          </a:p>
          <a:p>
            <a:r>
              <a:rPr lang="en-IN" dirty="0" smtClean="0"/>
              <a:t>Speed and Performance</a:t>
            </a:r>
          </a:p>
          <a:p>
            <a:r>
              <a:rPr lang="en-IN" dirty="0" smtClean="0"/>
              <a:t>Loved by millions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606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Angular History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2010 – Angular JS</a:t>
            </a:r>
          </a:p>
          <a:p>
            <a:r>
              <a:rPr lang="en-IN" dirty="0" smtClean="0"/>
              <a:t>2016 – Angular 2 (Currently called as Angular)</a:t>
            </a:r>
          </a:p>
          <a:p>
            <a:r>
              <a:rPr lang="en-IN" dirty="0" smtClean="0"/>
              <a:t>2016 Dec – Angular 4 (Angular 3 was skipped to avoid confusion due to misalignment of the router package) </a:t>
            </a:r>
          </a:p>
          <a:p>
            <a:r>
              <a:rPr lang="en-IN" dirty="0" smtClean="0"/>
              <a:t>2017 Nov – Angular 5</a:t>
            </a:r>
          </a:p>
          <a:p>
            <a:r>
              <a:rPr lang="en-IN" dirty="0" smtClean="0"/>
              <a:t>2018 Apr -  Angular 6</a:t>
            </a:r>
          </a:p>
          <a:p>
            <a:r>
              <a:rPr lang="en-IN" dirty="0" smtClean="0"/>
              <a:t>2018 Oct – Angular 7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26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Video….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Angular Installation &amp; Hello World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59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Development Environment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Node</a:t>
            </a:r>
          </a:p>
          <a:p>
            <a:r>
              <a:rPr lang="en-IN" sz="2000" dirty="0" err="1" smtClean="0">
                <a:solidFill>
                  <a:srgbClr val="7030A0"/>
                </a:solidFill>
              </a:rPr>
              <a:t>Npm</a:t>
            </a:r>
            <a:endParaRPr lang="en-IN" sz="2000" dirty="0" smtClean="0">
              <a:solidFill>
                <a:srgbClr val="7030A0"/>
              </a:solidFill>
            </a:endParaRPr>
          </a:p>
          <a:p>
            <a:r>
              <a:rPr lang="en-IN" sz="2000" dirty="0" smtClean="0">
                <a:solidFill>
                  <a:srgbClr val="7030A0"/>
                </a:solidFill>
              </a:rPr>
              <a:t>Angular CLI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Text Editor – Visual Studio Code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Node, NPM, VSC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513481" cy="576262"/>
          </a:xfrm>
        </p:spPr>
        <p:txBody>
          <a:bodyPr/>
          <a:lstStyle/>
          <a:p>
            <a:r>
              <a:rPr lang="en-IN" dirty="0" smtClean="0"/>
              <a:t>Install Node &amp; NPM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9024470" cy="2840039"/>
          </a:xfrm>
        </p:spPr>
        <p:txBody>
          <a:bodyPr>
            <a:normAutofit/>
          </a:bodyPr>
          <a:lstStyle/>
          <a:p>
            <a:r>
              <a:rPr lang="en-IN" sz="1600" dirty="0">
                <a:hlinkClick r:id="rId2"/>
              </a:rPr>
              <a:t>https://nodejs.org/en/download</a:t>
            </a:r>
            <a:r>
              <a:rPr lang="en-IN" sz="1600" dirty="0" smtClean="0">
                <a:hlinkClick r:id="rId2"/>
              </a:rPr>
              <a:t>/</a:t>
            </a:r>
            <a:endParaRPr lang="en-IN" sz="1600" dirty="0" smtClean="0"/>
          </a:p>
          <a:p>
            <a:r>
              <a:rPr lang="en-IN" sz="1600" dirty="0" smtClean="0"/>
              <a:t>Download and install based on your OS</a:t>
            </a:r>
            <a:endParaRPr lang="en-IN" sz="1600" dirty="0"/>
          </a:p>
          <a:p>
            <a:r>
              <a:rPr lang="en-IN" sz="1600" dirty="0" smtClean="0"/>
              <a:t>Along with node </a:t>
            </a:r>
            <a:r>
              <a:rPr lang="en-IN" sz="1600" dirty="0" err="1" smtClean="0"/>
              <a:t>js</a:t>
            </a:r>
            <a:r>
              <a:rPr lang="en-IN" sz="1600" dirty="0" smtClean="0"/>
              <a:t>, </a:t>
            </a:r>
            <a:r>
              <a:rPr lang="en-IN" sz="1600" dirty="0" err="1" smtClean="0"/>
              <a:t>npm</a:t>
            </a:r>
            <a:r>
              <a:rPr lang="en-IN" sz="1600" dirty="0" smtClean="0"/>
              <a:t>(node package manager will also get install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59" y="4411522"/>
            <a:ext cx="2181225" cy="81915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1154953" y="5443539"/>
            <a:ext cx="8513481" cy="576262"/>
          </a:xfrm>
        </p:spPr>
        <p:txBody>
          <a:bodyPr/>
          <a:lstStyle/>
          <a:p>
            <a:r>
              <a:rPr lang="en-IN" dirty="0" smtClean="0"/>
              <a:t>Install Visual Studio Code Editor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54952" y="6000071"/>
            <a:ext cx="4267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https://code.visualstudio.com/download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Angular CLI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4" y="2516562"/>
            <a:ext cx="4825159" cy="576262"/>
          </a:xfrm>
        </p:spPr>
        <p:txBody>
          <a:bodyPr/>
          <a:lstStyle/>
          <a:p>
            <a:r>
              <a:rPr lang="en-IN" dirty="0" smtClean="0"/>
              <a:t>Install Angular CLI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54954" y="3092824"/>
            <a:ext cx="4825159" cy="3528452"/>
          </a:xfrm>
        </p:spPr>
        <p:txBody>
          <a:bodyPr>
            <a:normAutofit/>
          </a:bodyPr>
          <a:lstStyle/>
          <a:p>
            <a:r>
              <a:rPr lang="en-IN" dirty="0" smtClean="0"/>
              <a:t>Angular CLI is the command line interface of Angular allows to generate building block of application by typing the commands</a:t>
            </a:r>
          </a:p>
          <a:p>
            <a:r>
              <a:rPr lang="en-IN" dirty="0" smtClean="0"/>
              <a:t>Helps development Quicker and easier all these with following best practices</a:t>
            </a:r>
          </a:p>
          <a:p>
            <a:r>
              <a:rPr lang="en-IN" b="1" dirty="0" smtClean="0"/>
              <a:t>Installation </a:t>
            </a:r>
            <a:r>
              <a:rPr lang="en-IN" b="1" dirty="0" err="1" smtClean="0"/>
              <a:t>Cmd</a:t>
            </a:r>
            <a:r>
              <a:rPr lang="en-IN" b="1" dirty="0" smtClean="0"/>
              <a:t>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install –g @angular/cli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91" y="2630301"/>
            <a:ext cx="49149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2066</TotalTime>
  <Words>1381</Words>
  <Application>Microsoft Office PowerPoint</Application>
  <PresentationFormat>Widescreen</PresentationFormat>
  <Paragraphs>249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Ion Boardroom</vt:lpstr>
      <vt:lpstr>Angular 7 - Tutorial</vt:lpstr>
      <vt:lpstr>Prerequisite</vt:lpstr>
      <vt:lpstr>Introduction</vt:lpstr>
      <vt:lpstr>Why angular</vt:lpstr>
      <vt:lpstr>Angular History</vt:lpstr>
      <vt:lpstr>Next Video….</vt:lpstr>
      <vt:lpstr>Development Environment</vt:lpstr>
      <vt:lpstr>Installation – Node, NPM, VSC</vt:lpstr>
      <vt:lpstr>Installation – Angular CLI</vt:lpstr>
      <vt:lpstr>Chapter 1 : hello world</vt:lpstr>
      <vt:lpstr>1.1 Hello world - Creation</vt:lpstr>
      <vt:lpstr>1.2 Hello world – Run and Terminal Output</vt:lpstr>
      <vt:lpstr>1.2 Hello world – Browser Output</vt:lpstr>
      <vt:lpstr>Chapter 2 : Architecture</vt:lpstr>
      <vt:lpstr>2.1 Modules</vt:lpstr>
      <vt:lpstr>2.2 Components</vt:lpstr>
      <vt:lpstr>2.3 Services</vt:lpstr>
      <vt:lpstr>Chapter 3 : File Structure</vt:lpstr>
      <vt:lpstr>3.1 package.json</vt:lpstr>
      <vt:lpstr>3.2 main.ts</vt:lpstr>
      <vt:lpstr>3.2 main.ts</vt:lpstr>
      <vt:lpstr>3.3 index.html, style.css, dist folder</vt:lpstr>
      <vt:lpstr>Chapter 4 : App Module Files</vt:lpstr>
      <vt:lpstr>4.1 app.module.ts</vt:lpstr>
      <vt:lpstr>4.2 app.component.ts</vt:lpstr>
      <vt:lpstr>4.3 app.component.html </vt:lpstr>
      <vt:lpstr>Chapter 5 : Application Flow</vt:lpstr>
      <vt:lpstr>Application Flow</vt:lpstr>
      <vt:lpstr>Chapter 6 : Component</vt:lpstr>
      <vt:lpstr>6.1 Component Architecture</vt:lpstr>
      <vt:lpstr>6.2 Create Component</vt:lpstr>
      <vt:lpstr>6.3 Import Component in Module </vt:lpstr>
      <vt:lpstr>6.3 Use New Component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151</cp:revision>
  <dcterms:created xsi:type="dcterms:W3CDTF">2019-04-20T05:19:46Z</dcterms:created>
  <dcterms:modified xsi:type="dcterms:W3CDTF">2019-05-04T11:47:14Z</dcterms:modified>
</cp:coreProperties>
</file>