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75" r:id="rId3"/>
    <p:sldId id="274" r:id="rId4"/>
    <p:sldId id="285" r:id="rId5"/>
    <p:sldId id="287" r:id="rId6"/>
    <p:sldId id="257" r:id="rId7"/>
    <p:sldId id="288" r:id="rId8"/>
    <p:sldId id="289" r:id="rId9"/>
    <p:sldId id="259" r:id="rId10"/>
    <p:sldId id="258" r:id="rId11"/>
    <p:sldId id="290" r:id="rId12"/>
    <p:sldId id="291" r:id="rId13"/>
    <p:sldId id="26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7" r:id="rId28"/>
    <p:sldId id="306" r:id="rId29"/>
    <p:sldId id="305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8" r:id="rId40"/>
    <p:sldId id="319" r:id="rId41"/>
    <p:sldId id="320" r:id="rId42"/>
    <p:sldId id="321" r:id="rId43"/>
    <p:sldId id="323" r:id="rId44"/>
    <p:sldId id="324" r:id="rId45"/>
    <p:sldId id="325" r:id="rId46"/>
    <p:sldId id="326" r:id="rId47"/>
    <p:sldId id="327" r:id="rId48"/>
    <p:sldId id="328" r:id="rId49"/>
    <p:sldId id="329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"/>
    </mc:Choice>
    <mc:Fallback xmlns="">
      <p:transition spd="slow" advTm="1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Hello 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Services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22023" y="3475853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2.1 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047565"/>
          </a:xfrm>
        </p:spPr>
        <p:txBody>
          <a:bodyPr>
            <a:normAutofit/>
          </a:bodyPr>
          <a:lstStyle/>
          <a:p>
            <a:r>
              <a:rPr lang="en-IN" dirty="0" smtClean="0"/>
              <a:t>Modules are the first building block of Angular. Angular apps are modular in nature. Angular </a:t>
            </a:r>
            <a:r>
              <a:rPr lang="en-IN" dirty="0"/>
              <a:t>is a collection of individual </a:t>
            </a:r>
            <a:r>
              <a:rPr lang="en-IN" dirty="0" smtClean="0"/>
              <a:t>modules.</a:t>
            </a:r>
          </a:p>
          <a:p>
            <a:r>
              <a:rPr lang="en-IN" dirty="0" smtClean="0"/>
              <a:t>Every modules represent a feature area in your application</a:t>
            </a:r>
          </a:p>
          <a:p>
            <a:r>
              <a:rPr lang="en-IN" dirty="0" smtClean="0"/>
              <a:t>User Modules : Contain all user related stuffs and Admin Modules: Contain all admin related stuffs</a:t>
            </a:r>
          </a:p>
          <a:p>
            <a:r>
              <a:rPr lang="en-IN" dirty="0" smtClean="0"/>
              <a:t>These modules can be imported or exported</a:t>
            </a:r>
          </a:p>
          <a:p>
            <a:r>
              <a:rPr lang="en-IN" dirty="0" smtClean="0"/>
              <a:t>Angular application should have minimum module which is called root module and here by convention we call it as </a:t>
            </a:r>
            <a:r>
              <a:rPr lang="en-IN" b="1" dirty="0" smtClean="0"/>
              <a:t>APP Module</a:t>
            </a:r>
          </a:p>
          <a:p>
            <a:r>
              <a:rPr lang="en-IN" dirty="0" smtClean="0"/>
              <a:t>Each module is made up of Components &amp; Services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 (User Module)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071846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2 (Admin Module)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8" y="3667934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App Module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63318" y="5424509"/>
            <a:ext cx="17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Import/export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6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35470" y="3559790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2.2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276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Components controls a portion of the view in the browser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We can have components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1. Navigation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2. Side Bar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3. Main Content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An Angular app should have at least one component that is root component of the application which is conventionally called as</a:t>
            </a:r>
            <a:r>
              <a:rPr lang="en-IN" b="1" dirty="0" smtClean="0"/>
              <a:t> 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All the component will be nested in root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Every Component have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HTML template to display in browser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Class to control the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Styles to styling the 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125634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7" y="3667934"/>
            <a:ext cx="22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AppComponent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7348" y="5474705"/>
            <a:ext cx="3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Contains HTML/CSS/Class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85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708" y="2944907"/>
            <a:ext cx="7219000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02860" y="3990097"/>
            <a:ext cx="6708426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2.3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3"/>
            <a:ext cx="7059707" cy="5782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class that contains business logic of your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83" y="3268546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AppModule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7626" y="4263218"/>
            <a:ext cx="1398494" cy="6808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669645" y="5279187"/>
            <a:ext cx="1494456" cy="6455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054" y="4744505"/>
            <a:ext cx="15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App Component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66" y="4715481"/>
            <a:ext cx="1546410" cy="1035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Image Compression Service</a:t>
            </a:r>
            <a:endParaRPr lang="en-IN" sz="1600" dirty="0"/>
          </a:p>
        </p:txBody>
      </p:sp>
      <p:cxnSp>
        <p:nvCxnSpPr>
          <p:cNvPr id="27" name="Straight Arrow Connector 26"/>
          <p:cNvCxnSpPr>
            <a:stCxn id="12" idx="1"/>
            <a:endCxn id="8" idx="3"/>
          </p:cNvCxnSpPr>
          <p:nvPr/>
        </p:nvCxnSpPr>
        <p:spPr>
          <a:xfrm flipH="1">
            <a:off x="6164101" y="5233193"/>
            <a:ext cx="1260265" cy="368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5416873" y="4941419"/>
            <a:ext cx="0" cy="337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  <a:endCxn id="6" idx="3"/>
          </p:cNvCxnSpPr>
          <p:nvPr/>
        </p:nvCxnSpPr>
        <p:spPr>
          <a:xfrm flipH="1" flipV="1">
            <a:off x="6116120" y="4603650"/>
            <a:ext cx="1308246" cy="6295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3 : File Structure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package.json</a:t>
            </a:r>
            <a:r>
              <a:rPr lang="en-IN" sz="2000" dirty="0" smtClean="0"/>
              <a:t> - </a:t>
            </a:r>
            <a:r>
              <a:rPr lang="en-US" dirty="0"/>
              <a:t>Dependencies &amp; Scripts </a:t>
            </a:r>
            <a:r>
              <a:rPr lang="en-US" dirty="0" smtClean="0"/>
              <a:t>declarations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main.ts</a:t>
            </a:r>
            <a:r>
              <a:rPr lang="en-IN" dirty="0" smtClean="0"/>
              <a:t>- Entry point of the application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Index.html</a:t>
            </a:r>
          </a:p>
          <a:p>
            <a:pPr marL="342900" indent="-342900">
              <a:buAutoNum type="arabicPeriod"/>
            </a:pPr>
            <a:r>
              <a:rPr lang="en-IN" dirty="0" smtClean="0"/>
              <a:t>Style.css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dirty="0" err="1" smtClean="0"/>
              <a:t>Dist</a:t>
            </a:r>
            <a:r>
              <a:rPr lang="en-IN" dirty="0" smtClean="0"/>
              <a:t> folder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51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</a:t>
            </a:r>
            <a:r>
              <a:rPr lang="en-IN" b="1" dirty="0" err="1"/>
              <a:t>p</a:t>
            </a:r>
            <a:r>
              <a:rPr lang="en-IN" b="1" dirty="0" err="1" smtClean="0"/>
              <a:t>ackage.json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54941"/>
            <a:ext cx="10275046" cy="40879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package.json</a:t>
            </a:r>
            <a:endParaRPr lang="en-IN" dirty="0" smtClean="0"/>
          </a:p>
          <a:p>
            <a:r>
              <a:rPr lang="en-IN" dirty="0" err="1" smtClean="0"/>
              <a:t>Package.json</a:t>
            </a:r>
            <a:r>
              <a:rPr lang="en-IN" dirty="0" smtClean="0"/>
              <a:t> contains Dependencies and </a:t>
            </a:r>
            <a:r>
              <a:rPr lang="en-IN" dirty="0" err="1" smtClean="0"/>
              <a:t>DevDependencies</a:t>
            </a:r>
            <a:r>
              <a:rPr lang="en-IN" dirty="0" smtClean="0"/>
              <a:t>(libraries and modules required for the application)</a:t>
            </a:r>
          </a:p>
          <a:p>
            <a:r>
              <a:rPr lang="en-IN" dirty="0" smtClean="0"/>
              <a:t>Packages listed here get installed when we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/>
              <a:t>command</a:t>
            </a:r>
          </a:p>
          <a:p>
            <a:r>
              <a:rPr lang="en-IN" dirty="0" smtClean="0"/>
              <a:t>All the packages get installed inside the </a:t>
            </a:r>
            <a:r>
              <a:rPr lang="en-IN" dirty="0" err="1" smtClean="0"/>
              <a:t>node_modules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Also contains some scripts that can be executed</a:t>
            </a:r>
          </a:p>
          <a:p>
            <a:pPr lvl="1"/>
            <a:r>
              <a:rPr lang="en-IN" dirty="0" smtClean="0"/>
              <a:t>ng serve – runs our application</a:t>
            </a:r>
          </a:p>
          <a:p>
            <a:pPr lvl="1"/>
            <a:r>
              <a:rPr lang="en-IN" dirty="0" smtClean="0"/>
              <a:t>ng build </a:t>
            </a:r>
          </a:p>
          <a:p>
            <a:pPr lvl="1"/>
            <a:r>
              <a:rPr lang="en-IN" dirty="0" smtClean="0"/>
              <a:t>ng test</a:t>
            </a:r>
          </a:p>
          <a:p>
            <a:pPr lvl="1"/>
            <a:r>
              <a:rPr lang="en-IN" dirty="0" smtClean="0"/>
              <a:t>ng lint</a:t>
            </a:r>
          </a:p>
          <a:p>
            <a:pPr lvl="1"/>
            <a:r>
              <a:rPr lang="en-IN" dirty="0" smtClean="0"/>
              <a:t>ng e2e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10275046" cy="9816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srcmain.ts</a:t>
            </a:r>
            <a:endParaRPr lang="en-IN" dirty="0" smtClean="0"/>
          </a:p>
          <a:p>
            <a:r>
              <a:rPr lang="en-US" dirty="0"/>
              <a:t>Entry point of the application, compiles the application with just-in-time and bootstraps the application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199" y="4093515"/>
            <a:ext cx="955861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hammerjs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The browser platform with a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compiler //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Used to bootstrap an Angular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4682" y="5602690"/>
            <a:ext cx="9554136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'@angular/platform-browser-dynamic'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338412"/>
            <a:ext cx="10275046" cy="755103"/>
          </a:xfrm>
        </p:spPr>
        <p:txBody>
          <a:bodyPr>
            <a:normAutofit/>
          </a:bodyPr>
          <a:lstStyle/>
          <a:p>
            <a:r>
              <a:rPr lang="en-US" dirty="0"/>
              <a:t>Hammer.js is a small, standalone </a:t>
            </a:r>
            <a:r>
              <a:rPr lang="en-US" dirty="0" err="1"/>
              <a:t>javascript</a:t>
            </a:r>
            <a:r>
              <a:rPr lang="en-US" dirty="0"/>
              <a:t>-library that enables </a:t>
            </a:r>
            <a:r>
              <a:rPr lang="en-US" dirty="0" err="1"/>
              <a:t>multitouch</a:t>
            </a:r>
            <a:r>
              <a:rPr lang="en-US" dirty="0"/>
              <a:t> gestures like swipe, pinch, rotate, tap and drag on mobile devices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4814047"/>
            <a:ext cx="10408024" cy="981635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platformBrowserDynamic</a:t>
            </a:r>
            <a:r>
              <a:rPr lang="en-US" dirty="0"/>
              <a:t>()indicates that we are boot Angular in a browser environment.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bootstrapModule</a:t>
            </a:r>
            <a:r>
              <a:rPr lang="en-US" dirty="0"/>
              <a:t>() function helps bootstrap our root module taking in the root module as.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91131" y="3410233"/>
            <a:ext cx="86106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'./app/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app.module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Enable the production mode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'./environments/environment'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();}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981635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err="1"/>
              <a:t>enableProdMode</a:t>
            </a:r>
            <a:r>
              <a:rPr lang="en-US" dirty="0"/>
              <a:t>() to enable the production mode. Switching to production mode makes it run faster by disabling development specific checks such as the dual change detection cycles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131" y="5684431"/>
            <a:ext cx="86106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Compile and launch the module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bootstrapModule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3.3 </a:t>
            </a:r>
            <a:r>
              <a:rPr lang="en-IN" b="1" dirty="0"/>
              <a:t>index.html, style.css, </a:t>
            </a:r>
            <a:r>
              <a:rPr lang="en-IN" b="1" dirty="0" err="1"/>
              <a:t>dist</a:t>
            </a:r>
            <a:r>
              <a:rPr lang="en-IN" b="1" dirty="0"/>
              <a:t> folder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402409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Index.html</a:t>
            </a:r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index.html</a:t>
            </a:r>
          </a:p>
          <a:p>
            <a:pPr lvl="1"/>
            <a:r>
              <a:rPr lang="en-US" dirty="0"/>
              <a:t>This the first file which executes alongside </a:t>
            </a:r>
            <a:r>
              <a:rPr lang="en-US" dirty="0" err="1"/>
              <a:t>main.ts</a:t>
            </a:r>
            <a:r>
              <a:rPr lang="en-US" dirty="0"/>
              <a:t> when the page loads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Style.css</a:t>
            </a:r>
            <a:endParaRPr lang="en-IN" b="1" dirty="0"/>
          </a:p>
          <a:p>
            <a:pPr lvl="1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style.css</a:t>
            </a:r>
            <a:endParaRPr lang="en-IN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 smtClean="0"/>
              <a:t>Global </a:t>
            </a:r>
            <a:r>
              <a:rPr lang="en-IN" dirty="0" err="1" smtClean="0"/>
              <a:t>css</a:t>
            </a:r>
            <a:r>
              <a:rPr lang="en-IN" dirty="0" smtClean="0"/>
              <a:t> which styles html throughout the application</a:t>
            </a:r>
            <a:endParaRPr lang="en-IN" dirty="0"/>
          </a:p>
          <a:p>
            <a:r>
              <a:rPr lang="en-IN" b="1" dirty="0" err="1" smtClean="0"/>
              <a:t>Dist</a:t>
            </a:r>
            <a:r>
              <a:rPr lang="en-IN" b="1" dirty="0" smtClean="0"/>
              <a:t> folder</a:t>
            </a:r>
            <a:endParaRPr lang="en-IN" b="1" dirty="0"/>
          </a:p>
          <a:p>
            <a:pPr lvl="1"/>
            <a:r>
              <a:rPr lang="en-US" dirty="0"/>
              <a:t>Folder is where the built files are present. 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basically converted to JavaScript and the resulting files are stored here after bundling and </a:t>
            </a:r>
            <a:r>
              <a:rPr lang="en-US" dirty="0" err="1"/>
              <a:t>minification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This Folder appears only if the application is built)</a:t>
            </a:r>
            <a:endParaRPr lang="en-IN" dirty="0"/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dist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69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4</a:t>
            </a:r>
            <a:r>
              <a:rPr lang="en-IN" b="1" dirty="0" smtClean="0"/>
              <a:t> : App Module Files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app.module.ts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app.component.ts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/>
              <a:t>app.component.html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app.component.css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6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4.1 </a:t>
            </a:r>
            <a:r>
              <a:rPr lang="en-IN" b="1" dirty="0" err="1" smtClean="0"/>
              <a:t>app.module.ts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5904752" cy="418203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srcappapp.module.ts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/>
              <a:t>AppModule</a:t>
            </a:r>
            <a:r>
              <a:rPr lang="en-US" dirty="0"/>
              <a:t> is our root module which is the entry module for the application</a:t>
            </a:r>
            <a:endParaRPr lang="en-IN" dirty="0"/>
          </a:p>
          <a:p>
            <a:r>
              <a:rPr lang="en-US" dirty="0"/>
              <a:t>In </a:t>
            </a:r>
            <a:r>
              <a:rPr lang="en-US" dirty="0" err="1"/>
              <a:t>AppModule</a:t>
            </a:r>
            <a:r>
              <a:rPr lang="en-US" dirty="0"/>
              <a:t>, we need to specify the component that will serve as the entry point component for the application.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import the entry component (</a:t>
            </a:r>
            <a:r>
              <a:rPr lang="en-US" dirty="0" err="1"/>
              <a:t>AppComponent</a:t>
            </a:r>
            <a:r>
              <a:rPr lang="en-US" dirty="0"/>
              <a:t>) and supply it as the only item in our bootstrap array inside the </a:t>
            </a:r>
            <a:r>
              <a:rPr lang="en-US" dirty="0" err="1"/>
              <a:t>NgModule</a:t>
            </a:r>
            <a:r>
              <a:rPr lang="en-US" dirty="0"/>
              <a:t> configuration object.</a:t>
            </a:r>
            <a:endParaRPr lang="en-IN" dirty="0"/>
          </a:p>
          <a:p>
            <a:r>
              <a:rPr lang="en-US" dirty="0"/>
              <a:t>This is the file where all the components, providers, and modules are defined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310718" y="2460429"/>
            <a:ext cx="4078942" cy="37856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@</a:t>
            </a:r>
            <a:r>
              <a:rPr lang="en-IN" sz="20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NgModule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IN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AppComponent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</a:t>
            </a:r>
            <a:r>
              <a:rPr lang="en-IN" b="1" dirty="0" err="1" smtClean="0"/>
              <a:t>app.component.ts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83340" y="2353237"/>
            <a:ext cx="6387354" cy="378565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Import the Component class from @angular/core. Then we use it to decorate the </a:t>
            </a:r>
            <a:r>
              <a:rPr lang="en-US" dirty="0" err="1" smtClean="0"/>
              <a:t>AppComponent</a:t>
            </a:r>
            <a:r>
              <a:rPr lang="en-US" dirty="0" smtClean="0"/>
              <a:t> class which transforms it to a component. </a:t>
            </a:r>
          </a:p>
          <a:p>
            <a:r>
              <a:rPr lang="en-US" dirty="0" smtClean="0"/>
              <a:t>The component decorator takes these information:</a:t>
            </a:r>
            <a:endParaRPr lang="en-IN" dirty="0" smtClean="0"/>
          </a:p>
          <a:p>
            <a:pPr lvl="1"/>
            <a:r>
              <a:rPr lang="en-US" dirty="0" smtClean="0"/>
              <a:t>The selector contains the name of the tag that can be used to create this component.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templateUrl</a:t>
            </a:r>
            <a:r>
              <a:rPr lang="en-US" dirty="0" smtClean="0"/>
              <a:t> contains the relative URL/path to the HTML template to be used as the view the </a:t>
            </a:r>
            <a:r>
              <a:rPr lang="en-US" dirty="0" err="1" smtClean="0"/>
              <a:t>styleUrls</a:t>
            </a:r>
            <a:r>
              <a:rPr lang="en-US" dirty="0" smtClean="0"/>
              <a:t> contains the array of CSS styles to be used for styling the component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70694" y="2399403"/>
            <a:ext cx="3899647" cy="36933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selector: 'app-root',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templateUrl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'./app.component.html',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styleUrls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['./app.component.css']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Helloworld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4.3 </a:t>
            </a:r>
            <a:r>
              <a:rPr lang="en-US" b="1" dirty="0"/>
              <a:t>app.component.html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929499"/>
            <a:ext cx="6841564" cy="78188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srcappapp.component.html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9967" y="2641368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Welcome to {{ title }}!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353237"/>
            <a:ext cx="4825157" cy="576262"/>
          </a:xfrm>
        </p:spPr>
        <p:txBody>
          <a:bodyPr/>
          <a:lstStyle/>
          <a:p>
            <a:r>
              <a:rPr lang="en-IN" dirty="0" smtClean="0"/>
              <a:t>app.component.html	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4357371"/>
            <a:ext cx="7182222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srcappapp.component.css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154954" y="3781109"/>
            <a:ext cx="4825157" cy="576262"/>
          </a:xfrm>
        </p:spPr>
        <p:txBody>
          <a:bodyPr/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239967" y="4242774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5424" y="3886199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5424" y="5321092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2"/>
          </p:nvPr>
        </p:nvSpPr>
        <p:spPr>
          <a:xfrm>
            <a:off x="1035424" y="5812137"/>
            <a:ext cx="8229600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srcappapp.component.spec.ts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Unit tests for this component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1035424" y="5235875"/>
            <a:ext cx="4825157" cy="576262"/>
          </a:xfrm>
        </p:spPr>
        <p:txBody>
          <a:bodyPr/>
          <a:lstStyle/>
          <a:p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5 : Application Flow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12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64113" y="2355110"/>
            <a:ext cx="3375911" cy="2885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5247" y="2355110"/>
            <a:ext cx="2608729" cy="4222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66349"/>
            <a:ext cx="941293" cy="941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817" y="3782872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http://localhost:4200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47" y="2355110"/>
            <a:ext cx="260872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Browser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7422777" y="2355110"/>
            <a:ext cx="4303058" cy="4222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536079" y="2362296"/>
            <a:ext cx="27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53190" y="2387315"/>
            <a:ext cx="313518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Common Files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64113" y="3627076"/>
            <a:ext cx="1094440" cy="30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</a:rPr>
              <a:t>Index.html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2763833"/>
            <a:ext cx="3121263" cy="90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323" y="4085299"/>
            <a:ext cx="1871869" cy="17815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54474" y="5866802"/>
            <a:ext cx="176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app.module.ts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43031" y="5493685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079" y="2805337"/>
            <a:ext cx="2585686" cy="8297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82317" y="3581020"/>
            <a:ext cx="198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>
                <a:solidFill>
                  <a:schemeClr val="accent2">
                    <a:lumMod val="75000"/>
                  </a:schemeClr>
                </a:solidFill>
              </a:rPr>
              <a:t>app.components.ts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88" y="4092303"/>
            <a:ext cx="3211710" cy="69896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872719" y="4320052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367245" y="4727099"/>
            <a:ext cx="9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4">
                    <a:lumMod val="75000"/>
                  </a:schemeClr>
                </a:solidFill>
              </a:rPr>
              <a:t>main.ts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00828" y="3230592"/>
            <a:ext cx="1452361" cy="1064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688375" y="3218505"/>
            <a:ext cx="847704" cy="17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9" idx="0"/>
          </p:cNvCxnSpPr>
          <p:nvPr/>
        </p:nvCxnSpPr>
        <p:spPr>
          <a:xfrm rot="16200000" flipH="1">
            <a:off x="9945114" y="3395155"/>
            <a:ext cx="866794" cy="513493"/>
          </a:xfrm>
          <a:prstGeom prst="bentConnector3">
            <a:avLst>
              <a:gd name="adj1" fmla="val 356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1"/>
          </p:cNvCxnSpPr>
          <p:nvPr/>
        </p:nvCxnSpPr>
        <p:spPr>
          <a:xfrm>
            <a:off x="6733598" y="4420086"/>
            <a:ext cx="2965725" cy="55596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008" y="5112462"/>
            <a:ext cx="2112345" cy="66430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8487310" y="3611021"/>
            <a:ext cx="1" cy="15001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55038" y="5732396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app.components.html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67" y="5159166"/>
            <a:ext cx="2085464" cy="57323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8" name="Straight Arrow Connector 47"/>
          <p:cNvCxnSpPr>
            <a:stCxn id="42" idx="1"/>
            <a:endCxn id="46" idx="3"/>
          </p:cNvCxnSpPr>
          <p:nvPr/>
        </p:nvCxnSpPr>
        <p:spPr>
          <a:xfrm flipH="1">
            <a:off x="2668331" y="5444615"/>
            <a:ext cx="4852677" cy="1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415" y="5733609"/>
            <a:ext cx="1714500" cy="78105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427254" y="5526197"/>
            <a:ext cx="1995523" cy="1051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016" y="5568531"/>
            <a:ext cx="1714500" cy="7810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86913" y="6301122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app.components.css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 flipV="1">
            <a:off x="2668331" y="5465747"/>
            <a:ext cx="2802685" cy="493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4139" y="5710746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6 : Component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2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Component Architecture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Create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Import Component in Module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Use New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New Component Usage output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Template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style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55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6.1 </a:t>
            </a:r>
            <a:r>
              <a:rPr lang="en-US" b="1" dirty="0" smtClean="0"/>
              <a:t>Component </a:t>
            </a:r>
            <a:r>
              <a:rPr lang="en-IN" b="1" dirty="0"/>
              <a:t>Architecture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4954" y="3321424"/>
            <a:ext cx="2959846" cy="10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TEMPLATE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4938060" y="3321424"/>
            <a:ext cx="2959846" cy="1075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</a:t>
            </a:r>
            <a:endParaRPr lang="en-IN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8721166" y="3321424"/>
            <a:ext cx="2959846" cy="10757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META DATA</a:t>
            </a:r>
            <a:endParaRPr lang="en-I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39794" y="4531657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183094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&amp; Method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966200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Decorator @Component()</a:t>
            </a:r>
          </a:p>
        </p:txBody>
      </p:sp>
      <p:sp>
        <p:nvSpPr>
          <p:cNvPr id="25" name="Plus 24"/>
          <p:cNvSpPr/>
          <p:nvPr/>
        </p:nvSpPr>
        <p:spPr>
          <a:xfrm>
            <a:off x="4249270" y="3582146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lus 25"/>
          <p:cNvSpPr/>
          <p:nvPr/>
        </p:nvSpPr>
        <p:spPr>
          <a:xfrm>
            <a:off x="8032376" y="3582145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6.2 </a:t>
            </a:r>
            <a:r>
              <a:rPr lang="en-US" b="1" dirty="0" smtClean="0"/>
              <a:t>Create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Component command: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generate component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dirty="0" smtClean="0"/>
              <a:t>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 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3116355"/>
            <a:ext cx="3810000" cy="1314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7" y="4698064"/>
            <a:ext cx="2066925" cy="1514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0" y="3116354"/>
            <a:ext cx="4769719" cy="31634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923" y="5223618"/>
            <a:ext cx="2105025" cy="9620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3173506" y="5455302"/>
            <a:ext cx="743417" cy="152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3141056" y="4698065"/>
            <a:ext cx="3099874" cy="1312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6.3 </a:t>
            </a:r>
            <a:r>
              <a:rPr lang="en-US" b="1" dirty="0"/>
              <a:t>Import Component in Module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Application should be aware of the new Component, so import and bind the component in </a:t>
            </a:r>
            <a:r>
              <a:rPr lang="en-IN" dirty="0" err="1" smtClean="0">
                <a:solidFill>
                  <a:schemeClr val="tx1"/>
                </a:solidFill>
              </a:rPr>
              <a:t>app.module.ts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26" y="3034170"/>
            <a:ext cx="4328552" cy="35952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5302" y="481833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28031" y="404908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6.4 </a:t>
            </a:r>
            <a:r>
              <a:rPr lang="en-US" b="1" dirty="0" smtClean="0"/>
              <a:t>New Component Usage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85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 terminal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serve </a:t>
            </a:r>
            <a:r>
              <a:rPr lang="en-IN" dirty="0" smtClean="0">
                <a:solidFill>
                  <a:schemeClr val="tx1"/>
                </a:solidFill>
              </a:rPr>
              <a:t>and in browser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08" y="3183002"/>
            <a:ext cx="3590925" cy="1971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029467" y="3183002"/>
            <a:ext cx="1273592" cy="36702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18702" y="4652681"/>
            <a:ext cx="1011051" cy="327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16" y="3931120"/>
            <a:ext cx="3752850" cy="21145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04" y="3777386"/>
            <a:ext cx="4273532" cy="2524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6.5 </a:t>
            </a:r>
            <a:r>
              <a:rPr lang="en-US" b="1" dirty="0" smtClean="0"/>
              <a:t>Inline Template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html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TemplateUrl</a:t>
            </a:r>
            <a:r>
              <a:rPr lang="en-IN" dirty="0" smtClean="0">
                <a:solidFill>
                  <a:schemeClr val="tx1"/>
                </a:solidFill>
              </a:rPr>
              <a:t> to template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html content inside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627" y="4923811"/>
            <a:ext cx="1352773" cy="898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0189" y="3833279"/>
            <a:ext cx="1087754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6.6 </a:t>
            </a:r>
            <a:r>
              <a:rPr lang="en-US" b="1" dirty="0" smtClean="0"/>
              <a:t>Inline Style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style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StyleUrl</a:t>
            </a:r>
            <a:r>
              <a:rPr lang="en-IN" dirty="0" smtClean="0">
                <a:solidFill>
                  <a:schemeClr val="tx1"/>
                </a:solidFill>
              </a:rPr>
              <a:t> to Styles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</a:t>
            </a:r>
            <a:r>
              <a:rPr lang="en-IN" dirty="0" err="1" smtClean="0">
                <a:solidFill>
                  <a:schemeClr val="tx1"/>
                </a:solidFill>
              </a:rPr>
              <a:t>css</a:t>
            </a:r>
            <a:r>
              <a:rPr lang="en-IN" dirty="0" smtClean="0">
                <a:solidFill>
                  <a:schemeClr val="tx1"/>
                </a:solidFill>
              </a:rPr>
              <a:t> content inside tilt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7" y="3883118"/>
            <a:ext cx="5638800" cy="2238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2212" y="5112211"/>
            <a:ext cx="3706009" cy="2262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692" y="3928013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23" y="3883118"/>
            <a:ext cx="3933825" cy="2171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4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7</a:t>
            </a:r>
            <a:r>
              <a:rPr lang="en-IN" b="1" dirty="0" smtClean="0"/>
              <a:t> : Interpolation {{}}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data from component to template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Other features of Interpolation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499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7.2 Other </a:t>
            </a:r>
            <a:r>
              <a:rPr lang="en-IN" b="1" dirty="0"/>
              <a:t>features of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can understand interpolation better in some other ways like performing calculation, string </a:t>
            </a:r>
            <a:r>
              <a:rPr lang="en-IN" dirty="0" err="1" smtClean="0">
                <a:solidFill>
                  <a:schemeClr val="tx1"/>
                </a:solidFill>
              </a:rPr>
              <a:t>concat</a:t>
            </a:r>
            <a:r>
              <a:rPr lang="en-IN" dirty="0" smtClean="0">
                <a:solidFill>
                  <a:schemeClr val="tx1"/>
                </a:solidFill>
              </a:rPr>
              <a:t>, find string length, use string methods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We also call methods from template using interpolation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1" y="3651771"/>
            <a:ext cx="5546511" cy="31120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4888"/>
          <a:stretch/>
        </p:blipFill>
        <p:spPr>
          <a:xfrm>
            <a:off x="7345693" y="3651771"/>
            <a:ext cx="4339801" cy="2883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8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8 : Property Binding []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Attribute Vs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Understanding Attribute and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Property </a:t>
            </a:r>
            <a:r>
              <a:rPr lang="en-IN" sz="2400" dirty="0" smtClean="0"/>
              <a:t>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82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8.1 </a:t>
            </a:r>
            <a:r>
              <a:rPr lang="en-IN" b="1" dirty="0"/>
              <a:t>Attribute Vs </a:t>
            </a:r>
            <a:r>
              <a:rPr lang="en-IN" b="1" dirty="0" smtClean="0"/>
              <a:t>Property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85930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and Properties are the same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- HTML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Properties  - DOM (Document Object Model)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initialize DOM properties and they are done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value cannot change once they are initialized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Property value however can change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property(1)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6016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To understand attribute and property lets have a textbox and initialize with a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42002"/>
            <a:ext cx="588645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933" y="3242002"/>
            <a:ext cx="3876675" cy="2190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231221" y="3343432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7704" y="4050314"/>
            <a:ext cx="4940978" cy="3136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698" y="331593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263933" y="4700173"/>
            <a:ext cx="1839726" cy="44369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7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Open inspect element and select textbox tag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navigate to Browser Console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77" y="3597649"/>
            <a:ext cx="4293813" cy="26566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81" y="3648093"/>
            <a:ext cx="3266015" cy="2157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947907" y="4831138"/>
            <a:ext cx="3363681" cy="16503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65678" y="3624262"/>
            <a:ext cx="590969" cy="2518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428545" y="3712484"/>
            <a:ext cx="796137" cy="3273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property(3)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Execute the following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65929"/>
            <a:ext cx="3333750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36" y="3065929"/>
            <a:ext cx="2330808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Curved Connector 8"/>
          <p:cNvCxnSpPr>
            <a:endCxn id="10" idx="1"/>
          </p:cNvCxnSpPr>
          <p:nvPr/>
        </p:nvCxnSpPr>
        <p:spPr>
          <a:xfrm flipV="1">
            <a:off x="5286981" y="3389095"/>
            <a:ext cx="2985143" cy="967754"/>
          </a:xfrm>
          <a:prstGeom prst="bentConnector3">
            <a:avLst>
              <a:gd name="adj1" fmla="val 44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2124" y="3065929"/>
            <a:ext cx="20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$0 refers current element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480628" y="4944373"/>
            <a:ext cx="3806353" cy="52874"/>
          </a:xfrm>
          <a:prstGeom prst="bentConnector3">
            <a:avLst>
              <a:gd name="adj1" fmla="val 8992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8"/>
          <p:cNvCxnSpPr/>
          <p:nvPr/>
        </p:nvCxnSpPr>
        <p:spPr>
          <a:xfrm rot="10800000" flipV="1">
            <a:off x="1858985" y="4356847"/>
            <a:ext cx="3427998" cy="535645"/>
          </a:xfrm>
          <a:prstGeom prst="bentConnector3">
            <a:avLst>
              <a:gd name="adj1" fmla="val 99818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70" y="2990739"/>
            <a:ext cx="2482650" cy="23607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7" y="3010071"/>
            <a:ext cx="3457575" cy="2266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property(4)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Change the value in the textbox and execute the same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2875482" y="4975413"/>
            <a:ext cx="2411500" cy="218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81053" y="4888489"/>
            <a:ext cx="1316182" cy="1956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8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8.3 Property Binding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a property in component named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myId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holds value as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testId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Bind the property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to the ID attribute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the ID gets the value of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property as </a:t>
            </a:r>
            <a:r>
              <a:rPr lang="en-IN" dirty="0" err="1" smtClean="0">
                <a:solidFill>
                  <a:schemeClr val="tx1"/>
                </a:solidFill>
              </a:rPr>
              <a:t>testId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8" y="3597649"/>
            <a:ext cx="5033963" cy="3107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24" y="3710547"/>
            <a:ext cx="2858247" cy="19455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24" y="5768974"/>
            <a:ext cx="4620186" cy="9351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7355541" y="5379010"/>
            <a:ext cx="0" cy="9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0435" y="5048996"/>
            <a:ext cx="430306" cy="97528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5008655"/>
            <a:ext cx="6656294" cy="132509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4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380990"/>
            <a:ext cx="5684558" cy="3255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8.4 Property Binding [] as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String values property binding [] can also be done as Interpolation{{}}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435" y="4774085"/>
            <a:ext cx="430306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875"/>
          <a:stretch/>
        </p:blipFill>
        <p:spPr>
          <a:xfrm>
            <a:off x="6973141" y="3367759"/>
            <a:ext cx="3476625" cy="22621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41" y="5836210"/>
            <a:ext cx="4489917" cy="7211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8711453" y="5271247"/>
            <a:ext cx="2395818" cy="75303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4774085"/>
            <a:ext cx="7866530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0435" y="5008655"/>
            <a:ext cx="524436" cy="101562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25999" y="5008655"/>
            <a:ext cx="7525777" cy="131018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3447" y="5559448"/>
            <a:ext cx="3448329" cy="75939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8.5 Limitations in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Boolean values Interpolation{{}} wont work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44" y="3091032"/>
            <a:ext cx="4372816" cy="3545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8" y="4498853"/>
            <a:ext cx="4695825" cy="21050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2616875"/>
            <a:ext cx="3639203" cy="16667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4666129" y="3909573"/>
            <a:ext cx="2715933" cy="589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2062" y="3909573"/>
            <a:ext cx="833718" cy="1395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94077" y="4106845"/>
            <a:ext cx="3854308" cy="10181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21911" y="4131633"/>
            <a:ext cx="650781" cy="19866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9 : Class Binding [class]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 On conditions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err="1" smtClean="0"/>
              <a:t>NgClass</a:t>
            </a:r>
            <a:r>
              <a:rPr lang="en-IN" sz="2400" dirty="0" smtClean="0"/>
              <a:t> – Custom Angular Class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1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9.1 Class Binding [class]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1" y="2403339"/>
            <a:ext cx="4572000" cy="42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82" y="2509473"/>
            <a:ext cx="3733800" cy="3048000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3671047" y="3563471"/>
            <a:ext cx="3496235" cy="16539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1047" y="3334871"/>
            <a:ext cx="3832412" cy="135815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33265" y="3088019"/>
            <a:ext cx="3866029" cy="10959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74732" y="3168879"/>
            <a:ext cx="1053658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9.2 </a:t>
            </a:r>
            <a:r>
              <a:rPr lang="en-IN" b="1" dirty="0"/>
              <a:t>Class Binding On </a:t>
            </a:r>
            <a:r>
              <a:rPr lang="en-IN" b="1" dirty="0" smtClean="0"/>
              <a:t>conditions    </a:t>
            </a:r>
            <a:r>
              <a:rPr lang="en-IN" sz="2000" dirty="0" smtClean="0"/>
              <a:t>[</a:t>
            </a:r>
            <a:r>
              <a:rPr lang="en-IN" sz="2000" dirty="0" err="1" smtClean="0"/>
              <a:t>class.classname</a:t>
            </a:r>
            <a:r>
              <a:rPr lang="en-IN" sz="2000" dirty="0" smtClean="0"/>
              <a:t>]=</a:t>
            </a:r>
            <a:r>
              <a:rPr lang="en-IN" sz="2000" dirty="0" err="1" smtClean="0"/>
              <a:t>BooleanProperty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23" y="2474259"/>
            <a:ext cx="3933825" cy="2209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00" y="2474259"/>
            <a:ext cx="4593572" cy="416067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267635"/>
            <a:ext cx="1618130" cy="244288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53235" y="4173202"/>
            <a:ext cx="5109883" cy="2228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70847" y="3253403"/>
            <a:ext cx="767895" cy="72020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68700" y="3235147"/>
            <a:ext cx="2394418" cy="93805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1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4129"/>
          <a:stretch/>
        </p:blipFill>
        <p:spPr>
          <a:xfrm>
            <a:off x="7463118" y="2494499"/>
            <a:ext cx="3952875" cy="2077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367274"/>
            <a:ext cx="4721411" cy="4341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9.3 </a:t>
            </a:r>
            <a:r>
              <a:rPr lang="en-IN" b="1" dirty="0" err="1" smtClean="0"/>
              <a:t>NgClass</a:t>
            </a:r>
            <a:r>
              <a:rPr lang="en-IN" b="1" dirty="0" smtClean="0"/>
              <a:t> – Custom Angular Class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[</a:t>
            </a:r>
            <a:r>
              <a:rPr lang="en-IN" sz="2000" dirty="0" err="1"/>
              <a:t>ngClass</a:t>
            </a:r>
            <a:r>
              <a:rPr lang="en-IN" sz="2000" dirty="0"/>
              <a:t>]="</a:t>
            </a:r>
            <a:r>
              <a:rPr lang="en-IN" sz="2000" dirty="0" err="1"/>
              <a:t>custClass</a:t>
            </a:r>
            <a:r>
              <a:rPr lang="en-IN" sz="2000" dirty="0"/>
              <a:t>"</a:t>
            </a:r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193794"/>
            <a:ext cx="810010" cy="251672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15658" y="4361461"/>
            <a:ext cx="4266780" cy="4862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53753" y="3973608"/>
            <a:ext cx="3528685" cy="33120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33901" y="4026941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6959" y="5806709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74733" y="5048801"/>
            <a:ext cx="577025" cy="202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4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2501</TotalTime>
  <Words>1769</Words>
  <Application>Microsoft Office PowerPoint</Application>
  <PresentationFormat>Widescreen</PresentationFormat>
  <Paragraphs>307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  <vt:lpstr>2.1 Modules</vt:lpstr>
      <vt:lpstr>2.2 Components</vt:lpstr>
      <vt:lpstr>2.3 Services</vt:lpstr>
      <vt:lpstr>Chapter 3 : File Structure</vt:lpstr>
      <vt:lpstr>3.1 package.json</vt:lpstr>
      <vt:lpstr>3.2 main.ts</vt:lpstr>
      <vt:lpstr>3.2 main.ts</vt:lpstr>
      <vt:lpstr>3.3 index.html, style.css, dist folder</vt:lpstr>
      <vt:lpstr>Chapter 4 : App Module Files</vt:lpstr>
      <vt:lpstr>4.1 app.module.ts</vt:lpstr>
      <vt:lpstr>4.2 app.component.ts</vt:lpstr>
      <vt:lpstr>4.3 app.component.html </vt:lpstr>
      <vt:lpstr>Chapter 5 : Application Flow</vt:lpstr>
      <vt:lpstr>Application Flow</vt:lpstr>
      <vt:lpstr>Chapter 6 : Component</vt:lpstr>
      <vt:lpstr>6.1 Component Architecture</vt:lpstr>
      <vt:lpstr>6.2 Create Component</vt:lpstr>
      <vt:lpstr>6.3 Import Component in Module </vt:lpstr>
      <vt:lpstr>6.4 New Component Usage Output</vt:lpstr>
      <vt:lpstr>6.5 Inline Template</vt:lpstr>
      <vt:lpstr>6.6 Inline Style</vt:lpstr>
      <vt:lpstr>Chapter 7 : Interpolation {{}}</vt:lpstr>
      <vt:lpstr>7.2 Other features of Interpolation</vt:lpstr>
      <vt:lpstr>Chapter 8 : Property Binding []</vt:lpstr>
      <vt:lpstr>8.1 Attribute Vs Property</vt:lpstr>
      <vt:lpstr>8.2 Understanding Attribute and property(1)</vt:lpstr>
      <vt:lpstr>8.2 Understanding Attribute and property(2)</vt:lpstr>
      <vt:lpstr>8.2 Understanding Attribute and property(3)</vt:lpstr>
      <vt:lpstr>8.2 Understanding Attribute and property(4)</vt:lpstr>
      <vt:lpstr>8.3 Property Binding</vt:lpstr>
      <vt:lpstr>8.4 Property Binding [] as Interpolation{{}}</vt:lpstr>
      <vt:lpstr>8.5 Limitations in Interpolation{{}}</vt:lpstr>
      <vt:lpstr>Chapter 9 : Class Binding [class]</vt:lpstr>
      <vt:lpstr>9.1 Class Binding [class]</vt:lpstr>
      <vt:lpstr>9.2 Class Binding On conditions    [class.classname]=BooleanProperty</vt:lpstr>
      <vt:lpstr>9.3 NgClass – Custom Angular Class [ngClass]="custClass"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214</cp:revision>
  <dcterms:created xsi:type="dcterms:W3CDTF">2019-04-20T05:19:46Z</dcterms:created>
  <dcterms:modified xsi:type="dcterms:W3CDTF">2019-05-06T06:45:55Z</dcterms:modified>
</cp:coreProperties>
</file>