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64"/>
  </p:notesMasterIdLst>
  <p:sldIdLst>
    <p:sldId id="256" r:id="rId2"/>
    <p:sldId id="275" r:id="rId3"/>
    <p:sldId id="274" r:id="rId4"/>
    <p:sldId id="285" r:id="rId5"/>
    <p:sldId id="287" r:id="rId6"/>
    <p:sldId id="257" r:id="rId7"/>
    <p:sldId id="288" r:id="rId8"/>
    <p:sldId id="289" r:id="rId9"/>
    <p:sldId id="259" r:id="rId10"/>
    <p:sldId id="258" r:id="rId11"/>
    <p:sldId id="290" r:id="rId12"/>
    <p:sldId id="291" r:id="rId13"/>
    <p:sldId id="26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7" r:id="rId28"/>
    <p:sldId id="306" r:id="rId29"/>
    <p:sldId id="305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46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B2765-BDCF-4C68-BDEE-41431D54A0E1}" type="datetimeFigureOut">
              <a:rPr lang="en-IN" smtClean="0"/>
              <a:t>06-05-2019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B7BA9-1866-41D0-96CC-0F8691D4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B7BA9-1866-41D0-96CC-0F8691D49B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5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1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1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.visualstudio.com/downloa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 smtClean="0"/>
              <a:t>Angular 7 - Tutorial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4777381"/>
            <a:ext cx="950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1.Introduction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2"/>
    </mc:Choice>
    <mc:Fallback xmlns="">
      <p:transition spd="slow" advTm="12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1.1 Hello world - Creation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Create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Open Visual Studio Code and it has internal terminal to execute commands</a:t>
            </a:r>
          </a:p>
          <a:p>
            <a:r>
              <a:rPr lang="en-IN" dirty="0" smtClean="0"/>
              <a:t>Go to Terminal </a:t>
            </a:r>
            <a:r>
              <a:rPr lang="en-IN" dirty="0" smtClean="0">
                <a:sym typeface="Wingdings" panose="05000000000000000000" pitchFamily="2" charset="2"/>
              </a:rPr>
              <a:t> Internal Terminal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In the terminal Enter the following command to create new Angular Project</a:t>
            </a:r>
            <a:endParaRPr lang="en-IN" dirty="0" smtClean="0"/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new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315" y="3179764"/>
            <a:ext cx="3550052" cy="308130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Run and Terminal Output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Run Application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3" y="3179762"/>
            <a:ext cx="9427881" cy="1325003"/>
          </a:xfrm>
        </p:spPr>
        <p:txBody>
          <a:bodyPr/>
          <a:lstStyle/>
          <a:p>
            <a:r>
              <a:rPr lang="en-IN" dirty="0" smtClean="0"/>
              <a:t>In Terminal navigate into application folder using cd </a:t>
            </a:r>
            <a:r>
              <a:rPr lang="en-IN" dirty="0" err="1" smtClean="0"/>
              <a:t>cmd</a:t>
            </a:r>
            <a:r>
              <a:rPr lang="en-IN" dirty="0" smtClean="0"/>
              <a:t>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 HelloWorld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Now run the application using the </a:t>
            </a:r>
            <a:r>
              <a:rPr lang="en-IN" dirty="0" err="1" smtClean="0">
                <a:sym typeface="Wingdings" panose="05000000000000000000" pitchFamily="2" charset="2"/>
              </a:rPr>
              <a:t>cmd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ng serve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2" y="4015567"/>
            <a:ext cx="4825159" cy="576262"/>
          </a:xfrm>
        </p:spPr>
        <p:txBody>
          <a:bodyPr/>
          <a:lstStyle/>
          <a:p>
            <a:r>
              <a:rPr lang="en-IN" dirty="0" smtClean="0"/>
              <a:t>Terminal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4591829"/>
            <a:ext cx="7621907" cy="20510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0082" y="4719918"/>
            <a:ext cx="1680883" cy="25549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1.2 Hello world – Browser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2" y="2690564"/>
            <a:ext cx="9427881" cy="577071"/>
          </a:xfrm>
        </p:spPr>
        <p:txBody>
          <a:bodyPr/>
          <a:lstStyle/>
          <a:p>
            <a:r>
              <a:rPr lang="en-IN" dirty="0" smtClean="0"/>
              <a:t>Open Browser and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 </a:t>
            </a:r>
            <a:r>
              <a:rPr lang="en-IN" dirty="0" smtClean="0"/>
              <a:t>which we get from terminal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3188355"/>
            <a:ext cx="7080626" cy="328114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Architecture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Modules</a:t>
            </a:r>
          </a:p>
          <a:p>
            <a:pPr marL="342900" indent="-342900">
              <a:buAutoNum type="arabicPeriod"/>
            </a:pPr>
            <a:r>
              <a:rPr lang="en-IN" dirty="0" smtClean="0"/>
              <a:t>Components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Services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22023" y="3475853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2.1 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047565"/>
          </a:xfrm>
        </p:spPr>
        <p:txBody>
          <a:bodyPr>
            <a:normAutofit/>
          </a:bodyPr>
          <a:lstStyle/>
          <a:p>
            <a:r>
              <a:rPr lang="en-IN" dirty="0" smtClean="0"/>
              <a:t>Modules are the first building block of Angular. Angular apps are modular in nature. Angular </a:t>
            </a:r>
            <a:r>
              <a:rPr lang="en-IN" dirty="0"/>
              <a:t>is a collection of individual </a:t>
            </a:r>
            <a:r>
              <a:rPr lang="en-IN" dirty="0" smtClean="0"/>
              <a:t>modules.</a:t>
            </a:r>
          </a:p>
          <a:p>
            <a:r>
              <a:rPr lang="en-IN" dirty="0" smtClean="0"/>
              <a:t>Every modules represent a feature area in your application</a:t>
            </a:r>
          </a:p>
          <a:p>
            <a:r>
              <a:rPr lang="en-IN" dirty="0" smtClean="0"/>
              <a:t>User Modules : Contain all user related stuffs and Admin Modules: Contain all admin related stuffs</a:t>
            </a:r>
          </a:p>
          <a:p>
            <a:r>
              <a:rPr lang="en-IN" dirty="0" smtClean="0"/>
              <a:t>These modules can be imported or exported</a:t>
            </a:r>
          </a:p>
          <a:p>
            <a:r>
              <a:rPr lang="en-IN" dirty="0" smtClean="0"/>
              <a:t>Angular application should have minimum module which is called root module and here by convention we call it as </a:t>
            </a:r>
            <a:r>
              <a:rPr lang="en-IN" b="1" dirty="0" smtClean="0"/>
              <a:t>APP Module</a:t>
            </a:r>
          </a:p>
          <a:p>
            <a:r>
              <a:rPr lang="en-IN" dirty="0" smtClean="0"/>
              <a:t>Each module is made up of Components &amp; Services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1 (User Module)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071846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Module 2 (Admin Module)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8" y="3667934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App Module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63318" y="5424509"/>
            <a:ext cx="17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Import/export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0319" y="2514600"/>
            <a:ext cx="4020669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135470" y="3559790"/>
            <a:ext cx="3617259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2.2 Components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2"/>
            <a:ext cx="7059707" cy="42761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Components controls a portion of the view in the browser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 We can have components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1. Navigation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2. Side Bar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3. Main Content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An Angular app should have at least one component that is root component of the application which is conventionally called as</a:t>
            </a:r>
            <a:r>
              <a:rPr lang="en-IN" b="1" dirty="0" smtClean="0"/>
              <a:t> </a:t>
            </a:r>
            <a:r>
              <a:rPr lang="en-IN" b="1" dirty="0" err="1" smtClean="0"/>
              <a:t>AppComponent</a:t>
            </a:r>
            <a:endParaRPr lang="en-IN" b="1" dirty="0" smtClean="0"/>
          </a:p>
          <a:p>
            <a:pPr>
              <a:lnSpc>
                <a:spcPct val="120000"/>
              </a:lnSpc>
            </a:pPr>
            <a:r>
              <a:rPr lang="en-IN" dirty="0" smtClean="0"/>
              <a:t>All the component will be nested in root component</a:t>
            </a:r>
          </a:p>
          <a:p>
            <a:pPr>
              <a:lnSpc>
                <a:spcPct val="120000"/>
              </a:lnSpc>
            </a:pPr>
            <a:r>
              <a:rPr lang="en-IN" dirty="0" smtClean="0"/>
              <a:t>Every Component have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HTML template to display in browser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Class to control the component</a:t>
            </a:r>
          </a:p>
          <a:p>
            <a:pPr lvl="1">
              <a:lnSpc>
                <a:spcPct val="120000"/>
              </a:lnSpc>
            </a:pPr>
            <a:r>
              <a:rPr lang="en-IN" dirty="0" smtClean="0"/>
              <a:t>Styles to styling the HTML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700247" y="2743200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Angular App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6664" y="4296122"/>
            <a:ext cx="1398494" cy="1035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0125634" y="4255781"/>
            <a:ext cx="1398494" cy="10354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066677" y="3667934"/>
            <a:ext cx="220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AppComponent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37263" y="4773493"/>
            <a:ext cx="452309" cy="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7348" y="5474705"/>
            <a:ext cx="3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Contains HTML/CSS/Class</a:t>
            </a:r>
            <a:endParaRPr lang="en-IN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7708" y="2944907"/>
            <a:ext cx="7219000" cy="369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702860" y="3990097"/>
            <a:ext cx="6708426" cy="24274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622" cy="706964"/>
          </a:xfrm>
        </p:spPr>
        <p:txBody>
          <a:bodyPr/>
          <a:lstStyle/>
          <a:p>
            <a:r>
              <a:rPr lang="en-IN" b="1" dirty="0" smtClean="0"/>
              <a:t>2.3 Services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60612" y="2366683"/>
            <a:ext cx="7059707" cy="5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 smtClean="0"/>
              <a:t>A class that contains business logic of your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783" y="3268546"/>
            <a:ext cx="212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AppModule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7626" y="4263218"/>
            <a:ext cx="1398494" cy="680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Navigation Component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4669645" y="5279187"/>
            <a:ext cx="1494456" cy="6455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Side Bar Component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9054" y="4744505"/>
            <a:ext cx="15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App Component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66" y="4715481"/>
            <a:ext cx="1546410" cy="10354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Image Compression Service</a:t>
            </a:r>
            <a:endParaRPr lang="en-IN" sz="1600" dirty="0"/>
          </a:p>
        </p:txBody>
      </p:sp>
      <p:cxnSp>
        <p:nvCxnSpPr>
          <p:cNvPr id="27" name="Straight Arrow Connector 26"/>
          <p:cNvCxnSpPr>
            <a:stCxn id="12" idx="1"/>
            <a:endCxn id="8" idx="3"/>
          </p:cNvCxnSpPr>
          <p:nvPr/>
        </p:nvCxnSpPr>
        <p:spPr>
          <a:xfrm flipH="1">
            <a:off x="6164101" y="5233193"/>
            <a:ext cx="1260265" cy="368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5416873" y="4941419"/>
            <a:ext cx="0" cy="337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1"/>
            <a:endCxn id="6" idx="3"/>
          </p:cNvCxnSpPr>
          <p:nvPr/>
        </p:nvCxnSpPr>
        <p:spPr>
          <a:xfrm flipH="1" flipV="1">
            <a:off x="6116120" y="4603650"/>
            <a:ext cx="1308246" cy="62954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File Structure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package.json</a:t>
            </a:r>
            <a:r>
              <a:rPr lang="en-IN" sz="2000" dirty="0" smtClean="0"/>
              <a:t> - </a:t>
            </a:r>
            <a:r>
              <a:rPr lang="en-US" dirty="0"/>
              <a:t>Dependencies &amp; Scripts </a:t>
            </a:r>
            <a:r>
              <a:rPr lang="en-US" dirty="0" smtClean="0"/>
              <a:t>declarations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main.ts</a:t>
            </a:r>
            <a:r>
              <a:rPr lang="en-IN" dirty="0" smtClean="0"/>
              <a:t>- Entry point of the application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Index.html</a:t>
            </a:r>
          </a:p>
          <a:p>
            <a:pPr marL="342900" indent="-342900">
              <a:buAutoNum type="arabicPeriod"/>
            </a:pPr>
            <a:r>
              <a:rPr lang="en-IN" dirty="0" smtClean="0"/>
              <a:t>Style.css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dirty="0" err="1" smtClean="0"/>
              <a:t>Dist</a:t>
            </a:r>
            <a:r>
              <a:rPr lang="en-IN" dirty="0" smtClean="0"/>
              <a:t> folder</a:t>
            </a:r>
          </a:p>
          <a:p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</a:t>
            </a:r>
            <a:r>
              <a:rPr lang="en-IN" b="1" dirty="0" err="1"/>
              <a:t>p</a:t>
            </a:r>
            <a:r>
              <a:rPr lang="en-IN" b="1" dirty="0" err="1" smtClean="0"/>
              <a:t>ackage.json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54941"/>
            <a:ext cx="10275046" cy="408790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package.json</a:t>
            </a:r>
            <a:endParaRPr lang="en-IN" dirty="0" smtClean="0"/>
          </a:p>
          <a:p>
            <a:r>
              <a:rPr lang="en-IN" dirty="0" err="1" smtClean="0"/>
              <a:t>Package.json</a:t>
            </a:r>
            <a:r>
              <a:rPr lang="en-IN" dirty="0" smtClean="0"/>
              <a:t> contains Dependencies and </a:t>
            </a:r>
            <a:r>
              <a:rPr lang="en-IN" dirty="0" err="1" smtClean="0"/>
              <a:t>DevDependencies</a:t>
            </a:r>
            <a:r>
              <a:rPr lang="en-IN" dirty="0" smtClean="0"/>
              <a:t>(libraries and modules required for the application)</a:t>
            </a:r>
          </a:p>
          <a:p>
            <a:r>
              <a:rPr lang="en-IN" dirty="0" smtClean="0"/>
              <a:t>Packages listed here get installed when we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/>
              <a:t>command</a:t>
            </a:r>
          </a:p>
          <a:p>
            <a:r>
              <a:rPr lang="en-IN" dirty="0" smtClean="0"/>
              <a:t>All the packages get installed inside the </a:t>
            </a:r>
            <a:r>
              <a:rPr lang="en-IN" dirty="0" err="1" smtClean="0"/>
              <a:t>node_modules</a:t>
            </a:r>
            <a:r>
              <a:rPr lang="en-IN" dirty="0" smtClean="0"/>
              <a:t> packages</a:t>
            </a:r>
          </a:p>
          <a:p>
            <a:r>
              <a:rPr lang="en-IN" dirty="0" smtClean="0"/>
              <a:t>Also contains some scripts that can be executed</a:t>
            </a:r>
          </a:p>
          <a:p>
            <a:pPr lvl="1"/>
            <a:r>
              <a:rPr lang="en-IN" dirty="0" smtClean="0"/>
              <a:t>ng serve – runs our application</a:t>
            </a:r>
          </a:p>
          <a:p>
            <a:pPr lvl="1"/>
            <a:r>
              <a:rPr lang="en-IN" dirty="0" smtClean="0"/>
              <a:t>ng build </a:t>
            </a:r>
          </a:p>
          <a:p>
            <a:pPr lvl="1"/>
            <a:r>
              <a:rPr lang="en-IN" dirty="0" smtClean="0"/>
              <a:t>ng test</a:t>
            </a:r>
          </a:p>
          <a:p>
            <a:pPr lvl="1"/>
            <a:r>
              <a:rPr lang="en-IN" dirty="0" smtClean="0"/>
              <a:t>ng lint</a:t>
            </a:r>
          </a:p>
          <a:p>
            <a:pPr lvl="1"/>
            <a:r>
              <a:rPr lang="en-IN" dirty="0" smtClean="0"/>
              <a:t>ng e2e</a:t>
            </a:r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10275046" cy="9816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File path: </a:t>
            </a:r>
            <a:r>
              <a:rPr lang="en-IN" dirty="0" err="1" smtClean="0"/>
              <a:t>helloworld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ym typeface="Wingdings" panose="05000000000000000000" pitchFamily="2" charset="2"/>
              </a:rPr>
              <a:t>srcmain.ts</a:t>
            </a:r>
            <a:endParaRPr lang="en-IN" dirty="0" smtClean="0"/>
          </a:p>
          <a:p>
            <a:r>
              <a:rPr lang="en-US" dirty="0"/>
              <a:t>Entry point of the application, compiles the application with just-in-time and bootstraps the application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199" y="4093515"/>
            <a:ext cx="955861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hammerjs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The browser platform with a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compiler //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Used to bootstrap an Angular 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4682" y="5602690"/>
            <a:ext cx="955413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'@angular/platform-browser-dynamic'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338412"/>
            <a:ext cx="10275046" cy="755103"/>
          </a:xfrm>
        </p:spPr>
        <p:txBody>
          <a:bodyPr>
            <a:normAutofit/>
          </a:bodyPr>
          <a:lstStyle/>
          <a:p>
            <a:r>
              <a:rPr lang="en-US" dirty="0"/>
              <a:t>Hammer.js is a small, standalone </a:t>
            </a:r>
            <a:r>
              <a:rPr lang="en-US" dirty="0" err="1"/>
              <a:t>javascript</a:t>
            </a:r>
            <a:r>
              <a:rPr lang="en-US" dirty="0"/>
              <a:t>-library that enables </a:t>
            </a:r>
            <a:r>
              <a:rPr lang="en-US" dirty="0" err="1"/>
              <a:t>multitouch</a:t>
            </a:r>
            <a:r>
              <a:rPr lang="en-US" dirty="0"/>
              <a:t> gestures like swipe, pinch, rotate, tap and drag on mobile devices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/>
          </a:p>
          <a:p>
            <a:r>
              <a:rPr lang="en-IN" dirty="0" smtClean="0"/>
              <a:t>Basics of Typescript</a:t>
            </a:r>
          </a:p>
          <a:p>
            <a:r>
              <a:rPr lang="en-US" dirty="0" smtClean="0"/>
              <a:t>Programming concepts (Variables, arrays, conditions. Loops, functions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</a:t>
            </a:r>
            <a:r>
              <a:rPr lang="en-IN" b="1" dirty="0" err="1" smtClean="0"/>
              <a:t>main.ts</a:t>
            </a:r>
            <a:endParaRPr lang="en-IN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4814047"/>
            <a:ext cx="10408024" cy="981635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platformBrowserDynamic</a:t>
            </a:r>
            <a:r>
              <a:rPr lang="en-US" dirty="0"/>
              <a:t>()indicates that we are boot Angular in a browser environment.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bootstrapModule</a:t>
            </a:r>
            <a:r>
              <a:rPr lang="en-US" dirty="0"/>
              <a:t>() function helps bootstrap our root module taking in the root module as.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91131" y="3410233"/>
            <a:ext cx="86106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'./app/</a:t>
            </a:r>
            <a:r>
              <a:rPr lang="en-US" dirty="0" err="1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app.module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Enable the production mode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import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 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'./environments/environment'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 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environment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production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enableProdMode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();}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981635"/>
          </a:xfrm>
        </p:spPr>
        <p:txBody>
          <a:bodyPr>
            <a:normAutofit/>
          </a:bodyPr>
          <a:lstStyle/>
          <a:p>
            <a:r>
              <a:rPr lang="en-US" dirty="0"/>
              <a:t>Call </a:t>
            </a:r>
            <a:r>
              <a:rPr lang="en-US" dirty="0" err="1"/>
              <a:t>enableProdMode</a:t>
            </a:r>
            <a:r>
              <a:rPr lang="en-US" dirty="0"/>
              <a:t>() to enable the production mode. Switching to production mode makes it run faster by disabling development specific checks such as the dual change detection cycles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131" y="5684431"/>
            <a:ext cx="86106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Compile and launch the module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platformBrowserDynamic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bootstrapModule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dirty="0"/>
              <a:t>index.html, style.css, </a:t>
            </a:r>
            <a:r>
              <a:rPr lang="en-IN" b="1" dirty="0" err="1"/>
              <a:t>dist</a:t>
            </a:r>
            <a:r>
              <a:rPr lang="en-IN" b="1" dirty="0"/>
              <a:t> folder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/>
          </p:nvPr>
        </p:nvSpPr>
        <p:spPr>
          <a:xfrm>
            <a:off x="1021976" y="2470834"/>
            <a:ext cx="10408024" cy="4024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Index.html</a:t>
            </a:r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index.html</a:t>
            </a:r>
          </a:p>
          <a:p>
            <a:pPr lvl="1"/>
            <a:r>
              <a:rPr lang="en-US" dirty="0"/>
              <a:t>This the first file which executes alongside </a:t>
            </a:r>
            <a:r>
              <a:rPr lang="en-US" dirty="0" err="1"/>
              <a:t>main.ts</a:t>
            </a:r>
            <a:r>
              <a:rPr lang="en-US" dirty="0"/>
              <a:t> when the page loads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Style.css</a:t>
            </a:r>
            <a:endParaRPr lang="en-IN" b="1" dirty="0"/>
          </a:p>
          <a:p>
            <a:pPr lvl="1"/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style.css</a:t>
            </a:r>
            <a:endParaRPr lang="en-IN" dirty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 smtClean="0"/>
              <a:t>Global </a:t>
            </a:r>
            <a:r>
              <a:rPr lang="en-IN" dirty="0" err="1" smtClean="0"/>
              <a:t>css</a:t>
            </a:r>
            <a:r>
              <a:rPr lang="en-IN" dirty="0" smtClean="0"/>
              <a:t> which styles html throughout the application</a:t>
            </a:r>
            <a:endParaRPr lang="en-IN" dirty="0"/>
          </a:p>
          <a:p>
            <a:r>
              <a:rPr lang="en-IN" b="1" dirty="0" err="1" smtClean="0"/>
              <a:t>Dist</a:t>
            </a:r>
            <a:r>
              <a:rPr lang="en-IN" b="1" dirty="0" smtClean="0"/>
              <a:t> folder</a:t>
            </a:r>
            <a:endParaRPr lang="en-IN" b="1" dirty="0"/>
          </a:p>
          <a:p>
            <a:pPr lvl="1"/>
            <a:r>
              <a:rPr lang="en-US" dirty="0"/>
              <a:t>Folder is where the built files are present. 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basically converted to JavaScript and the resulting files are stored here after bundling and </a:t>
            </a:r>
            <a:r>
              <a:rPr lang="en-US" dirty="0" err="1"/>
              <a:t>minification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This Folder appears only if the application is built)</a:t>
            </a:r>
            <a:endParaRPr lang="en-IN" dirty="0"/>
          </a:p>
          <a:p>
            <a:pPr lvl="1"/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Filepath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dist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4</a:t>
            </a:r>
            <a:r>
              <a:rPr lang="en-IN" b="1" dirty="0" smtClean="0"/>
              <a:t> : App Module Files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000" dirty="0" err="1" smtClean="0"/>
              <a:t>app.module.ts</a:t>
            </a:r>
            <a:endParaRPr lang="en-IN" sz="2000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app.component.ts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US" dirty="0"/>
              <a:t>app.component.html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app.component.css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dirty="0" err="1" smtClean="0"/>
              <a:t>app.module.ts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353236"/>
            <a:ext cx="5904752" cy="418203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srcappapp.module.ts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/>
              <a:t>AppModule</a:t>
            </a:r>
            <a:r>
              <a:rPr lang="en-US" dirty="0"/>
              <a:t> is our root module which is the entry module for the application</a:t>
            </a:r>
            <a:endParaRPr lang="en-IN" dirty="0"/>
          </a:p>
          <a:p>
            <a:r>
              <a:rPr lang="en-US" dirty="0"/>
              <a:t>In </a:t>
            </a:r>
            <a:r>
              <a:rPr lang="en-US" dirty="0" err="1"/>
              <a:t>AppModule</a:t>
            </a:r>
            <a:r>
              <a:rPr lang="en-US" dirty="0"/>
              <a:t>, we need to specify the component that will serve as the entry point component for the application.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import the entry component (</a:t>
            </a:r>
            <a:r>
              <a:rPr lang="en-US" dirty="0" err="1"/>
              <a:t>AppComponent</a:t>
            </a:r>
            <a:r>
              <a:rPr lang="en-US" dirty="0"/>
              <a:t>) and supply it as the only item in our bootstrap array inside the </a:t>
            </a:r>
            <a:r>
              <a:rPr lang="en-US" dirty="0" err="1"/>
              <a:t>NgModule</a:t>
            </a:r>
            <a:r>
              <a:rPr lang="en-US" dirty="0"/>
              <a:t> configuration object.</a:t>
            </a:r>
            <a:endParaRPr lang="en-IN" dirty="0"/>
          </a:p>
          <a:p>
            <a:r>
              <a:rPr lang="en-US" dirty="0"/>
              <a:t>This is the file where all the components, providers, and modules are defined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310718" y="2460429"/>
            <a:ext cx="4078942" cy="378565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@</a:t>
            </a:r>
            <a:r>
              <a:rPr lang="en-IN" sz="2000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NgModule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declarations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IN" sz="2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AppComponent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</a:t>
            </a:r>
            <a:r>
              <a:rPr lang="en-IN" b="1" dirty="0" err="1" smtClean="0"/>
              <a:t>app.component.ts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83340" y="2353237"/>
            <a:ext cx="6387354" cy="37856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Import the Component class from @angular/core. Then we use it to decorate the </a:t>
            </a:r>
            <a:r>
              <a:rPr lang="en-US" dirty="0" err="1" smtClean="0"/>
              <a:t>AppComponent</a:t>
            </a:r>
            <a:r>
              <a:rPr lang="en-US" dirty="0" smtClean="0"/>
              <a:t> class which transforms it to a component. </a:t>
            </a:r>
          </a:p>
          <a:p>
            <a:r>
              <a:rPr lang="en-US" dirty="0" smtClean="0"/>
              <a:t>The component decorator takes these information:</a:t>
            </a:r>
            <a:endParaRPr lang="en-IN" dirty="0" smtClean="0"/>
          </a:p>
          <a:p>
            <a:pPr lvl="1"/>
            <a:r>
              <a:rPr lang="en-US" dirty="0" smtClean="0"/>
              <a:t>The selector contains the name of the tag that can be used to create this component.</a:t>
            </a:r>
            <a:endParaRPr lang="en-IN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templateUrl</a:t>
            </a:r>
            <a:r>
              <a:rPr lang="en-US" dirty="0" smtClean="0"/>
              <a:t> contains the relative URL/path to the HTML template to be used as the view the </a:t>
            </a:r>
            <a:r>
              <a:rPr lang="en-US" dirty="0" err="1" smtClean="0"/>
              <a:t>styleUrls</a:t>
            </a:r>
            <a:r>
              <a:rPr lang="en-US" dirty="0" smtClean="0"/>
              <a:t> contains the array of CSS styles to be used for styling the component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70694" y="2399403"/>
            <a:ext cx="3899647" cy="369331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selector: 'app-root',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templateUrl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'./app.component.html',</a:t>
            </a:r>
          </a:p>
          <a:p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styleUrls</a:t>
            </a:r>
            <a:r>
              <a:rPr lang="en-IN" b="1" dirty="0">
                <a:solidFill>
                  <a:srgbClr val="FFFF00"/>
                </a:solidFill>
                <a:latin typeface="Consolas" panose="020B0609020204030204" pitchFamily="49" charset="0"/>
              </a:rPr>
              <a:t>: ['./app.component.css']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4.3 </a:t>
            </a:r>
            <a:r>
              <a:rPr lang="en-US" b="1" dirty="0"/>
              <a:t>app.component.html</a:t>
            </a:r>
            <a:r>
              <a:rPr lang="en-US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929499"/>
            <a:ext cx="6841564" cy="78188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srcappapp.component.html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9967" y="2641368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353237"/>
            <a:ext cx="4825157" cy="576262"/>
          </a:xfrm>
        </p:spPr>
        <p:txBody>
          <a:bodyPr/>
          <a:lstStyle/>
          <a:p>
            <a:r>
              <a:rPr lang="en-IN" dirty="0" smtClean="0"/>
              <a:t>app.component.html	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4357371"/>
            <a:ext cx="7182222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srcappapp.component.css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Contains HTML Code for the component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154954" y="3781109"/>
            <a:ext cx="4825157" cy="576262"/>
          </a:xfrm>
        </p:spPr>
        <p:txBody>
          <a:bodyPr/>
          <a:lstStyle/>
          <a:p>
            <a:r>
              <a:rPr lang="en-IN" dirty="0" smtClean="0"/>
              <a:t>app.component.css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239967" y="4242774"/>
            <a:ext cx="3352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5424" y="3886199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424" y="5321092"/>
            <a:ext cx="107710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2"/>
          </p:nvPr>
        </p:nvSpPr>
        <p:spPr>
          <a:xfrm>
            <a:off x="1035424" y="5812137"/>
            <a:ext cx="8229600" cy="120576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File path: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helloworld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srcappapp.component.spec.ts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Unit tests for this component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1035424" y="5235875"/>
            <a:ext cx="4825157" cy="576262"/>
          </a:xfrm>
        </p:spPr>
        <p:txBody>
          <a:bodyPr/>
          <a:lstStyle/>
          <a:p>
            <a:r>
              <a:rPr lang="en-US" dirty="0" err="1"/>
              <a:t>app.component.spec.ts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5 : Application Flow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4467" y="1613647"/>
            <a:ext cx="10144654" cy="3034553"/>
          </a:xfrm>
        </p:spPr>
        <p:txBody>
          <a:bodyPr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endParaRPr lang="en-I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64113" y="2355110"/>
            <a:ext cx="3375911" cy="2885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5247" y="2355110"/>
            <a:ext cx="2608729" cy="4222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66349"/>
            <a:ext cx="941293" cy="941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817" y="3782872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http://localhost:4200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47" y="2355110"/>
            <a:ext cx="260872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Browser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7422777" y="2355110"/>
            <a:ext cx="4303058" cy="4222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7536079" y="2362296"/>
            <a:ext cx="272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App Module Files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53190" y="2387315"/>
            <a:ext cx="3135185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Common Files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64113" y="3627076"/>
            <a:ext cx="1094440" cy="308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Index.html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2763833"/>
            <a:ext cx="3121263" cy="909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323" y="4085299"/>
            <a:ext cx="1871869" cy="17815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54474" y="5866802"/>
            <a:ext cx="176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solidFill>
                  <a:schemeClr val="accent2">
                    <a:lumMod val="75000"/>
                  </a:schemeClr>
                </a:solidFill>
              </a:rPr>
              <a:t>app.module.ts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43031" y="5493685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079" y="2805337"/>
            <a:ext cx="2585686" cy="8297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482317" y="3581020"/>
            <a:ext cx="1984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>
                <a:solidFill>
                  <a:schemeClr val="accent2">
                    <a:lumMod val="75000"/>
                  </a:schemeClr>
                </a:solidFill>
              </a:rPr>
              <a:t>app.components.ts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888" y="4092303"/>
            <a:ext cx="3211710" cy="69896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872719" y="4320052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3367245" y="4727099"/>
            <a:ext cx="972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4">
                    <a:lumMod val="75000"/>
                  </a:schemeClr>
                </a:solidFill>
              </a:rPr>
              <a:t>main.ts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00828" y="3230592"/>
            <a:ext cx="1452361" cy="1064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>
            <a:off x="6688375" y="3218505"/>
            <a:ext cx="847704" cy="17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9" idx="0"/>
          </p:cNvCxnSpPr>
          <p:nvPr/>
        </p:nvCxnSpPr>
        <p:spPr>
          <a:xfrm rot="16200000" flipH="1">
            <a:off x="9945114" y="3395155"/>
            <a:ext cx="866794" cy="513493"/>
          </a:xfrm>
          <a:prstGeom prst="bentConnector3">
            <a:avLst>
              <a:gd name="adj1" fmla="val 356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1"/>
          </p:cNvCxnSpPr>
          <p:nvPr/>
        </p:nvCxnSpPr>
        <p:spPr>
          <a:xfrm>
            <a:off x="6733598" y="4420086"/>
            <a:ext cx="2965725" cy="555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08" y="5112462"/>
            <a:ext cx="2112345" cy="66430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8487310" y="3611021"/>
            <a:ext cx="1" cy="150016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55038" y="5732396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app.components.html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67" y="5159166"/>
            <a:ext cx="2085464" cy="57323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8" name="Straight Arrow Connector 47"/>
          <p:cNvCxnSpPr>
            <a:stCxn id="42" idx="1"/>
            <a:endCxn id="46" idx="3"/>
          </p:cNvCxnSpPr>
          <p:nvPr/>
        </p:nvCxnSpPr>
        <p:spPr>
          <a:xfrm flipH="1">
            <a:off x="2668331" y="5444615"/>
            <a:ext cx="4852677" cy="1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9415" y="5733609"/>
            <a:ext cx="1714500" cy="78105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427254" y="5526197"/>
            <a:ext cx="1995523" cy="1051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1016" y="5568531"/>
            <a:ext cx="1714500" cy="78105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86913" y="6301122"/>
            <a:ext cx="212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accent2">
                    <a:lumMod val="75000"/>
                  </a:schemeClr>
                </a:solidFill>
              </a:rPr>
              <a:t>app.components.css</a:t>
            </a:r>
            <a:endParaRPr lang="en-IN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 flipV="1">
            <a:off x="2668331" y="5465747"/>
            <a:ext cx="2802685" cy="493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4139" y="5710746"/>
            <a:ext cx="176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I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6 : Component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2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Component Architecture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Create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Import Component in Module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Use New Component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New Component Usage output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Template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Inline style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6.1 </a:t>
            </a:r>
            <a:r>
              <a:rPr lang="en-US" b="1" dirty="0" smtClean="0"/>
              <a:t>Component </a:t>
            </a:r>
            <a:r>
              <a:rPr lang="en-IN" b="1" dirty="0"/>
              <a:t>Architecture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54954" y="3321424"/>
            <a:ext cx="2959846" cy="1075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TEMPLATE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4938060" y="3321424"/>
            <a:ext cx="2959846" cy="1075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CLASS</a:t>
            </a:r>
            <a:endParaRPr lang="en-IN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8721166" y="3321424"/>
            <a:ext cx="2959846" cy="107576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META DATA</a:t>
            </a:r>
            <a:endParaRPr lang="en-IN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39794" y="453165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183094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&amp; Method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966200" y="4531657"/>
            <a:ext cx="2469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Decorator @Component()</a:t>
            </a:r>
          </a:p>
        </p:txBody>
      </p:sp>
      <p:sp>
        <p:nvSpPr>
          <p:cNvPr id="25" name="Plus 24"/>
          <p:cNvSpPr/>
          <p:nvPr/>
        </p:nvSpPr>
        <p:spPr>
          <a:xfrm>
            <a:off x="4249270" y="3582146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Plus 25"/>
          <p:cNvSpPr/>
          <p:nvPr/>
        </p:nvSpPr>
        <p:spPr>
          <a:xfrm>
            <a:off x="8032376" y="3582145"/>
            <a:ext cx="554319" cy="554319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Framework</a:t>
            </a:r>
          </a:p>
          <a:p>
            <a:r>
              <a:rPr lang="en-US" dirty="0" smtClean="0"/>
              <a:t>Created and Maintained by Google</a:t>
            </a:r>
          </a:p>
          <a:p>
            <a:r>
              <a:rPr lang="en-US" dirty="0" smtClean="0"/>
              <a:t>Front end application / Front end part of a full stack application</a:t>
            </a:r>
            <a:endParaRPr lang="en-IN" dirty="0" smtClean="0"/>
          </a:p>
          <a:p>
            <a:r>
              <a:rPr lang="en-IN" dirty="0" smtClean="0"/>
              <a:t>Written in Typescript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Angularjs</a:t>
            </a:r>
            <a:r>
              <a:rPr lang="en-US" dirty="0" smtClean="0"/>
              <a:t>(Not recommended) </a:t>
            </a:r>
            <a:r>
              <a:rPr lang="en-US" dirty="0" smtClean="0">
                <a:sym typeface="Wingdings" panose="05000000000000000000" pitchFamily="2" charset="2"/>
              </a:rPr>
              <a:t> Angular2 currently called as Angular.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Current version is Angular7 is having same framework with small changes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6.2 </a:t>
            </a:r>
            <a:r>
              <a:rPr lang="en-US" b="1" dirty="0" smtClean="0"/>
              <a:t>Create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Component command: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generate component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ng g c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116355"/>
            <a:ext cx="3810000" cy="1314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17" y="4698064"/>
            <a:ext cx="2066925" cy="1514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930" y="3116354"/>
            <a:ext cx="4769719" cy="31634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923" y="5223618"/>
            <a:ext cx="2105025" cy="9620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173506" y="5455302"/>
            <a:ext cx="743417" cy="152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 flipV="1">
            <a:off x="3141056" y="4698065"/>
            <a:ext cx="3099874" cy="1312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6.3 </a:t>
            </a:r>
            <a:r>
              <a:rPr lang="en-US" b="1" dirty="0"/>
              <a:t>Import Component in Module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69794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Application should be aware of the new Component, so import and bind the component in </a:t>
            </a:r>
            <a:r>
              <a:rPr lang="en-IN" dirty="0" err="1" smtClean="0">
                <a:solidFill>
                  <a:schemeClr val="tx1"/>
                </a:solidFill>
              </a:rPr>
              <a:t>app.module.ts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26" y="3034170"/>
            <a:ext cx="4328552" cy="35952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5302" y="481833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828031" y="4049087"/>
            <a:ext cx="915605" cy="2034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6.4 </a:t>
            </a:r>
            <a:r>
              <a:rPr lang="en-US" b="1" dirty="0" smtClean="0"/>
              <a:t>New Component Usage 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85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 terminal run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ng serve </a:t>
            </a:r>
            <a:r>
              <a:rPr lang="en-IN" dirty="0" smtClean="0">
                <a:solidFill>
                  <a:schemeClr val="tx1"/>
                </a:solidFill>
              </a:rPr>
              <a:t>and in browser type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http://localhost:4200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08" y="3183002"/>
            <a:ext cx="3590925" cy="1971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3029467" y="3183002"/>
            <a:ext cx="1273592" cy="36702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18702" y="4652681"/>
            <a:ext cx="1011051" cy="32721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3931120"/>
            <a:ext cx="3752850" cy="21145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04" y="3777386"/>
            <a:ext cx="4273532" cy="252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6.5 </a:t>
            </a:r>
            <a:r>
              <a:rPr lang="en-US" b="1" dirty="0" smtClean="0"/>
              <a:t>Inline Template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html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TemplateUrl</a:t>
            </a:r>
            <a:r>
              <a:rPr lang="en-IN" dirty="0" smtClean="0">
                <a:solidFill>
                  <a:schemeClr val="tx1"/>
                </a:solidFill>
              </a:rPr>
              <a:t> to template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html content inside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627" y="4923811"/>
            <a:ext cx="1352773" cy="898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0189" y="3833279"/>
            <a:ext cx="1087754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6.6 </a:t>
            </a:r>
            <a:r>
              <a:rPr lang="en-US" b="1" dirty="0" smtClean="0"/>
              <a:t>Inline Style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 can specify style element in component itself without referring to another resource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</a:t>
            </a:r>
            <a:r>
              <a:rPr lang="en-IN" dirty="0" err="1" smtClean="0">
                <a:solidFill>
                  <a:schemeClr val="tx1"/>
                </a:solidFill>
              </a:rPr>
              <a:t>StyleUrl</a:t>
            </a:r>
            <a:r>
              <a:rPr lang="en-IN" dirty="0" smtClean="0">
                <a:solidFill>
                  <a:schemeClr val="tx1"/>
                </a:solidFill>
              </a:rPr>
              <a:t> to Styles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Change Resource name to desired </a:t>
            </a:r>
            <a:r>
              <a:rPr lang="en-IN" dirty="0" err="1" smtClean="0">
                <a:solidFill>
                  <a:schemeClr val="tx1"/>
                </a:solidFill>
              </a:rPr>
              <a:t>css</a:t>
            </a:r>
            <a:r>
              <a:rPr lang="en-IN" dirty="0" smtClean="0">
                <a:solidFill>
                  <a:schemeClr val="tx1"/>
                </a:solidFill>
              </a:rPr>
              <a:t> content inside tilt colon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3883118"/>
            <a:ext cx="5638800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2212" y="5112211"/>
            <a:ext cx="3706009" cy="22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692" y="3928013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23" y="3883118"/>
            <a:ext cx="3933825" cy="2171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936828" y="397146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397804" y="5434736"/>
            <a:ext cx="1052555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/>
              <a:t>7</a:t>
            </a:r>
            <a:r>
              <a:rPr lang="en-IN" b="1" dirty="0" smtClean="0"/>
              <a:t> : Interpolation {{}}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2038123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data from component to template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Other features of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7.2 Other </a:t>
            </a:r>
            <a:r>
              <a:rPr lang="en-IN" b="1" dirty="0"/>
              <a:t>features of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66351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We can understand interpolation better in some other ways like performing calculation, string </a:t>
            </a:r>
            <a:r>
              <a:rPr lang="en-IN" dirty="0" err="1" smtClean="0">
                <a:solidFill>
                  <a:schemeClr val="tx1"/>
                </a:solidFill>
              </a:rPr>
              <a:t>concat</a:t>
            </a:r>
            <a:r>
              <a:rPr lang="en-IN" dirty="0" smtClean="0">
                <a:solidFill>
                  <a:schemeClr val="tx1"/>
                </a:solidFill>
              </a:rPr>
              <a:t>, find string length, use string methods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We also call methods from template using interpolation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1" y="3651771"/>
            <a:ext cx="5546511" cy="31120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4888"/>
          <a:stretch/>
        </p:blipFill>
        <p:spPr>
          <a:xfrm>
            <a:off x="7345693" y="3651771"/>
            <a:ext cx="4339801" cy="2883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8 : Property Binding []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Attribute Vs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Understanding Attribute and property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Property </a:t>
            </a:r>
            <a:r>
              <a:rPr lang="en-IN" sz="2400" dirty="0" smtClean="0"/>
              <a:t>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8.1 </a:t>
            </a:r>
            <a:r>
              <a:rPr lang="en-IN" b="1" dirty="0"/>
              <a:t>Attribute Vs </a:t>
            </a:r>
            <a:r>
              <a:rPr lang="en-IN" b="1" dirty="0" smtClean="0"/>
              <a:t>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5"/>
            <a:ext cx="10530540" cy="38593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and Properties are the same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- HTML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Properties  - DOM (Document Object Model)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initialize DOM properties and they are done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Attributes value cannot change once they are initialized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Property value however can change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property(1)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66016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To understand attribute and property lets have a textbox and initialize with a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2002"/>
            <a:ext cx="5886450" cy="2466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33" y="3242002"/>
            <a:ext cx="3876675" cy="2190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31221" y="3343432"/>
            <a:ext cx="1316182" cy="195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7704" y="4050314"/>
            <a:ext cx="4940978" cy="31362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698" y="3315932"/>
            <a:ext cx="1157811" cy="2506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63933" y="4700173"/>
            <a:ext cx="1839726" cy="4436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angular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Organized front end structure(Components, modules &amp; Services)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A part of MEAN stack</a:t>
            </a:r>
          </a:p>
          <a:p>
            <a:r>
              <a:rPr lang="en-US" dirty="0" smtClean="0"/>
              <a:t>Modular Approach</a:t>
            </a:r>
          </a:p>
          <a:p>
            <a:r>
              <a:rPr lang="en-US" dirty="0" smtClean="0"/>
              <a:t>Re-Usable code</a:t>
            </a:r>
          </a:p>
          <a:p>
            <a:r>
              <a:rPr lang="en-US" dirty="0" smtClean="0"/>
              <a:t>Unit testable</a:t>
            </a:r>
            <a:endParaRPr lang="en-IN" dirty="0" smtClean="0"/>
          </a:p>
          <a:p>
            <a:r>
              <a:rPr lang="en-IN" dirty="0" smtClean="0"/>
              <a:t>Develop across all platforms (Desktop, mobile, web)</a:t>
            </a:r>
          </a:p>
          <a:p>
            <a:r>
              <a:rPr lang="en-IN" dirty="0" smtClean="0"/>
              <a:t>Speed and Performance</a:t>
            </a:r>
          </a:p>
          <a:p>
            <a:r>
              <a:rPr lang="en-IN" dirty="0" smtClean="0"/>
              <a:t>Loved by millions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Open inspect element and select textbox tag 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navigate to Browser Console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77" y="3597649"/>
            <a:ext cx="4293813" cy="265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81" y="3648093"/>
            <a:ext cx="3266015" cy="2157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947907" y="4831138"/>
            <a:ext cx="3363681" cy="1650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65678" y="3624262"/>
            <a:ext cx="590969" cy="2518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28545" y="3712484"/>
            <a:ext cx="796137" cy="3273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property(3)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Execute the following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65929"/>
            <a:ext cx="3333750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36" y="3065929"/>
            <a:ext cx="2330808" cy="2266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Curved Connector 8"/>
          <p:cNvCxnSpPr>
            <a:endCxn id="10" idx="1"/>
          </p:cNvCxnSpPr>
          <p:nvPr/>
        </p:nvCxnSpPr>
        <p:spPr>
          <a:xfrm flipV="1">
            <a:off x="5286981" y="3389095"/>
            <a:ext cx="2985143" cy="967754"/>
          </a:xfrm>
          <a:prstGeom prst="bentConnector3">
            <a:avLst>
              <a:gd name="adj1" fmla="val 44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72124" y="3065929"/>
            <a:ext cx="20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$0 refers current element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480628" y="4944373"/>
            <a:ext cx="3806353" cy="52874"/>
          </a:xfrm>
          <a:prstGeom prst="bentConnector3">
            <a:avLst>
              <a:gd name="adj1" fmla="val 8992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8"/>
          <p:cNvCxnSpPr/>
          <p:nvPr/>
        </p:nvCxnSpPr>
        <p:spPr>
          <a:xfrm rot="10800000" flipV="1">
            <a:off x="1858985" y="4356847"/>
            <a:ext cx="3427998" cy="535645"/>
          </a:xfrm>
          <a:prstGeom prst="bentConnector3">
            <a:avLst>
              <a:gd name="adj1" fmla="val 99818"/>
            </a:avLst>
          </a:prstGeom>
          <a:ln w="2857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70" y="2990739"/>
            <a:ext cx="2482650" cy="2360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37" y="3010071"/>
            <a:ext cx="3457575" cy="2266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/>
              <a:t>8.2 Understanding Attribute and </a:t>
            </a:r>
            <a:r>
              <a:rPr lang="en-IN" b="1" dirty="0" smtClean="0"/>
              <a:t>property(4)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48409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Change the value in the textbox and execute the same commands in console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07128" y="5816972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rgbClr val="00B0F0"/>
                </a:solidFill>
              </a:rPr>
              <a:t>getAttribute</a:t>
            </a:r>
            <a:r>
              <a:rPr lang="en-IN" sz="1400" dirty="0" smtClean="0">
                <a:solidFill>
                  <a:srgbClr val="00B0F0"/>
                </a:solidFill>
              </a:rPr>
              <a:t> means, what value assigned the attribute value 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75" y="5321884"/>
            <a:ext cx="5132879" cy="32636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493289" y="5351473"/>
            <a:ext cx="1866620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6954516" y="4356849"/>
            <a:ext cx="2521653" cy="1500464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751729" y="4800600"/>
            <a:ext cx="1828800" cy="1016372"/>
          </a:xfrm>
          <a:prstGeom prst="bentConnector3">
            <a:avLst>
              <a:gd name="adj1" fmla="val -735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023" y="5556794"/>
            <a:ext cx="2003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Value the current component have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875482" y="4975413"/>
            <a:ext cx="2411500" cy="218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81053" y="4888489"/>
            <a:ext cx="1316182" cy="195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5822925" y="4551388"/>
            <a:ext cx="4708755" cy="682210"/>
          </a:xfrm>
          <a:prstGeom prst="bentConnector3">
            <a:avLst>
              <a:gd name="adj1" fmla="val 99976"/>
            </a:avLst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8.3 Property Binding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Create a property in component named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myId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holds value as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testId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Bind the property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to the ID attribute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And the ID gets the value of </a:t>
            </a:r>
            <a:r>
              <a:rPr lang="en-IN" dirty="0" err="1" smtClean="0">
                <a:solidFill>
                  <a:schemeClr val="tx1"/>
                </a:solidFill>
              </a:rPr>
              <a:t>myId</a:t>
            </a:r>
            <a:r>
              <a:rPr lang="en-IN" dirty="0" smtClean="0">
                <a:solidFill>
                  <a:schemeClr val="tx1"/>
                </a:solidFill>
              </a:rPr>
              <a:t> property as </a:t>
            </a:r>
            <a:r>
              <a:rPr lang="en-IN" dirty="0" err="1" smtClean="0">
                <a:solidFill>
                  <a:schemeClr val="tx1"/>
                </a:solidFill>
              </a:rPr>
              <a:t>testId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8" y="3597649"/>
            <a:ext cx="5033963" cy="3107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24" y="3710547"/>
            <a:ext cx="2858247" cy="19455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24" y="5768974"/>
            <a:ext cx="4620186" cy="9351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7355541" y="5379010"/>
            <a:ext cx="0" cy="99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10435" y="5048996"/>
            <a:ext cx="430306" cy="9752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5008655"/>
            <a:ext cx="6656294" cy="132509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3380990"/>
            <a:ext cx="5684558" cy="3255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8.4 Property Binding [] as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String values property binding [] can also be done as Interpolation{{}}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435" y="4774085"/>
            <a:ext cx="430306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75"/>
          <a:stretch/>
        </p:blipFill>
        <p:spPr>
          <a:xfrm>
            <a:off x="6973141" y="3367759"/>
            <a:ext cx="3476625" cy="22621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141" y="5836210"/>
            <a:ext cx="4489917" cy="721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1453" y="5271247"/>
            <a:ext cx="2395818" cy="7530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0741" y="4774085"/>
            <a:ext cx="7866530" cy="12501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10435" y="5008655"/>
            <a:ext cx="524436" cy="101562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25999" y="5008655"/>
            <a:ext cx="7525777" cy="1310183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03447" y="5559448"/>
            <a:ext cx="3448329" cy="75939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8.5 Limitations in Interpolation{{}}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2581836"/>
            <a:ext cx="10530540" cy="101581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For Boolean values Interpolation{{}} wont work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44" y="3091032"/>
            <a:ext cx="4372816" cy="3545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8" y="4498853"/>
            <a:ext cx="4695825" cy="21050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90" y="2616875"/>
            <a:ext cx="3639203" cy="16667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4666129" y="3909573"/>
            <a:ext cx="2715933" cy="589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82062" y="3909573"/>
            <a:ext cx="833718" cy="1395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94077" y="4106845"/>
            <a:ext cx="3854308" cy="10181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11" y="4131633"/>
            <a:ext cx="650781" cy="19866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9 : Class Binding [class]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Class Binding On conditions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err="1" smtClean="0"/>
              <a:t>NgClass</a:t>
            </a:r>
            <a:r>
              <a:rPr lang="en-IN" sz="2400" dirty="0" smtClean="0"/>
              <a:t> – Custom Angular Class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Property Binding as Interpolation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Limitation in Interpolation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675965" y="4881282"/>
            <a:ext cx="2164976" cy="123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Template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07829" y="4881282"/>
            <a:ext cx="2164976" cy="12371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Class</a:t>
            </a:r>
            <a:endParaRPr lang="en-IN" b="1" dirty="0"/>
          </a:p>
        </p:txBody>
      </p:sp>
      <p:cxnSp>
        <p:nvCxnSpPr>
          <p:cNvPr id="8" name="Straight Connector 7"/>
          <p:cNvCxnSpPr>
            <a:stCxn id="2" idx="3"/>
            <a:endCxn id="7" idx="1"/>
          </p:cNvCxnSpPr>
          <p:nvPr/>
        </p:nvCxnSpPr>
        <p:spPr>
          <a:xfrm>
            <a:off x="4840941" y="5499847"/>
            <a:ext cx="1366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342" y="549984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Class Binding</a:t>
            </a:r>
            <a:endParaRPr lang="en-IN" sz="1200" dirty="0"/>
          </a:p>
        </p:txBody>
      </p:sp>
      <p:cxnSp>
        <p:nvCxnSpPr>
          <p:cNvPr id="11" name="Elbow Connector 10"/>
          <p:cNvCxnSpPr>
            <a:stCxn id="7" idx="2"/>
            <a:endCxn id="2" idx="2"/>
          </p:cNvCxnSpPr>
          <p:nvPr/>
        </p:nvCxnSpPr>
        <p:spPr>
          <a:xfrm rot="5400000">
            <a:off x="5524385" y="4352480"/>
            <a:ext cx="12700" cy="3531864"/>
          </a:xfrm>
          <a:prstGeom prst="bentConnector3">
            <a:avLst>
              <a:gd name="adj1" fmla="val 36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1474" y="632147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Data Binding</a:t>
            </a:r>
            <a:endParaRPr lang="en-IN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9.1 Class Binding [class]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1" y="2403339"/>
            <a:ext cx="4572000" cy="427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82" y="2509473"/>
            <a:ext cx="3733800" cy="30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3671047" y="3563471"/>
            <a:ext cx="3496235" cy="16539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1047" y="3334871"/>
            <a:ext cx="3832412" cy="135815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265" y="3088019"/>
            <a:ext cx="3866029" cy="10959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74732" y="3168879"/>
            <a:ext cx="1053658" cy="23753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9.2 </a:t>
            </a:r>
            <a:r>
              <a:rPr lang="en-IN" b="1" dirty="0"/>
              <a:t>Class Binding On </a:t>
            </a:r>
            <a:r>
              <a:rPr lang="en-IN" b="1" dirty="0" smtClean="0"/>
              <a:t>conditions    </a:t>
            </a:r>
            <a:r>
              <a:rPr lang="en-IN" sz="2000" dirty="0" smtClean="0"/>
              <a:t>[</a:t>
            </a:r>
            <a:r>
              <a:rPr lang="en-IN" sz="2000" dirty="0" err="1" smtClean="0"/>
              <a:t>class.classname</a:t>
            </a:r>
            <a:r>
              <a:rPr lang="en-IN" sz="2000" dirty="0" smtClean="0"/>
              <a:t>]=</a:t>
            </a:r>
            <a:r>
              <a:rPr lang="en-IN" sz="2000" dirty="0" err="1" smtClean="0"/>
              <a:t>BooleanProperty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23" y="2474259"/>
            <a:ext cx="39338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00" y="2474259"/>
            <a:ext cx="4593572" cy="416067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267635"/>
            <a:ext cx="1618130" cy="244288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53235" y="4173202"/>
            <a:ext cx="5109883" cy="2228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70847" y="3253403"/>
            <a:ext cx="767895" cy="72020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8700" y="3235147"/>
            <a:ext cx="2394418" cy="93805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4129"/>
          <a:stretch/>
        </p:blipFill>
        <p:spPr>
          <a:xfrm>
            <a:off x="7463118" y="2494499"/>
            <a:ext cx="3952875" cy="207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367274"/>
            <a:ext cx="4721411" cy="4341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37494" cy="706964"/>
          </a:xfrm>
        </p:spPr>
        <p:txBody>
          <a:bodyPr/>
          <a:lstStyle/>
          <a:p>
            <a:r>
              <a:rPr lang="en-IN" b="1" dirty="0" smtClean="0"/>
              <a:t>9.3 </a:t>
            </a:r>
            <a:r>
              <a:rPr lang="en-IN" b="1" dirty="0" err="1" smtClean="0"/>
              <a:t>NgClass</a:t>
            </a:r>
            <a:r>
              <a:rPr lang="en-IN" b="1" dirty="0" smtClean="0"/>
              <a:t> – Custom Angular Class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[</a:t>
            </a:r>
            <a:r>
              <a:rPr lang="en-IN" sz="2000" dirty="0" err="1"/>
              <a:t>ngClass</a:t>
            </a:r>
            <a:r>
              <a:rPr lang="en-IN" sz="2000" dirty="0"/>
              <a:t>]="</a:t>
            </a:r>
            <a:r>
              <a:rPr lang="en-IN" sz="2000" dirty="0" err="1"/>
              <a:t>custClass</a:t>
            </a:r>
            <a:r>
              <a:rPr lang="en-IN" sz="2000" dirty="0"/>
              <a:t>"</a:t>
            </a:r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3161391" y="5393602"/>
            <a:ext cx="712694" cy="225938"/>
          </a:xfrm>
          <a:prstGeom prst="bentConnector3">
            <a:avLst>
              <a:gd name="adj1" fmla="val 943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3399410" y="5483703"/>
            <a:ext cx="690283" cy="453627"/>
          </a:xfrm>
          <a:prstGeom prst="bentConnector3">
            <a:avLst>
              <a:gd name="adj1" fmla="val -64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3209787" y="5772884"/>
            <a:ext cx="766481" cy="302138"/>
          </a:xfrm>
          <a:prstGeom prst="bentConnector3">
            <a:avLst>
              <a:gd name="adj1" fmla="val 877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53235" y="3193794"/>
            <a:ext cx="810010" cy="251672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15658" y="4361461"/>
            <a:ext cx="4266780" cy="4862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53753" y="3973608"/>
            <a:ext cx="3528685" cy="33120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3901" y="4026941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959" y="5806709"/>
            <a:ext cx="1053658" cy="237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74733" y="5048801"/>
            <a:ext cx="577025" cy="202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Angular History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2010 – Angular JS</a:t>
            </a:r>
          </a:p>
          <a:p>
            <a:r>
              <a:rPr lang="en-IN" dirty="0" smtClean="0"/>
              <a:t>2016 – Angular 2 (Currently called as Angular)</a:t>
            </a:r>
          </a:p>
          <a:p>
            <a:r>
              <a:rPr lang="en-IN" dirty="0" smtClean="0"/>
              <a:t>2016 Dec – Angular 4 (Angular 3 was skipped to avoid confusion due to misalignment of the router package) </a:t>
            </a:r>
          </a:p>
          <a:p>
            <a:r>
              <a:rPr lang="en-IN" dirty="0" smtClean="0"/>
              <a:t>2017 Nov – Angular 5</a:t>
            </a:r>
          </a:p>
          <a:p>
            <a:r>
              <a:rPr lang="en-IN" dirty="0" smtClean="0"/>
              <a:t>2018 Apr -  Angular 6</a:t>
            </a:r>
          </a:p>
          <a:p>
            <a:r>
              <a:rPr lang="en-IN" dirty="0" smtClean="0"/>
              <a:t>2018 Oct – Angular 7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</a:t>
            </a:r>
            <a:r>
              <a:rPr lang="en-IN" b="1" dirty="0" smtClean="0"/>
              <a:t>10 </a:t>
            </a:r>
            <a:r>
              <a:rPr lang="en-IN" b="1" dirty="0" smtClean="0"/>
              <a:t>: </a:t>
            </a:r>
            <a:r>
              <a:rPr lang="en-IN" b="1" dirty="0" smtClean="0"/>
              <a:t>Event Binding()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25999" y="1888418"/>
            <a:ext cx="10363660" cy="4525829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Data Binding Vs Event Binding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/>
              <a:t>Event Binding : </a:t>
            </a:r>
            <a:r>
              <a:rPr lang="en-IN" sz="2400" dirty="0" smtClean="0"/>
              <a:t>Example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Pass event as a parameter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Inline Click Event</a:t>
            </a:r>
            <a:endParaRPr lang="en-I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10.1 Data Binding Vs </a:t>
            </a:r>
            <a:r>
              <a:rPr lang="en-IN" b="1" dirty="0" smtClean="0"/>
              <a:t>Event Binding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Binding: Where the data flows from Component class to Component Template. Any changes in class property will get update in template too</a:t>
            </a:r>
          </a:p>
          <a:p>
            <a:r>
              <a:rPr lang="en-IN" dirty="0" smtClean="0"/>
              <a:t>Event Binding: Sometimes we have to bind user interaction like mouse event or Keyboard event then we have to keep data floe from template to class also called Event Binding</a:t>
            </a:r>
          </a:p>
          <a:p>
            <a:r>
              <a:rPr lang="en-IN" dirty="0" smtClean="0"/>
              <a:t>For event bind we need to bind a event function for the component. Like,</a:t>
            </a:r>
          </a:p>
          <a:p>
            <a:pPr lvl="1"/>
            <a:r>
              <a:rPr lang="en-IN" dirty="0" smtClean="0"/>
              <a:t>Click event for button</a:t>
            </a:r>
          </a:p>
          <a:p>
            <a:pPr lvl="1"/>
            <a:r>
              <a:rPr lang="en-IN" dirty="0" err="1" smtClean="0"/>
              <a:t>OnFocus</a:t>
            </a:r>
            <a:r>
              <a:rPr lang="en-IN" dirty="0" smtClean="0"/>
              <a:t> for textbox</a:t>
            </a:r>
          </a:p>
          <a:p>
            <a:pPr lvl="1"/>
            <a:r>
              <a:rPr lang="en-IN" dirty="0" smtClean="0"/>
              <a:t>Mouse over for image</a:t>
            </a:r>
          </a:p>
          <a:p>
            <a:pPr lvl="1"/>
            <a:endParaRPr lang="en-IN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6898341" y="5378823"/>
            <a:ext cx="1255289" cy="75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Template</a:t>
            </a:r>
            <a:endParaRPr lang="en-IN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30205" y="5378823"/>
            <a:ext cx="1255289" cy="7530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Class</a:t>
            </a:r>
            <a:endParaRPr lang="en-IN" sz="1400" b="1" dirty="0"/>
          </a:p>
        </p:txBody>
      </p:sp>
      <p:cxnSp>
        <p:nvCxnSpPr>
          <p:cNvPr id="25" name="Elbow Connector 24"/>
          <p:cNvCxnSpPr>
            <a:stCxn id="17" idx="2"/>
            <a:endCxn id="15" idx="2"/>
          </p:cNvCxnSpPr>
          <p:nvPr/>
        </p:nvCxnSpPr>
        <p:spPr>
          <a:xfrm rot="5400000">
            <a:off x="9291918" y="4365927"/>
            <a:ext cx="12700" cy="3531864"/>
          </a:xfrm>
          <a:prstGeom prst="bentConnector3">
            <a:avLst>
              <a:gd name="adj1" fmla="val 338823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1884" y="6251468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27" name="Elbow Connector 26"/>
          <p:cNvCxnSpPr>
            <a:stCxn id="15" idx="0"/>
            <a:endCxn id="17" idx="0"/>
          </p:cNvCxnSpPr>
          <p:nvPr/>
        </p:nvCxnSpPr>
        <p:spPr>
          <a:xfrm rot="5400000" flipH="1" flipV="1">
            <a:off x="9291918" y="3612891"/>
            <a:ext cx="12700" cy="3531864"/>
          </a:xfrm>
          <a:prstGeom prst="bentConnector3">
            <a:avLst>
              <a:gd name="adj1" fmla="val 296470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08496" y="500230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10.2 </a:t>
            </a:r>
            <a:r>
              <a:rPr lang="en-IN" b="1" dirty="0" smtClean="0"/>
              <a:t>Event Binding : Example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90960"/>
            <a:ext cx="5048510" cy="392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5290"/>
          <a:stretch/>
        </p:blipFill>
        <p:spPr>
          <a:xfrm>
            <a:off x="7208744" y="3469153"/>
            <a:ext cx="2857500" cy="146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43953" y="3469153"/>
            <a:ext cx="1635256" cy="2030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545540">
            <a:off x="2857662" y="3839378"/>
            <a:ext cx="118333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Event Binding</a:t>
            </a:r>
            <a:endParaRPr lang="en-IN" sz="12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793249" y="3996789"/>
            <a:ext cx="748245" cy="1237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496503">
            <a:off x="1480074" y="4564840"/>
            <a:ext cx="1135247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Data Binding</a:t>
            </a:r>
            <a:endParaRPr lang="en-IN" sz="1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6376" y="3996789"/>
            <a:ext cx="6158753" cy="56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677242"/>
            <a:ext cx="4917253" cy="1158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2198" y="3469153"/>
            <a:ext cx="4746895" cy="114656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64" y="2719107"/>
            <a:ext cx="4467225" cy="3867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" y="2506185"/>
            <a:ext cx="4937306" cy="376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10.3 </a:t>
            </a:r>
            <a:r>
              <a:rPr lang="en-IN" b="1" dirty="0" smtClean="0"/>
              <a:t>Pass event as a parameter</a:t>
            </a:r>
            <a:endParaRPr lang="en-IN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99558" y="3469153"/>
            <a:ext cx="1362023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499558" y="3996789"/>
            <a:ext cx="344320" cy="1677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36376" y="3996789"/>
            <a:ext cx="4709245" cy="307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379582" y="4304589"/>
            <a:ext cx="3266039" cy="1531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066271" y="3469153"/>
            <a:ext cx="1574626" cy="185488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54079" y="3790782"/>
            <a:ext cx="5716397" cy="17530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649350"/>
            <a:ext cx="2628900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2482314"/>
            <a:ext cx="469582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10.4 </a:t>
            </a:r>
            <a:r>
              <a:rPr lang="en-IN" b="1" dirty="0" smtClean="0"/>
              <a:t>Inline Click Event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13647" y="3897735"/>
            <a:ext cx="4768103" cy="243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80569" y="3455324"/>
            <a:ext cx="4465052" cy="3216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59" y="3996789"/>
            <a:ext cx="511745" cy="986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63272" y="3496209"/>
            <a:ext cx="1223681" cy="1487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11.1 Template Reference Variable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65411" y="2697630"/>
            <a:ext cx="10478292" cy="2467267"/>
          </a:xfrm>
        </p:spPr>
        <p:txBody>
          <a:bodyPr numCol="1">
            <a:noAutofit/>
          </a:bodyPr>
          <a:lstStyle/>
          <a:p>
            <a:r>
              <a:rPr lang="en-IN" sz="2000" dirty="0" smtClean="0"/>
              <a:t>A way to pass a data from template component and pass that </a:t>
            </a:r>
            <a:r>
              <a:rPr lang="en-IN" sz="2000" dirty="0" err="1" smtClean="0"/>
              <a:t>vaue</a:t>
            </a:r>
            <a:r>
              <a:rPr lang="en-IN" sz="2000" dirty="0" smtClean="0"/>
              <a:t> to class through a event handler property.</a:t>
            </a:r>
          </a:p>
          <a:p>
            <a:r>
              <a:rPr lang="en-IN" sz="2000" dirty="0" smtClean="0"/>
              <a:t>In the below example,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dirty="0" smtClean="0"/>
              <a:t>We are passing the value types in the boxed while clicking the button. So we are binding textbox and button using </a:t>
            </a:r>
            <a:r>
              <a:rPr lang="en-I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inputTxt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/>
              <a:t>and passing that to class through a even handler method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and passing the textbox box value as parameter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54954" y="5493344"/>
            <a:ext cx="10224247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#inputTxt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(click)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='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inputTxt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)'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'button`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'Click</a:t>
            </a:r>
            <a:r>
              <a:rPr lang="en-IN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865" y="5530062"/>
            <a:ext cx="1271358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27676" y="5816509"/>
            <a:ext cx="1861395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877" y="2668400"/>
            <a:ext cx="2714625" cy="1895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39678"/>
            <a:ext cx="5753100" cy="3600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11.2 </a:t>
            </a:r>
            <a:r>
              <a:rPr lang="en-IN" b="1" dirty="0" smtClean="0"/>
              <a:t>Template Reference Variable</a:t>
            </a:r>
            <a:endParaRPr lang="en-IN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331259" y="3616137"/>
            <a:ext cx="1317812" cy="17761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6953" y="3357398"/>
            <a:ext cx="4719918" cy="25873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31260" y="3996790"/>
            <a:ext cx="658905" cy="1637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5393" y="3346312"/>
            <a:ext cx="1379807" cy="1404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1258" y="4051845"/>
            <a:ext cx="6131860" cy="62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25393" y="3537563"/>
            <a:ext cx="1700115" cy="175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66270" y="3616137"/>
            <a:ext cx="7191177" cy="1788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working with model and view, its essential that the data is always in sync otherwise the data might not be in consistent</a:t>
            </a:r>
          </a:p>
          <a:p>
            <a:r>
              <a:rPr lang="en-IN" dirty="0" smtClean="0"/>
              <a:t>We have to import </a:t>
            </a:r>
            <a:r>
              <a:rPr lang="en-IN" dirty="0" err="1" smtClean="0"/>
              <a:t>ngModel</a:t>
            </a:r>
            <a:r>
              <a:rPr lang="en-IN" dirty="0" smtClean="0"/>
              <a:t> in </a:t>
            </a:r>
            <a:r>
              <a:rPr lang="en-IN" dirty="0" err="1" smtClean="0"/>
              <a:t>appmodule.ts</a:t>
            </a:r>
            <a:r>
              <a:rPr lang="en-IN" dirty="0" smtClean="0"/>
              <a:t> from @angular/forms </a:t>
            </a:r>
            <a:r>
              <a:rPr lang="en-IN" dirty="0" err="1" smtClean="0"/>
              <a:t>pkg</a:t>
            </a:r>
            <a:endParaRPr lang="en-IN" dirty="0" smtClean="0"/>
          </a:p>
          <a:p>
            <a:r>
              <a:rPr lang="en-IN" dirty="0" smtClean="0"/>
              <a:t>Angular Directive for two way binding is </a:t>
            </a:r>
            <a:r>
              <a:rPr lang="en-IN" b="1" dirty="0" smtClean="0">
                <a:solidFill>
                  <a:srgbClr val="00B0F0"/>
                </a:solidFill>
              </a:rPr>
              <a:t>[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gModel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IN" b="1" dirty="0" smtClean="0">
                <a:solidFill>
                  <a:srgbClr val="00B0F0"/>
                </a:solidFill>
              </a:rPr>
              <a:t>]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=name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3894" y="5029198"/>
            <a:ext cx="2052918" cy="1013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/>
          </a:p>
        </p:txBody>
      </p:sp>
      <p:cxnSp>
        <p:nvCxnSpPr>
          <p:cNvPr id="11" name="Elbow Connector 10"/>
          <p:cNvCxnSpPr>
            <a:endCxn id="9" idx="2"/>
          </p:cNvCxnSpPr>
          <p:nvPr/>
        </p:nvCxnSpPr>
        <p:spPr>
          <a:xfrm rot="5400000">
            <a:off x="5286878" y="4475685"/>
            <a:ext cx="12700" cy="3133050"/>
          </a:xfrm>
          <a:prstGeom prst="bentConnector3">
            <a:avLst>
              <a:gd name="adj1" fmla="val 18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5986" y="622989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00B0F0"/>
                </a:solidFill>
              </a:rPr>
              <a:t>Data Binding</a:t>
            </a:r>
            <a:endParaRPr lang="en-IN" sz="1200" dirty="0">
              <a:solidFill>
                <a:srgbClr val="00B0F0"/>
              </a:solidFill>
            </a:endParaRPr>
          </a:p>
        </p:txBody>
      </p:sp>
      <p:cxnSp>
        <p:nvCxnSpPr>
          <p:cNvPr id="13" name="Elbow Connector 12"/>
          <p:cNvCxnSpPr>
            <a:stCxn id="9" idx="0"/>
          </p:cNvCxnSpPr>
          <p:nvPr/>
        </p:nvCxnSpPr>
        <p:spPr>
          <a:xfrm rot="16200000" flipH="1">
            <a:off x="5156890" y="3592661"/>
            <a:ext cx="259976" cy="3133050"/>
          </a:xfrm>
          <a:prstGeom prst="bentConnector3">
            <a:avLst>
              <a:gd name="adj1" fmla="val -87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5197" y="4550024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2">
                    <a:lumMod val="75000"/>
                  </a:schemeClr>
                </a:solidFill>
              </a:rPr>
              <a:t>Event Binding</a:t>
            </a:r>
            <a:endParaRPr lang="en-I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75067" y="5166309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8717" y="5546111"/>
            <a:ext cx="1503271" cy="337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2655" y="5035548"/>
            <a:ext cx="2052918" cy="1013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Public Username</a:t>
            </a:r>
            <a:br>
              <a:rPr lang="en-IN" sz="1400" b="1" dirty="0" smtClean="0"/>
            </a:br>
            <a:r>
              <a:rPr lang="en-IN" sz="1400" b="1" dirty="0" smtClean="0"/>
              <a:t>Public Password</a:t>
            </a:r>
            <a:endParaRPr lang="en-IN" sz="1400" b="1" dirty="0"/>
          </a:p>
        </p:txBody>
      </p:sp>
      <p:cxnSp>
        <p:nvCxnSpPr>
          <p:cNvPr id="28" name="Straight Connector 27"/>
          <p:cNvCxnSpPr>
            <a:stCxn id="9" idx="3"/>
            <a:endCxn id="26" idx="1"/>
          </p:cNvCxnSpPr>
          <p:nvPr/>
        </p:nvCxnSpPr>
        <p:spPr>
          <a:xfrm>
            <a:off x="4746812" y="5535704"/>
            <a:ext cx="1205843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81109" y="532063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Two Way</a:t>
            </a:r>
          </a:p>
          <a:p>
            <a:pPr algn="ctr"/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endParaRPr lang="en-I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62926" y="4001940"/>
            <a:ext cx="547156" cy="766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159766" y="4092693"/>
            <a:ext cx="2276447" cy="2094941"/>
          </a:xfrm>
          <a:prstGeom prst="bentConnector3">
            <a:avLst>
              <a:gd name="adj1" fmla="val 411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12 </a:t>
            </a:r>
            <a:r>
              <a:rPr lang="en-IN" b="1" dirty="0" smtClean="0"/>
              <a:t>: </a:t>
            </a:r>
            <a:r>
              <a:rPr lang="en-IN" b="1" dirty="0" smtClean="0"/>
              <a:t>Two Way Binding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636"/>
            <a:ext cx="4114800" cy="2847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29" y="2521884"/>
            <a:ext cx="2714625" cy="1733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863" y="4365407"/>
            <a:ext cx="4566677" cy="22662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75002" y="4413956"/>
            <a:ext cx="1050709" cy="2811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138082" y="3348318"/>
            <a:ext cx="1304365" cy="15867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788460" y="3845859"/>
            <a:ext cx="349622" cy="10892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88460" y="3845859"/>
            <a:ext cx="4356846" cy="121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68388" y="3348318"/>
            <a:ext cx="3576918" cy="282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 </a:t>
            </a:r>
            <a:r>
              <a:rPr lang="en-IN" b="1" dirty="0" smtClean="0"/>
              <a:t>: </a:t>
            </a:r>
            <a:r>
              <a:rPr lang="en-IN" b="1" dirty="0" smtClean="0"/>
              <a:t>Structural Directives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909794"/>
          </a:xfrm>
        </p:spPr>
        <p:txBody>
          <a:bodyPr numCol="1">
            <a:noAutofit/>
          </a:bodyPr>
          <a:lstStyle/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Structural </a:t>
            </a:r>
            <a:r>
              <a:rPr lang="en-IN" sz="2400" dirty="0" smtClean="0"/>
              <a:t>Directives are directives that let us add or remove HTML elements from the DOM</a:t>
            </a:r>
            <a:endParaRPr lang="en-IN" sz="2400" dirty="0" smtClean="0"/>
          </a:p>
          <a:p>
            <a:pPr marL="342900" indent="-342900">
              <a:buFont typeface="Wingdings 3" charset="2"/>
              <a:buAutoNum type="arabicPeriod"/>
            </a:pPr>
            <a:r>
              <a:rPr lang="en-IN" sz="2400" dirty="0" smtClean="0"/>
              <a:t>Common Built-In Structural Directives</a:t>
            </a:r>
            <a:endParaRPr lang="en-IN" sz="2400" dirty="0" smtClean="0"/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ngIf</a:t>
            </a:r>
            <a:r>
              <a:rPr lang="en-IN" sz="2200" dirty="0" smtClean="0">
                <a:solidFill>
                  <a:srgbClr val="00B0F0"/>
                </a:solidFill>
              </a:rPr>
              <a:t> – Conditionally Render HTML Element</a:t>
            </a: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ngSwitch</a:t>
            </a:r>
            <a:r>
              <a:rPr lang="en-IN" sz="2200" dirty="0">
                <a:solidFill>
                  <a:srgbClr val="00B0F0"/>
                </a:solidFill>
              </a:rPr>
              <a:t> - Conditionally Render HTML </a:t>
            </a:r>
            <a:r>
              <a:rPr lang="en-IN" sz="2200" dirty="0" smtClean="0">
                <a:solidFill>
                  <a:srgbClr val="00B0F0"/>
                </a:solidFill>
              </a:rPr>
              <a:t>Element</a:t>
            </a:r>
            <a:endParaRPr lang="en-IN" sz="2200" dirty="0" smtClean="0">
              <a:solidFill>
                <a:srgbClr val="00B0F0"/>
              </a:solidFill>
            </a:endParaRPr>
          </a:p>
          <a:p>
            <a:pPr marL="800100" lvl="1" indent="-342900">
              <a:buFont typeface="Wingdings 3" charset="2"/>
              <a:buAutoNum type="arabicPeriod"/>
            </a:pPr>
            <a:r>
              <a:rPr lang="en-IN" sz="2200" dirty="0" err="1" smtClean="0">
                <a:solidFill>
                  <a:srgbClr val="00B0F0"/>
                </a:solidFill>
              </a:rPr>
              <a:t>ngFor</a:t>
            </a:r>
            <a:r>
              <a:rPr lang="en-IN" sz="2200" dirty="0" smtClean="0">
                <a:solidFill>
                  <a:srgbClr val="00B0F0"/>
                </a:solidFill>
              </a:rPr>
              <a:t> – Render HTML elements in List</a:t>
            </a:r>
            <a:endParaRPr lang="en-IN" sz="2200" dirty="0">
              <a:solidFill>
                <a:srgbClr val="00B0F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Development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Node</a:t>
            </a:r>
          </a:p>
          <a:p>
            <a:r>
              <a:rPr lang="en-IN" sz="2000" dirty="0" err="1" smtClean="0">
                <a:solidFill>
                  <a:srgbClr val="7030A0"/>
                </a:solidFill>
              </a:rPr>
              <a:t>Npm</a:t>
            </a:r>
            <a:endParaRPr lang="en-IN" sz="2000" dirty="0" smtClean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Angular CLI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Text Editor – Visual Studio Code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13.1 </a:t>
            </a:r>
            <a:r>
              <a:rPr lang="en-IN" b="1" dirty="0" smtClean="0"/>
              <a:t>: </a:t>
            </a:r>
            <a:r>
              <a:rPr lang="en-IN" b="1" dirty="0" smtClean="0"/>
              <a:t>ng-If (*</a:t>
            </a:r>
            <a:r>
              <a:rPr lang="en-IN" b="1" dirty="0" err="1" smtClean="0"/>
              <a:t>ngIf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86318"/>
            <a:ext cx="3829050" cy="289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420" y="2586318"/>
            <a:ext cx="5172075" cy="31146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9376" y="3496235"/>
            <a:ext cx="2635624" cy="699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195482"/>
            <a:ext cx="1909482" cy="215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01153" y="3496235"/>
            <a:ext cx="578223" cy="13312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75965" y="3648635"/>
            <a:ext cx="5042647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24635" y="3648635"/>
            <a:ext cx="551330" cy="14074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7812" y="5916706"/>
            <a:ext cx="79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Even though the </a:t>
            </a:r>
            <a:r>
              <a:rPr lang="en-IN" sz="1400" b="1" dirty="0" smtClean="0"/>
              <a:t>show</a:t>
            </a:r>
            <a:r>
              <a:rPr lang="en-IN" sz="1400" dirty="0" smtClean="0"/>
              <a:t> h2 is not visible in output but still its in DOM. This is entirely different from CSS Display property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18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53272"/>
            <a:ext cx="5324475" cy="35147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13.2 </a:t>
            </a:r>
            <a:r>
              <a:rPr lang="en-IN" b="1" dirty="0" smtClean="0"/>
              <a:t>: </a:t>
            </a:r>
            <a:r>
              <a:rPr lang="en-IN" b="1" dirty="0" smtClean="0"/>
              <a:t>ng-If 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9376" y="3496235"/>
            <a:ext cx="107577" cy="208429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16" y="3280522"/>
            <a:ext cx="3105150" cy="16859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281082" y="3496235"/>
            <a:ext cx="536109" cy="20842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496235"/>
            <a:ext cx="536109" cy="41686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4222376"/>
            <a:ext cx="4343400" cy="31600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6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2762"/>
            <a:ext cx="5962650" cy="41814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13.3 </a:t>
            </a:r>
            <a:r>
              <a:rPr lang="en-IN" b="1" dirty="0" smtClean="0"/>
              <a:t>: </a:t>
            </a:r>
            <a:r>
              <a:rPr lang="en-IN" b="1" dirty="0" smtClean="0"/>
              <a:t>ng-If ; then; else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4988" y="3280522"/>
            <a:ext cx="4388" cy="2905125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74988" y="3280522"/>
            <a:ext cx="636401" cy="2905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1082" y="3280522"/>
            <a:ext cx="430307" cy="4308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1082" y="3711388"/>
            <a:ext cx="4561527" cy="8236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09" y="3173786"/>
            <a:ext cx="3000375" cy="1666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9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Node, NPM, VSC</a:t>
            </a:r>
            <a:endParaRPr lang="en-IN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513481" cy="576262"/>
          </a:xfrm>
        </p:spPr>
        <p:txBody>
          <a:bodyPr/>
          <a:lstStyle/>
          <a:p>
            <a:r>
              <a:rPr lang="en-IN" dirty="0" smtClean="0"/>
              <a:t>Install Node &amp; NPM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9024470" cy="2840039"/>
          </a:xfrm>
        </p:spPr>
        <p:txBody>
          <a:bodyPr>
            <a:normAutofit/>
          </a:bodyPr>
          <a:lstStyle/>
          <a:p>
            <a:r>
              <a:rPr lang="en-IN" sz="1600" dirty="0">
                <a:hlinkClick r:id="rId2"/>
              </a:rPr>
              <a:t>https://nodejs.org/en/download</a:t>
            </a:r>
            <a:r>
              <a:rPr lang="en-IN" sz="1600" dirty="0" smtClean="0">
                <a:hlinkClick r:id="rId2"/>
              </a:rPr>
              <a:t>/</a:t>
            </a:r>
            <a:endParaRPr lang="en-IN" sz="1600" dirty="0" smtClean="0"/>
          </a:p>
          <a:p>
            <a:r>
              <a:rPr lang="en-IN" sz="1600" dirty="0" smtClean="0"/>
              <a:t>Download and install based on your OS</a:t>
            </a:r>
            <a:endParaRPr lang="en-IN" sz="1600" dirty="0"/>
          </a:p>
          <a:p>
            <a:r>
              <a:rPr lang="en-IN" sz="1600" dirty="0" smtClean="0"/>
              <a:t>Along with node </a:t>
            </a:r>
            <a:r>
              <a:rPr lang="en-IN" sz="1600" dirty="0" err="1" smtClean="0"/>
              <a:t>js</a:t>
            </a:r>
            <a:r>
              <a:rPr lang="en-IN" sz="1600" dirty="0" smtClean="0"/>
              <a:t>, </a:t>
            </a:r>
            <a:r>
              <a:rPr lang="en-IN" sz="1600" dirty="0" err="1" smtClean="0"/>
              <a:t>npm</a:t>
            </a:r>
            <a:r>
              <a:rPr lang="en-IN" sz="1600" dirty="0" smtClean="0"/>
              <a:t>(node package manager will also get install</a:t>
            </a:r>
          </a:p>
          <a:p>
            <a:pPr marL="0" indent="0">
              <a:buNone/>
            </a:pP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59" y="4411522"/>
            <a:ext cx="2181225" cy="81915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idx="1"/>
          </p:nvPr>
        </p:nvSpPr>
        <p:spPr>
          <a:xfrm>
            <a:off x="1154953" y="5443539"/>
            <a:ext cx="8513481" cy="576262"/>
          </a:xfrm>
        </p:spPr>
        <p:txBody>
          <a:bodyPr/>
          <a:lstStyle/>
          <a:p>
            <a:r>
              <a:rPr lang="en-IN" dirty="0" smtClean="0"/>
              <a:t>Install Visual Studio Code Editor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154952" y="6000071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https://code.visualstudio.com/download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– Angular CLI</a:t>
            </a:r>
            <a:endParaRPr lang="en-I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154954" y="2516562"/>
            <a:ext cx="4825159" cy="576262"/>
          </a:xfrm>
        </p:spPr>
        <p:txBody>
          <a:bodyPr/>
          <a:lstStyle/>
          <a:p>
            <a:r>
              <a:rPr lang="en-IN" dirty="0" smtClean="0"/>
              <a:t>Install Angular CLI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54954" y="3092824"/>
            <a:ext cx="4825159" cy="3528452"/>
          </a:xfrm>
        </p:spPr>
        <p:txBody>
          <a:bodyPr>
            <a:normAutofit/>
          </a:bodyPr>
          <a:lstStyle/>
          <a:p>
            <a:r>
              <a:rPr lang="en-IN" dirty="0" smtClean="0"/>
              <a:t>Angular CLI is the command line interface of Angular allows to generate building block of application by typing the commands</a:t>
            </a:r>
          </a:p>
          <a:p>
            <a:r>
              <a:rPr lang="en-IN" dirty="0" smtClean="0"/>
              <a:t>Helps development Quicker and easier all these with following best practices</a:t>
            </a:r>
          </a:p>
          <a:p>
            <a:r>
              <a:rPr lang="en-IN" b="1" dirty="0" smtClean="0"/>
              <a:t>Installation </a:t>
            </a:r>
            <a:r>
              <a:rPr lang="en-IN" b="1" dirty="0" err="1" smtClean="0"/>
              <a:t>Cmd</a:t>
            </a:r>
            <a:r>
              <a:rPr lang="en-IN" b="1" dirty="0" smtClean="0"/>
              <a:t>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npm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 install –g @angular/cli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91" y="2630301"/>
            <a:ext cx="4914900" cy="39909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5/6/2019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2734</TotalTime>
  <Words>2244</Words>
  <Application>Microsoft Office PowerPoint</Application>
  <PresentationFormat>Widescreen</PresentationFormat>
  <Paragraphs>485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Angular 7 - Tutorial</vt:lpstr>
      <vt:lpstr>Prerequisite</vt:lpstr>
      <vt:lpstr>Introduction</vt:lpstr>
      <vt:lpstr>Why angular</vt:lpstr>
      <vt:lpstr>Angular History</vt:lpstr>
      <vt:lpstr>Development Environment</vt:lpstr>
      <vt:lpstr>Installation – Node, NPM, VSC</vt:lpstr>
      <vt:lpstr>Installation – Angular CLI</vt:lpstr>
      <vt:lpstr>Chapter 1 : hello world</vt:lpstr>
      <vt:lpstr>1.1 Hello world - Creation</vt:lpstr>
      <vt:lpstr>1.2 Hello world – Run and Terminal Output</vt:lpstr>
      <vt:lpstr>1.2 Hello world – Browser Output</vt:lpstr>
      <vt:lpstr>Chapter 2 : Architecture</vt:lpstr>
      <vt:lpstr>2.1 Modules</vt:lpstr>
      <vt:lpstr>2.2 Components</vt:lpstr>
      <vt:lpstr>2.3 Services</vt:lpstr>
      <vt:lpstr>Chapter 3 : File Structure</vt:lpstr>
      <vt:lpstr>3.1 package.json</vt:lpstr>
      <vt:lpstr>3.2 main.ts</vt:lpstr>
      <vt:lpstr>3.2 main.ts</vt:lpstr>
      <vt:lpstr>3.3 index.html, style.css, dist folder</vt:lpstr>
      <vt:lpstr>Chapter 4 : App Module Files</vt:lpstr>
      <vt:lpstr>4.1 app.module.ts</vt:lpstr>
      <vt:lpstr>4.2 app.component.ts</vt:lpstr>
      <vt:lpstr>4.3 app.component.html </vt:lpstr>
      <vt:lpstr>Chapter 5 : Application Flow</vt:lpstr>
      <vt:lpstr>Application Flow</vt:lpstr>
      <vt:lpstr>Chapter 6 : Component</vt:lpstr>
      <vt:lpstr>6.1 Component Architecture</vt:lpstr>
      <vt:lpstr>6.2 Create Component</vt:lpstr>
      <vt:lpstr>6.3 Import Component in Module </vt:lpstr>
      <vt:lpstr>6.4 New Component Usage Output</vt:lpstr>
      <vt:lpstr>6.5 Inline Template</vt:lpstr>
      <vt:lpstr>6.6 Inline Style</vt:lpstr>
      <vt:lpstr>Chapter 7 : Interpolation {{}}</vt:lpstr>
      <vt:lpstr>7.2 Other features of Interpolation</vt:lpstr>
      <vt:lpstr>Chapter 8 : Property Binding []</vt:lpstr>
      <vt:lpstr>8.1 Attribute Vs Property</vt:lpstr>
      <vt:lpstr>8.2 Understanding Attribute and property(1)</vt:lpstr>
      <vt:lpstr>8.2 Understanding Attribute and property(2)</vt:lpstr>
      <vt:lpstr>8.2 Understanding Attribute and property(3)</vt:lpstr>
      <vt:lpstr>8.2 Understanding Attribute and property(4)</vt:lpstr>
      <vt:lpstr>8.3 Property Binding</vt:lpstr>
      <vt:lpstr>8.4 Property Binding [] as Interpolation{{}}</vt:lpstr>
      <vt:lpstr>8.5 Limitations in Interpolation{{}}</vt:lpstr>
      <vt:lpstr>Chapter 9 : Class Binding [class]</vt:lpstr>
      <vt:lpstr>9.1 Class Binding [class]</vt:lpstr>
      <vt:lpstr>9.2 Class Binding On conditions    [class.classname]=BooleanProperty</vt:lpstr>
      <vt:lpstr>9.3 NgClass – Custom Angular Class [ngClass]="custClass"</vt:lpstr>
      <vt:lpstr>Chapter 10 : Event Binding()</vt:lpstr>
      <vt:lpstr>10.1 Data Binding Vs Event Binding</vt:lpstr>
      <vt:lpstr>10.2 Event Binding : Example</vt:lpstr>
      <vt:lpstr>10.3 Pass event as a parameter</vt:lpstr>
      <vt:lpstr>10.4 Inline Click Event</vt:lpstr>
      <vt:lpstr>11.1 Template Reference Variable</vt:lpstr>
      <vt:lpstr>11.2 Template Reference Variable</vt:lpstr>
      <vt:lpstr>12 : Two Way Binding</vt:lpstr>
      <vt:lpstr>12 : Two Way Binding</vt:lpstr>
      <vt:lpstr>13 : Structural Directives</vt:lpstr>
      <vt:lpstr>13.1 : ng-If (*ngIf)</vt:lpstr>
      <vt:lpstr>13.2 : ng-If ; else</vt:lpstr>
      <vt:lpstr>13.3 : ng-If ; then; else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248</cp:revision>
  <dcterms:created xsi:type="dcterms:W3CDTF">2019-04-20T05:19:46Z</dcterms:created>
  <dcterms:modified xsi:type="dcterms:W3CDTF">2019-05-06T10:38:05Z</dcterms:modified>
</cp:coreProperties>
</file>