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86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50" r:id="rId70"/>
    <p:sldId id="351" r:id="rId71"/>
    <p:sldId id="352" r:id="rId72"/>
    <p:sldId id="359" r:id="rId73"/>
    <p:sldId id="360" r:id="rId74"/>
    <p:sldId id="361" r:id="rId75"/>
    <p:sldId id="354" r:id="rId76"/>
    <p:sldId id="353" r:id="rId77"/>
    <p:sldId id="355" r:id="rId78"/>
    <p:sldId id="356" r:id="rId79"/>
    <p:sldId id="357" r:id="rId80"/>
    <p:sldId id="358" r:id="rId81"/>
    <p:sldId id="362" r:id="rId82"/>
    <p:sldId id="363" r:id="rId83"/>
    <p:sldId id="364" r:id="rId84"/>
    <p:sldId id="365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10 : Event Binding()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65411" y="2697630"/>
            <a:ext cx="10478292" cy="2467267"/>
          </a:xfrm>
        </p:spPr>
        <p:txBody>
          <a:bodyPr numCol="1">
            <a:noAutofit/>
          </a:bodyPr>
          <a:lstStyle/>
          <a:p>
            <a:r>
              <a:rPr lang="en-IN" sz="2000" dirty="0" smtClean="0"/>
              <a:t>A way to pass a data from template component and pass that </a:t>
            </a:r>
            <a:r>
              <a:rPr lang="en-IN" sz="2000" dirty="0" err="1" smtClean="0"/>
              <a:t>vaue</a:t>
            </a:r>
            <a:r>
              <a:rPr lang="en-IN" sz="2000" dirty="0" smtClean="0"/>
              <a:t> to class through a event handler property.</a:t>
            </a:r>
          </a:p>
          <a:p>
            <a:r>
              <a:rPr lang="en-IN" sz="2000" dirty="0" smtClean="0"/>
              <a:t>In the below example,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inputTxt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4954" y="5493344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865" y="5530062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816509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11.2 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working with model and view, its essential that the data is always in sync otherwise the data might not be in consistent</a:t>
            </a:r>
          </a:p>
          <a:p>
            <a:r>
              <a:rPr lang="en-IN" dirty="0" smtClean="0"/>
              <a:t>We have to import </a:t>
            </a:r>
            <a:r>
              <a:rPr lang="en-IN" dirty="0" err="1" smtClean="0"/>
              <a:t>ngModel</a:t>
            </a:r>
            <a:r>
              <a:rPr lang="en-IN" dirty="0" smtClean="0"/>
              <a:t> in </a:t>
            </a:r>
            <a:r>
              <a:rPr lang="en-IN" dirty="0" err="1" smtClean="0"/>
              <a:t>appmodule.ts</a:t>
            </a:r>
            <a:r>
              <a:rPr lang="en-IN" dirty="0" smtClean="0"/>
              <a:t> from @angular/forms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dirty="0" smtClean="0"/>
              <a:t>Angular Directive for two way binding is </a:t>
            </a:r>
            <a:r>
              <a:rPr lang="en-IN" b="1" dirty="0" smtClean="0">
                <a:solidFill>
                  <a:srgbClr val="00B0F0"/>
                </a:solidFill>
              </a:rPr>
              <a:t>[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gModel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IN" b="1" dirty="0" smtClean="0">
                <a:solidFill>
                  <a:srgbClr val="00B0F0"/>
                </a:solidFill>
              </a:rPr>
              <a:t>]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=name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3894" y="5029198"/>
            <a:ext cx="2052918" cy="1013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cxnSp>
        <p:nvCxnSpPr>
          <p:cNvPr id="11" name="Elbow Connector 10"/>
          <p:cNvCxnSpPr>
            <a:endCxn id="9" idx="2"/>
          </p:cNvCxnSpPr>
          <p:nvPr/>
        </p:nvCxnSpPr>
        <p:spPr>
          <a:xfrm rot="5400000">
            <a:off x="5286878" y="4475685"/>
            <a:ext cx="12700" cy="3133050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5986" y="622989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>
            <a:stCxn id="9" idx="0"/>
          </p:cNvCxnSpPr>
          <p:nvPr/>
        </p:nvCxnSpPr>
        <p:spPr>
          <a:xfrm rot="16200000" flipH="1">
            <a:off x="5156890" y="3592661"/>
            <a:ext cx="259976" cy="3133050"/>
          </a:xfrm>
          <a:prstGeom prst="bentConnector3">
            <a:avLst>
              <a:gd name="adj1" fmla="val -87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5197" y="455002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5067" y="5166309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717" y="5546111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2655" y="5035548"/>
            <a:ext cx="2052918" cy="1013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Public Username</a:t>
            </a:r>
            <a:br>
              <a:rPr lang="en-IN" sz="1400" b="1" dirty="0" smtClean="0"/>
            </a:br>
            <a:r>
              <a:rPr lang="en-IN" sz="1400" b="1" dirty="0" smtClean="0"/>
              <a:t>Public Password</a:t>
            </a:r>
            <a:endParaRPr lang="en-IN" sz="1400" b="1" dirty="0"/>
          </a:p>
        </p:txBody>
      </p:sp>
      <p:cxnSp>
        <p:nvCxnSpPr>
          <p:cNvPr id="28" name="Straight Connector 27"/>
          <p:cNvCxnSpPr>
            <a:stCxn id="9" idx="3"/>
            <a:endCxn id="26" idx="1"/>
          </p:cNvCxnSpPr>
          <p:nvPr/>
        </p:nvCxnSpPr>
        <p:spPr>
          <a:xfrm>
            <a:off x="4746812" y="5535704"/>
            <a:ext cx="1205843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1109" y="532063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Two Way</a:t>
            </a:r>
          </a:p>
          <a:p>
            <a:pPr algn="ctr"/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2926" y="4001940"/>
            <a:ext cx="547156" cy="766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159766" y="4092693"/>
            <a:ext cx="2276447" cy="2094941"/>
          </a:xfrm>
          <a:prstGeom prst="bentConnector3">
            <a:avLst>
              <a:gd name="adj1" fmla="val 411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636"/>
            <a:ext cx="4114800" cy="284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9" y="2521884"/>
            <a:ext cx="2714625" cy="1733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63" y="4365407"/>
            <a:ext cx="4566677" cy="2266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5002" y="4413956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38082" y="3348318"/>
            <a:ext cx="1304365" cy="15867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788460" y="3845859"/>
            <a:ext cx="349622" cy="10892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88460" y="3845859"/>
            <a:ext cx="4356846" cy="121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68388" y="3348318"/>
            <a:ext cx="3576918" cy="282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 : Structural Directives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09794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Structural Directives are directives that let us add or remove HTML elements from the DOM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Common Built-In Structural Directives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ngIf</a:t>
            </a:r>
            <a:r>
              <a:rPr lang="en-IN" sz="2200" dirty="0" smtClean="0">
                <a:solidFill>
                  <a:srgbClr val="00B0F0"/>
                </a:solidFill>
              </a:rPr>
              <a:t> – Conditionally Render HTML 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ngSwitch</a:t>
            </a:r>
            <a:r>
              <a:rPr lang="en-IN" sz="2200" dirty="0">
                <a:solidFill>
                  <a:srgbClr val="00B0F0"/>
                </a:solidFill>
              </a:rPr>
              <a:t> - Conditionally Render HTML </a:t>
            </a:r>
            <a:r>
              <a:rPr lang="en-IN" sz="2200" dirty="0" smtClean="0">
                <a:solidFill>
                  <a:srgbClr val="00B0F0"/>
                </a:solidFill>
              </a:rPr>
              <a:t>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ngFor</a:t>
            </a:r>
            <a:r>
              <a:rPr lang="en-IN" sz="2200" dirty="0" smtClean="0">
                <a:solidFill>
                  <a:srgbClr val="00B0F0"/>
                </a:solidFill>
              </a:rPr>
              <a:t> – Render HTML elements in List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13.1 : ng-If (*</a:t>
            </a:r>
            <a:r>
              <a:rPr lang="en-IN" b="1" dirty="0" err="1" smtClean="0"/>
              <a:t>ngIf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86318"/>
            <a:ext cx="382905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20" y="2586318"/>
            <a:ext cx="5172075" cy="3114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79376" y="3496235"/>
            <a:ext cx="2635624" cy="699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195482"/>
            <a:ext cx="1909482" cy="215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01153" y="3496235"/>
            <a:ext cx="578223" cy="1331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5965" y="3648635"/>
            <a:ext cx="5042647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24635" y="3648635"/>
            <a:ext cx="551330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7812" y="5916706"/>
            <a:ext cx="79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Even though the </a:t>
            </a:r>
            <a:r>
              <a:rPr lang="en-IN" sz="1400" b="1" dirty="0" smtClean="0"/>
              <a:t>show</a:t>
            </a:r>
            <a:r>
              <a:rPr lang="en-IN" sz="1400" dirty="0" smtClean="0"/>
              <a:t> h2 is not visible in output but still its in DOM. This is entirely different from CSS Display property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53272"/>
            <a:ext cx="5324475" cy="3514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13.2 : ng-If 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9376" y="3496235"/>
            <a:ext cx="107577" cy="20842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16" y="3280522"/>
            <a:ext cx="3105150" cy="1685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281082" y="3496235"/>
            <a:ext cx="536109" cy="20842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496235"/>
            <a:ext cx="536109" cy="4168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4222376"/>
            <a:ext cx="4343400" cy="3160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2762"/>
            <a:ext cx="5962650" cy="41814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13.3 : ng-If ; then;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4988" y="3280522"/>
            <a:ext cx="4388" cy="29051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74988" y="3280522"/>
            <a:ext cx="636401" cy="2905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280522"/>
            <a:ext cx="430307" cy="430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3711388"/>
            <a:ext cx="4561527" cy="823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09" y="3173786"/>
            <a:ext cx="3000375" cy="1666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4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03" y="2910168"/>
            <a:ext cx="3162300" cy="1790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95562"/>
            <a:ext cx="6724650" cy="3495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13.4 : ng-switch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8871" y="3590365"/>
            <a:ext cx="478912" cy="19229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97783" y="3805518"/>
            <a:ext cx="1061523" cy="1707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9306" y="3805518"/>
            <a:ext cx="4499210" cy="3630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8778"/>
            <a:ext cx="4400550" cy="2876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13.5 : ng-for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29" y="2447084"/>
            <a:ext cx="2971800" cy="2447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2339788" y="3523129"/>
            <a:ext cx="1801906" cy="15464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39788" y="3751729"/>
            <a:ext cx="309283" cy="13178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9071" y="3751729"/>
            <a:ext cx="3899647" cy="268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 : Component Interaction </a:t>
            </a:r>
            <a:br>
              <a:rPr lang="en-IN" b="1" dirty="0" smtClean="0"/>
            </a:br>
            <a:r>
              <a:rPr lang="en-IN" sz="2400" dirty="0" smtClean="0"/>
              <a:t>@</a:t>
            </a:r>
            <a:r>
              <a:rPr lang="en-IN" sz="2400" dirty="0"/>
              <a:t>input</a:t>
            </a:r>
            <a:r>
              <a:rPr lang="en-IN" sz="2400" dirty="0" smtClean="0"/>
              <a:t>(), @output()</a:t>
            </a:r>
            <a:endParaRPr lang="en-IN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39900"/>
          </a:xfrm>
        </p:spPr>
        <p:txBody>
          <a:bodyPr/>
          <a:lstStyle/>
          <a:p>
            <a:r>
              <a:rPr lang="en-IN" dirty="0" smtClean="0"/>
              <a:t>So far we have a parent </a:t>
            </a:r>
            <a:r>
              <a:rPr lang="en-IN" dirty="0" err="1" smtClean="0"/>
              <a:t>AppComponent</a:t>
            </a:r>
            <a:r>
              <a:rPr lang="en-IN" dirty="0" smtClean="0"/>
              <a:t> and child </a:t>
            </a:r>
            <a:r>
              <a:rPr lang="en-IN" dirty="0" err="1" smtClean="0"/>
              <a:t>TestComponent</a:t>
            </a:r>
            <a:endParaRPr lang="en-IN" dirty="0" smtClean="0"/>
          </a:p>
          <a:p>
            <a:r>
              <a:rPr lang="en-IN" dirty="0" smtClean="0"/>
              <a:t>In real time we will be in a situation to share data between two components</a:t>
            </a:r>
          </a:p>
          <a:p>
            <a:r>
              <a:rPr lang="en-IN" dirty="0" smtClean="0"/>
              <a:t>For this purpose we will use a tag @input(), @output()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954" y="49708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Parent 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643532" y="4964510"/>
            <a:ext cx="2192066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Child 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372426" y="39774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0048" y="5984184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@output()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3372426" y="32049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5436" y="4452816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Data @input()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7095" y="49835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Success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9169083" y="4977210"/>
            <a:ext cx="2197612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Hello Monicka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8727567" y="39901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9876" y="598418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Success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8727567" y="32176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5264" y="445281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95" y="4802628"/>
            <a:ext cx="2657475" cy="1057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74" y="2353424"/>
            <a:ext cx="4810125" cy="2305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14.1 : Parent to Child Data Binding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0" y="2350770"/>
            <a:ext cx="5181600" cy="36195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89258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779283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26341" y="3697941"/>
            <a:ext cx="1815353" cy="13984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98640" y="3671047"/>
            <a:ext cx="4740995" cy="5609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493626" y="3402106"/>
            <a:ext cx="26892" cy="8567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1650" y="3402106"/>
            <a:ext cx="2261976" cy="19291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14.2 : Child to Parent Data Binding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4012453"/>
          </a:xfrm>
        </p:spPr>
        <p:txBody>
          <a:bodyPr>
            <a:normAutofit/>
          </a:bodyPr>
          <a:lstStyle/>
          <a:p>
            <a:r>
              <a:rPr lang="en-IN" dirty="0" smtClean="0"/>
              <a:t>Parent component to child component data binding is easy, because we are having the child component selector in parent component. In that we can easy pass data.</a:t>
            </a:r>
          </a:p>
          <a:p>
            <a:r>
              <a:rPr lang="en-IN" dirty="0" smtClean="0"/>
              <a:t>But in child component we don’t have parent component tag so we cant do like that</a:t>
            </a:r>
          </a:p>
          <a:p>
            <a:r>
              <a:rPr lang="en-IN" dirty="0" smtClean="0"/>
              <a:t>We have to create a </a:t>
            </a:r>
            <a:r>
              <a:rPr lang="en-IN" dirty="0" err="1" smtClean="0"/>
              <a:t>EventEmitter</a:t>
            </a:r>
            <a:r>
              <a:rPr lang="en-IN" dirty="0" smtClean="0"/>
              <a:t> and emit it to parent component using the decorator @Output. </a:t>
            </a:r>
          </a:p>
          <a:p>
            <a:r>
              <a:rPr lang="en-IN" dirty="0" smtClean="0"/>
              <a:t>Create a event to trigger the Emitter like button click and then have to get the value in parent component like normal event binding</a:t>
            </a:r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 smtClean="0"/>
              <a:t>See example in next slide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8525" cy="3362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717" y="28010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5848350" cy="3390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75" y="3390335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364" y="1748397"/>
            <a:ext cx="2962275" cy="1009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13" y="4160357"/>
            <a:ext cx="3305175" cy="1362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9290501" y="2758047"/>
            <a:ext cx="1" cy="140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86621" y="3320702"/>
            <a:ext cx="1407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After Click Event</a:t>
            </a:r>
            <a:endParaRPr lang="en-IN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213847" y="1425389"/>
            <a:ext cx="4706471" cy="981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586753" y="1425389"/>
            <a:ext cx="2407023" cy="108921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2378" y="2138639"/>
            <a:ext cx="955190" cy="2556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51529" y="2758047"/>
            <a:ext cx="309284" cy="24459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877569" y="4999862"/>
            <a:ext cx="139490" cy="129580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017059" y="5204012"/>
            <a:ext cx="1506070" cy="1143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877568" y="4881282"/>
            <a:ext cx="5931796" cy="11858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49385"/>
            <a:ext cx="3567113" cy="4247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77" y="2449385"/>
            <a:ext cx="3529853" cy="39710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635624" y="3012142"/>
            <a:ext cx="2729752" cy="941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17259" y="3240741"/>
            <a:ext cx="1748117" cy="806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7259" y="3442447"/>
            <a:ext cx="1748117" cy="21515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7259" y="3657600"/>
            <a:ext cx="1748117" cy="3361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09682" y="3751729"/>
            <a:ext cx="1855694" cy="56477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7259" y="3993776"/>
            <a:ext cx="1748117" cy="6454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98694" y="4141694"/>
            <a:ext cx="2366682" cy="9278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88659" y="4464424"/>
            <a:ext cx="1976717" cy="10219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88659" y="4639235"/>
            <a:ext cx="1976717" cy="11295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8659" y="4873689"/>
            <a:ext cx="1976717" cy="12509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8780930" y="2449386"/>
            <a:ext cx="3012141" cy="39710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Pipes allow us to transform data before they display in the </a:t>
            </a:r>
            <a:r>
              <a:rPr lang="en-IN" dirty="0" smtClean="0"/>
              <a:t>view</a:t>
            </a:r>
          </a:p>
          <a:p>
            <a:pPr>
              <a:lnSpc>
                <a:spcPct val="110000"/>
              </a:lnSpc>
            </a:pPr>
            <a:r>
              <a:rPr lang="en-IN" dirty="0"/>
              <a:t>The Pipe operator will change only the format of the property in view which does not update the property value in </a:t>
            </a:r>
            <a:r>
              <a:rPr lang="en-IN" dirty="0" smtClean="0"/>
              <a:t>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08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93" y="2651632"/>
            <a:ext cx="4857750" cy="3343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8" y="2295427"/>
            <a:ext cx="4115079" cy="405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73506" y="3012143"/>
            <a:ext cx="2191870" cy="806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3506" y="3321424"/>
            <a:ext cx="2191870" cy="2038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94529" y="3707619"/>
            <a:ext cx="2070847" cy="859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3506" y="3899647"/>
            <a:ext cx="2191870" cy="2193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60812" y="4311832"/>
            <a:ext cx="2904564" cy="1844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71047" y="4525438"/>
            <a:ext cx="1694329" cy="3801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13094" y="4764610"/>
            <a:ext cx="1452282" cy="5182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13094" y="5002896"/>
            <a:ext cx="1452282" cy="7123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32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Services</a:t>
            </a:r>
            <a:endParaRPr lang="en-IN" b="1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 smtClean="0"/>
              <a:t>A class with a specific purpose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Share data across multiple components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To implement application logic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Can be used for External Interaction like DB Connect, Print </a:t>
            </a:r>
            <a:r>
              <a:rPr lang="en-IN" dirty="0" err="1" smtClean="0"/>
              <a:t>etc</a:t>
            </a:r>
            <a:r>
              <a:rPr lang="en-IN" dirty="0" smtClean="0"/>
              <a:t>…</a:t>
            </a:r>
          </a:p>
          <a:p>
            <a:pPr>
              <a:lnSpc>
                <a:spcPct val="110000"/>
              </a:lnSpc>
            </a:pPr>
            <a:endParaRPr lang="en-IN" dirty="0"/>
          </a:p>
          <a:p>
            <a:pPr marL="0" indent="0">
              <a:lnSpc>
                <a:spcPct val="110000"/>
              </a:lnSpc>
              <a:buNone/>
            </a:pPr>
            <a:r>
              <a:rPr lang="en-IN" b="1" dirty="0" smtClean="0"/>
              <a:t>Naming Convention </a:t>
            </a:r>
            <a:r>
              <a:rPr lang="en-IN" dirty="0" smtClean="0"/>
              <a:t> .</a:t>
            </a:r>
            <a:r>
              <a:rPr lang="en-IN" dirty="0" err="1" smtClean="0"/>
              <a:t>service.ts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6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12053"/>
          </a:xfrm>
        </p:spPr>
        <p:txBody>
          <a:bodyPr/>
          <a:lstStyle/>
          <a:p>
            <a:r>
              <a:rPr lang="en-IN" dirty="0" smtClean="0"/>
              <a:t>We have a requirement to display employee name from person object  in </a:t>
            </a:r>
            <a:r>
              <a:rPr lang="en-IN" dirty="0" err="1" smtClean="0"/>
              <a:t>EmployeeList</a:t>
            </a:r>
            <a:r>
              <a:rPr lang="en-IN" dirty="0" smtClean="0"/>
              <a:t> Component. For that the code will be like below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90" y="3302795"/>
            <a:ext cx="2676525" cy="228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01" y="3289348"/>
            <a:ext cx="3922059" cy="34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0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67547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Now we have another requirement to display complete person details in employee-detail page. So for that how can we code….</a:t>
            </a:r>
          </a:p>
          <a:p>
            <a:r>
              <a:rPr lang="en-IN" dirty="0" smtClean="0"/>
              <a:t>Copy paste person object in Employee Detail Component and display details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1" y="3671047"/>
            <a:ext cx="4038601" cy="3022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69" y="3674752"/>
            <a:ext cx="18192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4681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Is it right way of doing……?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38044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Do Not repeat yourself (DRY)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same person object code is repeating in two components (Employee-list and Employee Details)</a:t>
            </a:r>
          </a:p>
          <a:p>
            <a:r>
              <a:rPr lang="en-IN" dirty="0" smtClean="0"/>
              <a:t>Single Responsibility Principle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two components not only focusing on data depends on the view but also creating person job. This should be like this way.</a:t>
            </a:r>
          </a:p>
          <a:p>
            <a:pPr lvl="1"/>
            <a:endParaRPr lang="en-IN" dirty="0"/>
          </a:p>
          <a:p>
            <a:r>
              <a:rPr lang="en-IN" b="1" dirty="0" smtClean="0"/>
              <a:t>Solution: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We have to create a service common to both component and place the person object creation code there and then the components will access that code and produce the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179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17 : Dependency Injection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Problem without DI 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Design </a:t>
            </a:r>
            <a:r>
              <a:rPr lang="en-IN" sz="2400" dirty="0" smtClean="0"/>
              <a:t>Pattern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</a:t>
            </a:r>
            <a:r>
              <a:rPr lang="en-IN" sz="2400" dirty="0" smtClean="0"/>
              <a:t>Framework</a:t>
            </a:r>
            <a:endParaRPr lang="en-IN" sz="24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DI (1)</a:t>
            </a:r>
            <a:endParaRPr lang="en-IN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5" y="2603500"/>
            <a:ext cx="6980516" cy="3788338"/>
          </a:xfrm>
        </p:spPr>
        <p:txBody>
          <a:bodyPr>
            <a:normAutofit/>
          </a:bodyPr>
          <a:lstStyle/>
          <a:p>
            <a:r>
              <a:rPr lang="en-IN" dirty="0" smtClean="0"/>
              <a:t>Lets take an example of creating a car which is only made up of Engine and tyre.</a:t>
            </a:r>
          </a:p>
          <a:p>
            <a:r>
              <a:rPr lang="en-IN" dirty="0" smtClean="0"/>
              <a:t>So we have 3 classes </a:t>
            </a:r>
          </a:p>
          <a:p>
            <a:pPr lvl="1"/>
            <a:r>
              <a:rPr lang="en-IN" dirty="0" smtClean="0"/>
              <a:t>1. Car, which has dependency of the following 2 classes</a:t>
            </a:r>
          </a:p>
          <a:p>
            <a:pPr lvl="1"/>
            <a:r>
              <a:rPr lang="en-IN" dirty="0" smtClean="0"/>
              <a:t>2. Engine </a:t>
            </a:r>
          </a:p>
          <a:p>
            <a:pPr lvl="1"/>
            <a:r>
              <a:rPr lang="en-IN" dirty="0" smtClean="0"/>
              <a:t>3. Tyre</a:t>
            </a:r>
          </a:p>
          <a:p>
            <a:r>
              <a:rPr lang="en-IN" dirty="0" smtClean="0"/>
              <a:t>Here To get Car object we are creating both Engine and Tyre in Car constructor meaning, if I want to create a car it will automatically create engine and tyre </a:t>
            </a:r>
          </a:p>
          <a:p>
            <a:r>
              <a:rPr lang="en-IN" b="1" dirty="0" smtClean="0"/>
              <a:t>So far no problem with the example…..</a:t>
            </a:r>
            <a:endParaRPr lang="en-IN" b="1" dirty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34" y="2788564"/>
            <a:ext cx="1958466" cy="140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640" y="4340590"/>
            <a:ext cx="3273063" cy="19083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956462" y="5305636"/>
            <a:ext cx="2527326" cy="5169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350671" y="2999071"/>
            <a:ext cx="1366635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150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</a:t>
            </a:r>
            <a:r>
              <a:rPr lang="en-IN" b="1" dirty="0" smtClean="0"/>
              <a:t>DI 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731260" cy="3689724"/>
          </a:xfrm>
        </p:spPr>
        <p:txBody>
          <a:bodyPr>
            <a:normAutofit/>
          </a:bodyPr>
          <a:lstStyle/>
          <a:p>
            <a:r>
              <a:rPr lang="en-IN" dirty="0" smtClean="0"/>
              <a:t>Now the requirement is changing and the engine constructor is getting a parameter</a:t>
            </a:r>
          </a:p>
          <a:p>
            <a:r>
              <a:rPr lang="en-IN" dirty="0" smtClean="0"/>
              <a:t>Now the class code has broken, because no parameter passed for Engine object creation inside car constructor.</a:t>
            </a:r>
          </a:p>
          <a:p>
            <a:r>
              <a:rPr lang="en-IN" dirty="0" smtClean="0"/>
              <a:t>Only possible way to solve this is we have to modify the code</a:t>
            </a:r>
          </a:p>
          <a:p>
            <a:r>
              <a:rPr lang="en-IN" dirty="0" smtClean="0"/>
              <a:t>As it’s a simple application its easy to maintain but what if the car 20 dependency and those have other dependency…</a:t>
            </a:r>
          </a:p>
          <a:p>
            <a:r>
              <a:rPr lang="en-IN" dirty="0" smtClean="0"/>
              <a:t>EOD code will be mess and out of Control</a:t>
            </a:r>
          </a:p>
          <a:p>
            <a:r>
              <a:rPr lang="en-IN" b="1" dirty="0" smtClean="0"/>
              <a:t>Solution for this problem is Dependency Injection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78" y="2767575"/>
            <a:ext cx="2400300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215" y="4071684"/>
            <a:ext cx="2638425" cy="1609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11668" y="2946246"/>
            <a:ext cx="2040122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447210" y="4921624"/>
            <a:ext cx="2040122" cy="523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31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161887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DI is a coding pattern in which a class receives its dependencies from external sources rather than creating them itself</a:t>
            </a:r>
          </a:p>
          <a:p>
            <a:r>
              <a:rPr lang="en-IN" dirty="0" smtClean="0"/>
              <a:t>In this car class we are passing car object as a parameter rather than creating inside constructor</a:t>
            </a:r>
          </a:p>
          <a:p>
            <a:r>
              <a:rPr lang="en-IN" dirty="0" smtClean="0"/>
              <a:t>So any modification in Engine object creation will not affect car object creation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69" y="4450976"/>
            <a:ext cx="3431974" cy="2093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13" y="4450976"/>
            <a:ext cx="2909278" cy="2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4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576605"/>
            <a:ext cx="10035785" cy="1618876"/>
          </a:xfrm>
        </p:spPr>
        <p:txBody>
          <a:bodyPr>
            <a:normAutofit/>
          </a:bodyPr>
          <a:lstStyle/>
          <a:p>
            <a:r>
              <a:rPr lang="en-IN" dirty="0" smtClean="0"/>
              <a:t>Now after DI lets see how the changes in the dependency classes(Engine, Tyre) is not affecting the Car class</a:t>
            </a:r>
          </a:p>
          <a:p>
            <a:r>
              <a:rPr lang="en-IN" dirty="0" smtClean="0"/>
              <a:t>If the parameter is added or not the end result of Engine object is </a:t>
            </a:r>
            <a:r>
              <a:rPr lang="en-IN" b="1" dirty="0" err="1" smtClean="0"/>
              <a:t>myEngine</a:t>
            </a:r>
            <a:r>
              <a:rPr lang="en-IN" b="1" dirty="0" smtClean="0"/>
              <a:t>, </a:t>
            </a:r>
            <a:r>
              <a:rPr lang="en-IN" dirty="0" smtClean="0"/>
              <a:t>by taking that object as parameter the car class will not get affected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72329"/>
            <a:ext cx="4204190" cy="89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17" y="4472329"/>
            <a:ext cx="4049160" cy="890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44" y="5528141"/>
            <a:ext cx="4274568" cy="8636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95295" y="5017373"/>
            <a:ext cx="4102846" cy="2404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476098" y="5017372"/>
            <a:ext cx="3896502" cy="2404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589244" y="6091518"/>
            <a:ext cx="4286152" cy="3003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1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Framework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5"/>
            <a:ext cx="5555127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Angular provides a special way to implement DI framework is Injector.</a:t>
            </a:r>
          </a:p>
          <a:p>
            <a:r>
              <a:rPr lang="en-IN" dirty="0" smtClean="0"/>
              <a:t>This Injector will have all the dependencies required for the car class, whenever we need a particular class the injector will give the dependency object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53" y="2576605"/>
            <a:ext cx="4743450" cy="2762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09068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DI </a:t>
            </a:r>
            <a:r>
              <a:rPr lang="en-IN" b="1" dirty="0"/>
              <a:t>using a </a:t>
            </a:r>
            <a:r>
              <a:rPr lang="en-IN" b="1" dirty="0" smtClean="0"/>
              <a:t>service 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6"/>
            <a:ext cx="8863104" cy="1269254"/>
          </a:xfrm>
        </p:spPr>
        <p:txBody>
          <a:bodyPr>
            <a:normAutofit/>
          </a:bodyPr>
          <a:lstStyle/>
          <a:p>
            <a:r>
              <a:rPr lang="en-IN" dirty="0" smtClean="0"/>
              <a:t>Define the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</a:p>
          <a:p>
            <a:r>
              <a:rPr lang="en-IN" dirty="0" smtClean="0"/>
              <a:t>Register with injector</a:t>
            </a:r>
          </a:p>
          <a:p>
            <a:r>
              <a:rPr lang="en-IN" dirty="0" smtClean="0"/>
              <a:t>Declare with dependency in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EmpDetails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4007223" y="4203951"/>
            <a:ext cx="3523129" cy="6185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Service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133165" y="5298141"/>
            <a:ext cx="1963270" cy="10936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List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418729" y="5298141"/>
            <a:ext cx="2026023" cy="10936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Data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3" idx="2"/>
            <a:endCxn id="8" idx="0"/>
          </p:cNvCxnSpPr>
          <p:nvPr/>
        </p:nvCxnSpPr>
        <p:spPr>
          <a:xfrm flipH="1">
            <a:off x="4114800" y="4822516"/>
            <a:ext cx="1653988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9" idx="0"/>
          </p:cNvCxnSpPr>
          <p:nvPr/>
        </p:nvCxnSpPr>
        <p:spPr>
          <a:xfrm>
            <a:off x="5768788" y="4822516"/>
            <a:ext cx="1662953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7245" y="432856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Injector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4206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</a:t>
            </a:r>
            <a:r>
              <a:rPr lang="en-IN" b="1" dirty="0" smtClean="0"/>
              <a:t>DI </a:t>
            </a:r>
            <a:r>
              <a:rPr lang="en-IN" b="1" dirty="0" smtClean="0"/>
              <a:t>using a service(2)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3" y="2083919"/>
            <a:ext cx="5501340" cy="576262"/>
          </a:xfrm>
        </p:spPr>
        <p:txBody>
          <a:bodyPr/>
          <a:lstStyle/>
          <a:p>
            <a:r>
              <a:rPr lang="en-IN" dirty="0"/>
              <a:t>Define the </a:t>
            </a:r>
            <a:r>
              <a:rPr lang="en-IN" dirty="0" err="1"/>
              <a:t>EmployeeService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90"/>
            <a:ext cx="9878917" cy="922868"/>
          </a:xfrm>
        </p:spPr>
        <p:txBody>
          <a:bodyPr>
            <a:normAutofit/>
          </a:bodyPr>
          <a:lstStyle/>
          <a:p>
            <a:r>
              <a:rPr lang="en-IN" dirty="0" smtClean="0"/>
              <a:t>Service creation syntax: ng g s em</a:t>
            </a:r>
            <a:r>
              <a:rPr lang="en-IN" dirty="0" smtClean="0"/>
              <a:t>ployee</a:t>
            </a:r>
          </a:p>
          <a:p>
            <a:r>
              <a:rPr lang="en-IN" dirty="0" smtClean="0"/>
              <a:t>You will have </a:t>
            </a:r>
            <a:r>
              <a:rPr lang="en-IN" dirty="0" err="1" smtClean="0"/>
              <a:t>Employee.service.ts</a:t>
            </a:r>
            <a:r>
              <a:rPr lang="en-IN" dirty="0" smtClean="0"/>
              <a:t> inside app folder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1154953" y="3379031"/>
            <a:ext cx="4825159" cy="576262"/>
          </a:xfrm>
        </p:spPr>
        <p:txBody>
          <a:bodyPr/>
          <a:lstStyle/>
          <a:p>
            <a:r>
              <a:rPr lang="en-IN" dirty="0"/>
              <a:t>Register with </a:t>
            </a:r>
            <a:r>
              <a:rPr lang="en-IN" dirty="0" smtClean="0"/>
              <a:t>injector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  <p:sp>
        <p:nvSpPr>
          <p:cNvPr id="2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3930931"/>
            <a:ext cx="9878917" cy="675977"/>
          </a:xfrm>
        </p:spPr>
        <p:txBody>
          <a:bodyPr>
            <a:normAutofit/>
          </a:bodyPr>
          <a:lstStyle/>
          <a:p>
            <a:r>
              <a:rPr lang="en-IN" dirty="0"/>
              <a:t>Inject the employee service in </a:t>
            </a:r>
            <a:r>
              <a:rPr lang="en-IN" dirty="0" err="1"/>
              <a:t>app.module.ts</a:t>
            </a:r>
            <a:r>
              <a:rPr lang="en-IN" dirty="0"/>
              <a:t>. So that throughout the application this service can be used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04" y="4570642"/>
            <a:ext cx="4721367" cy="21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572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</a:t>
            </a:r>
            <a:r>
              <a:rPr lang="en-IN" b="1" dirty="0" smtClean="0"/>
              <a:t>DI </a:t>
            </a:r>
            <a:r>
              <a:rPr lang="en-IN" b="1" dirty="0" smtClean="0"/>
              <a:t>using a service(3)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2" y="2083919"/>
            <a:ext cx="9197587" cy="576262"/>
          </a:xfrm>
        </p:spPr>
        <p:txBody>
          <a:bodyPr/>
          <a:lstStyle/>
          <a:p>
            <a:r>
              <a:rPr lang="en-IN" dirty="0" smtClean="0"/>
              <a:t>Add logic in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89"/>
            <a:ext cx="9878917" cy="662341"/>
          </a:xfrm>
        </p:spPr>
        <p:txBody>
          <a:bodyPr>
            <a:normAutofit/>
          </a:bodyPr>
          <a:lstStyle/>
          <a:p>
            <a:r>
              <a:rPr lang="en-IN" dirty="0" smtClean="0"/>
              <a:t>Create a method </a:t>
            </a:r>
            <a:r>
              <a:rPr lang="en-IN" dirty="0"/>
              <a:t>in Employee Service </a:t>
            </a:r>
            <a:r>
              <a:rPr lang="en-IN" dirty="0" smtClean="0"/>
              <a:t>class and m</a:t>
            </a:r>
            <a:r>
              <a:rPr lang="en-IN" dirty="0" smtClean="0"/>
              <a:t>ove the person object creation code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4226155"/>
            <a:ext cx="9878917" cy="1340928"/>
          </a:xfrm>
        </p:spPr>
        <p:txBody>
          <a:bodyPr>
            <a:normAutofit/>
          </a:bodyPr>
          <a:lstStyle/>
          <a:p>
            <a:r>
              <a:rPr lang="en-IN" dirty="0" smtClean="0"/>
              <a:t>Inject employee service in Employee List Component Constructor</a:t>
            </a:r>
          </a:p>
          <a:p>
            <a:r>
              <a:rPr lang="en-IN" dirty="0" smtClean="0"/>
              <a:t>Make Employee list person object as null</a:t>
            </a:r>
          </a:p>
          <a:p>
            <a:r>
              <a:rPr lang="en-IN" dirty="0" smtClean="0"/>
              <a:t>Call employee service </a:t>
            </a:r>
            <a:r>
              <a:rPr lang="en-IN" dirty="0" err="1" smtClean="0"/>
              <a:t>getEmployee</a:t>
            </a:r>
            <a:r>
              <a:rPr lang="en-IN" dirty="0" smtClean="0"/>
              <a:t> method to assign value for person array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1154951" y="3549069"/>
            <a:ext cx="9197587" cy="576262"/>
          </a:xfrm>
        </p:spPr>
        <p:txBody>
          <a:bodyPr/>
          <a:lstStyle/>
          <a:p>
            <a:r>
              <a:rPr lang="en-IN" dirty="0" smtClean="0"/>
              <a:t>Inject Service in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7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011"/>
            <a:ext cx="4558553" cy="38791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-21013"/>
            <a:ext cx="1089212" cy="3002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130" y="0"/>
            <a:ext cx="4588213" cy="3879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9189"/>
            <a:ext cx="3846811" cy="29788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787" y="3906082"/>
            <a:ext cx="946006" cy="22813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600025" y="4306"/>
            <a:ext cx="1316681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751" y="2496112"/>
            <a:ext cx="2771775" cy="420052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 flipH="1">
            <a:off x="1645024" y="3415553"/>
            <a:ext cx="2039470" cy="179742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645024" y="3415553"/>
            <a:ext cx="6579088" cy="19677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82707" y="2756647"/>
            <a:ext cx="1" cy="65890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081352" y="2827272"/>
            <a:ext cx="1" cy="5445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450867" y="1485167"/>
            <a:ext cx="1346122" cy="134210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081352" y="1485167"/>
            <a:ext cx="1306030" cy="12714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482707" y="2929218"/>
            <a:ext cx="2125587" cy="21223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482706" y="2962824"/>
            <a:ext cx="6903722" cy="21098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28829" y="1485167"/>
            <a:ext cx="6965270" cy="22536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87382" y="1485167"/>
            <a:ext cx="2438557" cy="40401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4997</TotalTime>
  <Words>3182</Words>
  <Application>Microsoft Office PowerPoint</Application>
  <PresentationFormat>Widescreen</PresentationFormat>
  <Paragraphs>629</Paragraphs>
  <Slides>84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Binding()</vt:lpstr>
      <vt:lpstr>10.1 Data Binding Vs Event Binding</vt:lpstr>
      <vt:lpstr>10.2 Event Binding : Example</vt:lpstr>
      <vt:lpstr>10.3 Pass event as a parameter</vt:lpstr>
      <vt:lpstr>10.4 Inline Click Event</vt:lpstr>
      <vt:lpstr>11.1 Template Reference Variable</vt:lpstr>
      <vt:lpstr>11.2 Template Reference Variable</vt:lpstr>
      <vt:lpstr>12 : Two Way Binding</vt:lpstr>
      <vt:lpstr>12 : Two Way Binding</vt:lpstr>
      <vt:lpstr>13 : Structural Directives</vt:lpstr>
      <vt:lpstr>13.1 : ng-If (*ngIf)</vt:lpstr>
      <vt:lpstr>13.2 : ng-If ; else</vt:lpstr>
      <vt:lpstr>13.3 : ng-If ; then; else</vt:lpstr>
      <vt:lpstr>13.4 : ng-switch</vt:lpstr>
      <vt:lpstr>13.5 : ng-for</vt:lpstr>
      <vt:lpstr>14 : Component Interaction  @input(), @output()</vt:lpstr>
      <vt:lpstr>14.1 : Parent to Child Data Binding</vt:lpstr>
      <vt:lpstr>14.2 : Child to Parent Data Binding</vt:lpstr>
      <vt:lpstr>PowerPoint Presentation</vt:lpstr>
      <vt:lpstr>15 Pipes(1)</vt:lpstr>
      <vt:lpstr>15 Pipes(2)</vt:lpstr>
      <vt:lpstr>16 Services</vt:lpstr>
      <vt:lpstr>16 Need Of Service </vt:lpstr>
      <vt:lpstr>16 Need Of Service </vt:lpstr>
      <vt:lpstr>16 Is it right way of doing……?</vt:lpstr>
      <vt:lpstr>17 : Dependency Injection</vt:lpstr>
      <vt:lpstr>17.1 Problem without DI (1)</vt:lpstr>
      <vt:lpstr>17.1 Problem without DI (2)</vt:lpstr>
      <vt:lpstr>17.2 DI as a Design Pattern(1)</vt:lpstr>
      <vt:lpstr>17.2 DI as a Design Pattern(2)</vt:lpstr>
      <vt:lpstr>17.2 DI as a Framework</vt:lpstr>
      <vt:lpstr>18. DI using a service (1)</vt:lpstr>
      <vt:lpstr>18. DI using a service(2)</vt:lpstr>
      <vt:lpstr>18. DI using a service(3)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316</cp:revision>
  <dcterms:created xsi:type="dcterms:W3CDTF">2019-04-20T05:19:46Z</dcterms:created>
  <dcterms:modified xsi:type="dcterms:W3CDTF">2019-05-09T05:16:09Z</dcterms:modified>
</cp:coreProperties>
</file>