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96"/>
  </p:notesMasterIdLst>
  <p:sldIdLst>
    <p:sldId id="256" r:id="rId2"/>
    <p:sldId id="275" r:id="rId3"/>
    <p:sldId id="274" r:id="rId4"/>
    <p:sldId id="285" r:id="rId5"/>
    <p:sldId id="287" r:id="rId6"/>
    <p:sldId id="257" r:id="rId7"/>
    <p:sldId id="288" r:id="rId8"/>
    <p:sldId id="289" r:id="rId9"/>
    <p:sldId id="259" r:id="rId10"/>
    <p:sldId id="258" r:id="rId11"/>
    <p:sldId id="290" r:id="rId12"/>
    <p:sldId id="291" r:id="rId13"/>
    <p:sldId id="260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7" r:id="rId28"/>
    <p:sldId id="306" r:id="rId29"/>
    <p:sldId id="305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8" r:id="rId40"/>
    <p:sldId id="319" r:id="rId41"/>
    <p:sldId id="320" r:id="rId42"/>
    <p:sldId id="321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  <p:sldId id="336" r:id="rId57"/>
    <p:sldId id="337" r:id="rId58"/>
    <p:sldId id="338" r:id="rId59"/>
    <p:sldId id="339" r:id="rId60"/>
    <p:sldId id="340" r:id="rId61"/>
    <p:sldId id="341" r:id="rId62"/>
    <p:sldId id="342" r:id="rId63"/>
    <p:sldId id="343" r:id="rId64"/>
    <p:sldId id="344" r:id="rId65"/>
    <p:sldId id="345" r:id="rId66"/>
    <p:sldId id="346" r:id="rId67"/>
    <p:sldId id="347" r:id="rId68"/>
    <p:sldId id="348" r:id="rId69"/>
    <p:sldId id="350" r:id="rId70"/>
    <p:sldId id="351" r:id="rId71"/>
    <p:sldId id="352" r:id="rId72"/>
    <p:sldId id="359" r:id="rId73"/>
    <p:sldId id="360" r:id="rId74"/>
    <p:sldId id="361" r:id="rId75"/>
    <p:sldId id="354" r:id="rId76"/>
    <p:sldId id="353" r:id="rId77"/>
    <p:sldId id="355" r:id="rId78"/>
    <p:sldId id="356" r:id="rId79"/>
    <p:sldId id="357" r:id="rId80"/>
    <p:sldId id="358" r:id="rId81"/>
    <p:sldId id="362" r:id="rId82"/>
    <p:sldId id="363" r:id="rId83"/>
    <p:sldId id="364" r:id="rId84"/>
    <p:sldId id="365" r:id="rId85"/>
    <p:sldId id="366" r:id="rId86"/>
    <p:sldId id="367" r:id="rId87"/>
    <p:sldId id="368" r:id="rId88"/>
    <p:sldId id="369" r:id="rId89"/>
    <p:sldId id="370" r:id="rId90"/>
    <p:sldId id="371" r:id="rId91"/>
    <p:sldId id="373" r:id="rId92"/>
    <p:sldId id="372" r:id="rId93"/>
    <p:sldId id="374" r:id="rId94"/>
    <p:sldId id="375" r:id="rId9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929"/>
    <a:srgbClr val="46B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B2765-BDCF-4C68-BDEE-41431D54A0E1}" type="datetimeFigureOut">
              <a:rPr lang="en-IN" smtClean="0"/>
              <a:t>08-05-2019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B7BA9-1866-41D0-96CC-0F8691D49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04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B7BA9-1866-41D0-96CC-0F8691D49B3E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06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1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84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91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3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1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2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54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1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4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1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1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1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1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8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8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5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de.visualstudio.com/download" TargetMode="Externa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9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b="1" dirty="0" smtClean="0"/>
              <a:t>Angular 7 - Tutorial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154955" y="4777381"/>
            <a:ext cx="950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1.Introduction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2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2"/>
    </mc:Choice>
    <mc:Fallback xmlns="">
      <p:transition spd="slow" advTm="125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1.1 Hello world - Creation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Create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Open Visual Studio Code and it has internal terminal to execute commands</a:t>
            </a:r>
          </a:p>
          <a:p>
            <a:r>
              <a:rPr lang="en-IN" dirty="0" smtClean="0"/>
              <a:t>Go to Terminal </a:t>
            </a:r>
            <a:r>
              <a:rPr lang="en-IN" dirty="0" smtClean="0">
                <a:sym typeface="Wingdings" panose="05000000000000000000" pitchFamily="2" charset="2"/>
              </a:rPr>
              <a:t> Internal Terminal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In the terminal Enter the following command to create new Angular Project</a:t>
            </a:r>
            <a:endParaRPr lang="en-IN" dirty="0" smtClean="0"/>
          </a:p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new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66315" y="3179764"/>
            <a:ext cx="3550052" cy="308130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Hello world – Run and Terminal Output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Run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3" y="3179762"/>
            <a:ext cx="9427881" cy="1325003"/>
          </a:xfrm>
        </p:spPr>
        <p:txBody>
          <a:bodyPr/>
          <a:lstStyle/>
          <a:p>
            <a:r>
              <a:rPr lang="en-IN" dirty="0" smtClean="0"/>
              <a:t>In Terminal navigate into application folder using cd </a:t>
            </a:r>
            <a:r>
              <a:rPr lang="en-IN" dirty="0" err="1" smtClean="0"/>
              <a:t>cmd</a:t>
            </a:r>
            <a:r>
              <a:rPr lang="en-IN" dirty="0" smtClean="0"/>
              <a:t>: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Now run the application using the </a:t>
            </a:r>
            <a:r>
              <a:rPr lang="en-IN" dirty="0" err="1" smtClean="0">
                <a:sym typeface="Wingdings" panose="05000000000000000000" pitchFamily="2" charset="2"/>
              </a:rPr>
              <a:t>cmd</a:t>
            </a:r>
            <a:r>
              <a:rPr lang="en-IN" dirty="0" smtClean="0">
                <a:sym typeface="Wingdings" panose="05000000000000000000" pitchFamily="2" charset="2"/>
              </a:rPr>
              <a:t>: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serve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2" y="4015567"/>
            <a:ext cx="4825159" cy="576262"/>
          </a:xfrm>
        </p:spPr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2" y="4591829"/>
            <a:ext cx="7621907" cy="20510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10082" y="4719918"/>
            <a:ext cx="1680883" cy="25549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Hello world – Browser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2" y="2690564"/>
            <a:ext cx="9427881" cy="577071"/>
          </a:xfrm>
        </p:spPr>
        <p:txBody>
          <a:bodyPr/>
          <a:lstStyle/>
          <a:p>
            <a:r>
              <a:rPr lang="en-IN" dirty="0" smtClean="0"/>
              <a:t>Open Browser and type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http://localhost:4200 </a:t>
            </a:r>
            <a:r>
              <a:rPr lang="en-IN" dirty="0" smtClean="0"/>
              <a:t>which we get from terminal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705" y="3188355"/>
            <a:ext cx="7080626" cy="328114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2 : Architecture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IN" sz="2000" dirty="0" smtClean="0"/>
              <a:t>Modules</a:t>
            </a:r>
          </a:p>
          <a:p>
            <a:pPr marL="342900" indent="-342900">
              <a:buAutoNum type="arabicPeriod"/>
            </a:pPr>
            <a:r>
              <a:rPr lang="en-IN" dirty="0" smtClean="0"/>
              <a:t>Components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Services</a:t>
            </a: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0319" y="2514600"/>
            <a:ext cx="4020669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122023" y="3475853"/>
            <a:ext cx="3617259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2.1 Modules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2"/>
            <a:ext cx="7059707" cy="4047565"/>
          </a:xfrm>
        </p:spPr>
        <p:txBody>
          <a:bodyPr>
            <a:normAutofit/>
          </a:bodyPr>
          <a:lstStyle/>
          <a:p>
            <a:r>
              <a:rPr lang="en-IN" dirty="0" smtClean="0"/>
              <a:t>Modules are the first building block of Angular. Angular apps are modular in nature. Angular </a:t>
            </a:r>
            <a:r>
              <a:rPr lang="en-IN" dirty="0"/>
              <a:t>is a collection of individual </a:t>
            </a:r>
            <a:r>
              <a:rPr lang="en-IN" dirty="0" smtClean="0"/>
              <a:t>modules.</a:t>
            </a:r>
          </a:p>
          <a:p>
            <a:r>
              <a:rPr lang="en-IN" dirty="0" smtClean="0"/>
              <a:t>Every modules represent a feature area in your application</a:t>
            </a:r>
          </a:p>
          <a:p>
            <a:r>
              <a:rPr lang="en-IN" dirty="0" smtClean="0"/>
              <a:t>User Modules : Contain all user related stuffs and Admin Modules: Contain all admin related stuffs</a:t>
            </a:r>
          </a:p>
          <a:p>
            <a:r>
              <a:rPr lang="en-IN" dirty="0" smtClean="0"/>
              <a:t>These modules can be imported or exported</a:t>
            </a:r>
          </a:p>
          <a:p>
            <a:r>
              <a:rPr lang="en-IN" dirty="0" smtClean="0"/>
              <a:t>Angular application should have minimum module which is called root module and here by convention we call it as </a:t>
            </a:r>
            <a:r>
              <a:rPr lang="en-IN" b="1" dirty="0" smtClean="0"/>
              <a:t>APP Module</a:t>
            </a:r>
          </a:p>
          <a:p>
            <a:r>
              <a:rPr lang="en-IN" dirty="0" smtClean="0"/>
              <a:t>Each module is made up of Components &amp; Services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700247" y="2743200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Angular App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6664" y="4296122"/>
            <a:ext cx="1398494" cy="1035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1 (User Module)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0071846" y="4255781"/>
            <a:ext cx="1398494" cy="10354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2 (Admin Module)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066678" y="3667934"/>
            <a:ext cx="159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App Module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37263" y="4773493"/>
            <a:ext cx="452309" cy="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063318" y="5424509"/>
            <a:ext cx="176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Import/export</a:t>
            </a:r>
            <a:endParaRPr lang="en-IN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0319" y="2514600"/>
            <a:ext cx="4020669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135470" y="3559790"/>
            <a:ext cx="3617259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2.2 Components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2"/>
            <a:ext cx="7059707" cy="427616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Components controls a portion of the view in the browser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For </a:t>
            </a:r>
            <a:r>
              <a:rPr lang="en-IN" dirty="0" err="1" smtClean="0"/>
              <a:t>Eg</a:t>
            </a:r>
            <a:r>
              <a:rPr lang="en-IN" dirty="0" smtClean="0"/>
              <a:t>: We can have components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1. Navigation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2. Side Bar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3. Main Content Component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An Angular app should have at least one component that is root component of the application which is conventionally called as</a:t>
            </a:r>
            <a:r>
              <a:rPr lang="en-IN" b="1" dirty="0" smtClean="0"/>
              <a:t> </a:t>
            </a:r>
            <a:r>
              <a:rPr lang="en-IN" b="1" dirty="0" err="1" smtClean="0"/>
              <a:t>AppComponent</a:t>
            </a:r>
            <a:endParaRPr lang="en-IN" b="1" dirty="0" smtClean="0"/>
          </a:p>
          <a:p>
            <a:pPr>
              <a:lnSpc>
                <a:spcPct val="120000"/>
              </a:lnSpc>
            </a:pPr>
            <a:r>
              <a:rPr lang="en-IN" dirty="0" smtClean="0"/>
              <a:t>All the component will be nested in root component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Every Component have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HTML template to display in browser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Class to control the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Styles to styling the HTML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700247" y="2743200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Angular App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6664" y="4296122"/>
            <a:ext cx="1398494" cy="1035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Navigation Component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10125634" y="4255781"/>
            <a:ext cx="1398494" cy="10354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Side Bar Component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066677" y="3667934"/>
            <a:ext cx="220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chemeClr val="accent5">
                    <a:lumMod val="75000"/>
                  </a:schemeClr>
                </a:solidFill>
              </a:rPr>
              <a:t>AppComponent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37263" y="4773493"/>
            <a:ext cx="452309" cy="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7348" y="5474705"/>
            <a:ext cx="314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Contains HTML/CSS/Class</a:t>
            </a:r>
            <a:endParaRPr lang="en-IN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7708" y="2944907"/>
            <a:ext cx="7219000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702860" y="3990097"/>
            <a:ext cx="6708426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2.3 Services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3"/>
            <a:ext cx="7059707" cy="57822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A class that contains business logic of your application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1783" y="3268546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AppModule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7626" y="4263218"/>
            <a:ext cx="1398494" cy="68086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Navigation Component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4669645" y="5279187"/>
            <a:ext cx="1494456" cy="6455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Side Bar Component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929054" y="4744505"/>
            <a:ext cx="15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2"/>
                </a:solidFill>
              </a:rPr>
              <a:t>App Component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24366" y="4715481"/>
            <a:ext cx="1546410" cy="10354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Image Compression Service</a:t>
            </a:r>
            <a:endParaRPr lang="en-IN" sz="1600" dirty="0"/>
          </a:p>
        </p:txBody>
      </p:sp>
      <p:cxnSp>
        <p:nvCxnSpPr>
          <p:cNvPr id="27" name="Straight Arrow Connector 26"/>
          <p:cNvCxnSpPr>
            <a:stCxn id="12" idx="1"/>
            <a:endCxn id="8" idx="3"/>
          </p:cNvCxnSpPr>
          <p:nvPr/>
        </p:nvCxnSpPr>
        <p:spPr>
          <a:xfrm flipH="1">
            <a:off x="6164101" y="5233193"/>
            <a:ext cx="1260265" cy="3687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8" idx="0"/>
          </p:cNvCxnSpPr>
          <p:nvPr/>
        </p:nvCxnSpPr>
        <p:spPr>
          <a:xfrm>
            <a:off x="5416873" y="4941419"/>
            <a:ext cx="0" cy="337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1"/>
            <a:endCxn id="6" idx="3"/>
          </p:cNvCxnSpPr>
          <p:nvPr/>
        </p:nvCxnSpPr>
        <p:spPr>
          <a:xfrm flipH="1" flipV="1">
            <a:off x="6116120" y="4603650"/>
            <a:ext cx="1308246" cy="62954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3 : File Structure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000" dirty="0" err="1" smtClean="0"/>
              <a:t>package.json</a:t>
            </a:r>
            <a:r>
              <a:rPr lang="en-IN" sz="2000" dirty="0" smtClean="0"/>
              <a:t> - </a:t>
            </a:r>
            <a:r>
              <a:rPr lang="en-US" dirty="0"/>
              <a:t>Dependencies &amp; Scripts </a:t>
            </a:r>
            <a:r>
              <a:rPr lang="en-US" dirty="0" smtClean="0"/>
              <a:t>declarations</a:t>
            </a:r>
            <a:endParaRPr lang="en-IN" sz="2000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main.ts</a:t>
            </a:r>
            <a:r>
              <a:rPr lang="en-IN" dirty="0" smtClean="0"/>
              <a:t>- Entry point of the application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Index.html</a:t>
            </a:r>
          </a:p>
          <a:p>
            <a:pPr marL="342900" indent="-342900">
              <a:buAutoNum type="arabicPeriod"/>
            </a:pPr>
            <a:r>
              <a:rPr lang="en-IN" dirty="0" smtClean="0"/>
              <a:t>Style.css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dirty="0" err="1" smtClean="0"/>
              <a:t>Dist</a:t>
            </a:r>
            <a:r>
              <a:rPr lang="en-IN" dirty="0" smtClean="0"/>
              <a:t> folder</a:t>
            </a:r>
          </a:p>
          <a:p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4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3.1 </a:t>
            </a:r>
            <a:r>
              <a:rPr lang="en-IN" b="1" dirty="0" err="1"/>
              <a:t>p</a:t>
            </a:r>
            <a:r>
              <a:rPr lang="en-IN" b="1" dirty="0" err="1" smtClean="0"/>
              <a:t>ackage.json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54941"/>
            <a:ext cx="10275046" cy="408790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File path: </a:t>
            </a:r>
            <a:r>
              <a:rPr lang="en-IN" dirty="0" err="1" smtClean="0"/>
              <a:t>helloworld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ym typeface="Wingdings" panose="05000000000000000000" pitchFamily="2" charset="2"/>
              </a:rPr>
              <a:t>package.json</a:t>
            </a:r>
            <a:endParaRPr lang="en-IN" dirty="0" smtClean="0"/>
          </a:p>
          <a:p>
            <a:r>
              <a:rPr lang="en-IN" dirty="0" err="1" smtClean="0"/>
              <a:t>Package.json</a:t>
            </a:r>
            <a:r>
              <a:rPr lang="en-IN" dirty="0" smtClean="0"/>
              <a:t> contains Dependencies and </a:t>
            </a:r>
            <a:r>
              <a:rPr lang="en-IN" dirty="0" err="1" smtClean="0"/>
              <a:t>DevDependencies</a:t>
            </a:r>
            <a:r>
              <a:rPr lang="en-IN" dirty="0" smtClean="0"/>
              <a:t>(libraries and modules required for the application)</a:t>
            </a:r>
          </a:p>
          <a:p>
            <a:r>
              <a:rPr lang="en-IN" dirty="0" smtClean="0"/>
              <a:t>Packages listed here get installed when we run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ng new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/>
              <a:t>command</a:t>
            </a:r>
          </a:p>
          <a:p>
            <a:r>
              <a:rPr lang="en-IN" dirty="0" smtClean="0"/>
              <a:t>All the packages get installed inside the </a:t>
            </a:r>
            <a:r>
              <a:rPr lang="en-IN" dirty="0" err="1" smtClean="0"/>
              <a:t>node_modules</a:t>
            </a:r>
            <a:r>
              <a:rPr lang="en-IN" dirty="0" smtClean="0"/>
              <a:t> packages</a:t>
            </a:r>
          </a:p>
          <a:p>
            <a:r>
              <a:rPr lang="en-IN" dirty="0" smtClean="0"/>
              <a:t>Also contains some scripts that can be executed</a:t>
            </a:r>
          </a:p>
          <a:p>
            <a:pPr lvl="1"/>
            <a:r>
              <a:rPr lang="en-IN" dirty="0" smtClean="0"/>
              <a:t>ng serve – runs our application</a:t>
            </a:r>
          </a:p>
          <a:p>
            <a:pPr lvl="1"/>
            <a:r>
              <a:rPr lang="en-IN" dirty="0" smtClean="0"/>
              <a:t>ng build </a:t>
            </a:r>
          </a:p>
          <a:p>
            <a:pPr lvl="1"/>
            <a:r>
              <a:rPr lang="en-IN" dirty="0" smtClean="0"/>
              <a:t>ng test</a:t>
            </a:r>
          </a:p>
          <a:p>
            <a:pPr lvl="1"/>
            <a:r>
              <a:rPr lang="en-IN" dirty="0" smtClean="0"/>
              <a:t>ng lint</a:t>
            </a:r>
          </a:p>
          <a:p>
            <a:pPr lvl="1"/>
            <a:r>
              <a:rPr lang="en-IN" dirty="0" smtClean="0"/>
              <a:t>ng e2e</a:t>
            </a:r>
          </a:p>
          <a:p>
            <a:pPr lvl="1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</a:t>
            </a:r>
            <a:r>
              <a:rPr lang="en-IN" b="1" dirty="0" err="1" smtClean="0"/>
              <a:t>main.ts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353236"/>
            <a:ext cx="10275046" cy="98163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File path: </a:t>
            </a:r>
            <a:r>
              <a:rPr lang="en-IN" dirty="0" err="1" smtClean="0"/>
              <a:t>helloworld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ym typeface="Wingdings" panose="05000000000000000000" pitchFamily="2" charset="2"/>
              </a:rPr>
              <a:t>srcmain.ts</a:t>
            </a:r>
            <a:endParaRPr lang="en-IN" dirty="0" smtClean="0"/>
          </a:p>
          <a:p>
            <a:r>
              <a:rPr lang="en-US" dirty="0"/>
              <a:t>Entry point of the application, compiles the application with just-in-time and bootstraps the application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00199" y="4093515"/>
            <a:ext cx="9558619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hammerjs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enableProdMode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'@angular/core'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The browser platform with a 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compiler //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Used to bootstrap an Angular 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application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4682" y="5602690"/>
            <a:ext cx="9554136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platformBrowserDynamic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'@angular/platform-browser-dynamic'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3338412"/>
            <a:ext cx="10275046" cy="755103"/>
          </a:xfrm>
        </p:spPr>
        <p:txBody>
          <a:bodyPr>
            <a:normAutofit/>
          </a:bodyPr>
          <a:lstStyle/>
          <a:p>
            <a:r>
              <a:rPr lang="en-US" dirty="0"/>
              <a:t>Hammer.js is a small, standalone </a:t>
            </a:r>
            <a:r>
              <a:rPr lang="en-US" dirty="0" err="1"/>
              <a:t>javascript</a:t>
            </a:r>
            <a:r>
              <a:rPr lang="en-US" dirty="0"/>
              <a:t>-library that enables </a:t>
            </a:r>
            <a:r>
              <a:rPr lang="en-US" dirty="0" err="1"/>
              <a:t>multitouch</a:t>
            </a:r>
            <a:r>
              <a:rPr lang="en-US" dirty="0"/>
              <a:t> gestures like swipe, pinch, rotate, tap and drag on mobile devices</a:t>
            </a: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Prerequisite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HTML </a:t>
            </a:r>
          </a:p>
          <a:p>
            <a:r>
              <a:rPr lang="en-IN" dirty="0" smtClean="0"/>
              <a:t>CSS</a:t>
            </a:r>
          </a:p>
          <a:p>
            <a:r>
              <a:rPr lang="en-IN" dirty="0" err="1" smtClean="0"/>
              <a:t>Javascript</a:t>
            </a:r>
            <a:endParaRPr lang="en-IN" dirty="0"/>
          </a:p>
          <a:p>
            <a:r>
              <a:rPr lang="en-IN" dirty="0" smtClean="0"/>
              <a:t>Basics of Typescript</a:t>
            </a:r>
          </a:p>
          <a:p>
            <a:r>
              <a:rPr lang="en-US" dirty="0" smtClean="0"/>
              <a:t>Programming concepts (Variables, arrays, conditions. Loops, functions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</a:t>
            </a:r>
            <a:r>
              <a:rPr lang="en-IN" b="1" dirty="0" err="1" smtClean="0"/>
              <a:t>main.ts</a:t>
            </a:r>
            <a:endParaRPr lang="en-IN" b="1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4814047"/>
            <a:ext cx="10408024" cy="981635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 err="1"/>
              <a:t>platformBrowserDynamic</a:t>
            </a:r>
            <a:r>
              <a:rPr lang="en-US" dirty="0"/>
              <a:t>()indicates that we are boot Angular in a browser environment. 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err="1"/>
              <a:t>bootstrapModule</a:t>
            </a:r>
            <a:r>
              <a:rPr lang="en-US" dirty="0"/>
              <a:t>() function helps bootstrap our root module taking in the root module as.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491131" y="3410233"/>
            <a:ext cx="8610600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AppModule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'./app/</a:t>
            </a:r>
            <a:r>
              <a:rPr lang="en-US" dirty="0" err="1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app.module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Enable the production mode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environment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'./environments/environment'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environment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production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enableProdMode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();}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2470834"/>
            <a:ext cx="10408024" cy="981635"/>
          </a:xfrm>
        </p:spPr>
        <p:txBody>
          <a:bodyPr>
            <a:normAutofit/>
          </a:bodyPr>
          <a:lstStyle/>
          <a:p>
            <a:r>
              <a:rPr lang="en-US" dirty="0"/>
              <a:t>Call </a:t>
            </a:r>
            <a:r>
              <a:rPr lang="en-US" dirty="0" err="1"/>
              <a:t>enableProdMode</a:t>
            </a:r>
            <a:r>
              <a:rPr lang="en-US" dirty="0"/>
              <a:t>() to enable the production mode. Switching to production mode makes it run faster by disabling development specific checks such as the dual change detection cycles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491131" y="5684431"/>
            <a:ext cx="86106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Compile and launch the module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platformBrowserDynamic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bootstrapModule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 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3.3 </a:t>
            </a:r>
            <a:r>
              <a:rPr lang="en-IN" b="1" dirty="0"/>
              <a:t>index.html, style.css, </a:t>
            </a:r>
            <a:r>
              <a:rPr lang="en-IN" b="1" dirty="0" err="1"/>
              <a:t>dist</a:t>
            </a:r>
            <a:r>
              <a:rPr lang="en-IN" b="1" dirty="0"/>
              <a:t> folder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2470834"/>
            <a:ext cx="10408024" cy="4024095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/>
              <a:t>Index.html</a:t>
            </a:r>
          </a:p>
          <a:p>
            <a:pPr lvl="1"/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 index.html</a:t>
            </a:r>
          </a:p>
          <a:p>
            <a:pPr lvl="1"/>
            <a:r>
              <a:rPr lang="en-US" dirty="0"/>
              <a:t>This the first file which executes alongside </a:t>
            </a:r>
            <a:r>
              <a:rPr lang="en-US" dirty="0" err="1"/>
              <a:t>main.ts</a:t>
            </a:r>
            <a:r>
              <a:rPr lang="en-US" dirty="0"/>
              <a:t> when the page loads</a:t>
            </a:r>
            <a:r>
              <a:rPr lang="en-US" dirty="0" smtClean="0"/>
              <a:t>.</a:t>
            </a:r>
          </a:p>
          <a:p>
            <a:r>
              <a:rPr lang="en-IN" b="1" dirty="0" smtClean="0"/>
              <a:t>Style.css</a:t>
            </a:r>
            <a:endParaRPr lang="en-IN" b="1" dirty="0"/>
          </a:p>
          <a:p>
            <a:pPr lvl="1"/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style.css</a:t>
            </a:r>
            <a:endParaRPr lang="en-IN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IN" dirty="0" smtClean="0"/>
              <a:t>Global </a:t>
            </a:r>
            <a:r>
              <a:rPr lang="en-IN" dirty="0" err="1" smtClean="0"/>
              <a:t>css</a:t>
            </a:r>
            <a:r>
              <a:rPr lang="en-IN" dirty="0" smtClean="0"/>
              <a:t> which styles html throughout the application</a:t>
            </a:r>
            <a:endParaRPr lang="en-IN" dirty="0"/>
          </a:p>
          <a:p>
            <a:r>
              <a:rPr lang="en-IN" b="1" dirty="0" err="1" smtClean="0"/>
              <a:t>Dist</a:t>
            </a:r>
            <a:r>
              <a:rPr lang="en-IN" b="1" dirty="0" smtClean="0"/>
              <a:t> folder</a:t>
            </a:r>
            <a:endParaRPr lang="en-IN" b="1" dirty="0"/>
          </a:p>
          <a:p>
            <a:pPr lvl="1"/>
            <a:r>
              <a:rPr lang="en-US" dirty="0"/>
              <a:t>Folder is where the built files are present. </a:t>
            </a:r>
            <a:endParaRPr lang="en-US" dirty="0" smtClean="0"/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/>
              <a:t>is basically converted to JavaScript and the resulting files are stored here after bundling and </a:t>
            </a:r>
            <a:r>
              <a:rPr lang="en-US" dirty="0" err="1"/>
              <a:t>minification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This Folder appears only if the application is built)</a:t>
            </a:r>
            <a:endParaRPr lang="en-IN" dirty="0"/>
          </a:p>
          <a:p>
            <a:pPr lvl="1"/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dist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/>
              <a:t>4</a:t>
            </a:r>
            <a:r>
              <a:rPr lang="en-IN" b="1" dirty="0" smtClean="0"/>
              <a:t> : App Module Files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000" dirty="0" err="1" smtClean="0"/>
              <a:t>app.module.ts</a:t>
            </a:r>
            <a:endParaRPr lang="en-IN" sz="2000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app.component.ts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US" dirty="0"/>
              <a:t>app.component.html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app.component.css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/>
              <a:t>app.component.spec.ts</a:t>
            </a:r>
            <a:r>
              <a:rPr lang="en-US" dirty="0"/>
              <a:t> </a:t>
            </a: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5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4.1 </a:t>
            </a:r>
            <a:r>
              <a:rPr lang="en-IN" b="1" dirty="0" err="1" smtClean="0"/>
              <a:t>app.module.ts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353236"/>
            <a:ext cx="5904752" cy="418203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srcappapp.module.ts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/>
              <a:t>AppModule</a:t>
            </a:r>
            <a:r>
              <a:rPr lang="en-US" dirty="0"/>
              <a:t> is our root module which is the entry module for the application</a:t>
            </a:r>
            <a:endParaRPr lang="en-IN" dirty="0"/>
          </a:p>
          <a:p>
            <a:r>
              <a:rPr lang="en-US" dirty="0"/>
              <a:t>In </a:t>
            </a:r>
            <a:r>
              <a:rPr lang="en-US" dirty="0" err="1"/>
              <a:t>AppModule</a:t>
            </a:r>
            <a:r>
              <a:rPr lang="en-US" dirty="0"/>
              <a:t>, we need to specify the component that will serve as the entry point component for the application.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import the entry component (</a:t>
            </a:r>
            <a:r>
              <a:rPr lang="en-US" dirty="0" err="1"/>
              <a:t>AppComponent</a:t>
            </a:r>
            <a:r>
              <a:rPr lang="en-US" dirty="0"/>
              <a:t>) and supply it as the only item in our bootstrap array inside the </a:t>
            </a:r>
            <a:r>
              <a:rPr lang="en-US" dirty="0" err="1"/>
              <a:t>NgModule</a:t>
            </a:r>
            <a:r>
              <a:rPr lang="en-US" dirty="0"/>
              <a:t> configuration object.</a:t>
            </a:r>
            <a:endParaRPr lang="en-IN" dirty="0"/>
          </a:p>
          <a:p>
            <a:r>
              <a:rPr lang="en-US" dirty="0"/>
              <a:t>This is the file where all the components, providers, and modules are defined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310718" y="2460429"/>
            <a:ext cx="4078942" cy="378565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@</a:t>
            </a:r>
            <a:r>
              <a:rPr lang="en-IN" sz="2000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NgModule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declarations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AppRoutingModule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providers: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bootstrap: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IN" sz="20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AppComponent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20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4.2 </a:t>
            </a:r>
            <a:r>
              <a:rPr lang="en-IN" b="1" dirty="0" err="1" smtClean="0"/>
              <a:t>app.component.ts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83340" y="2353237"/>
            <a:ext cx="6387354" cy="378565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srcappapp.component.ts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Import the Component class from @angular/core. Then we use it to decorate the </a:t>
            </a:r>
            <a:r>
              <a:rPr lang="en-US" dirty="0" err="1" smtClean="0"/>
              <a:t>AppComponent</a:t>
            </a:r>
            <a:r>
              <a:rPr lang="en-US" dirty="0" smtClean="0"/>
              <a:t> class which transforms it to a component. </a:t>
            </a:r>
          </a:p>
          <a:p>
            <a:r>
              <a:rPr lang="en-US" dirty="0" smtClean="0"/>
              <a:t>The component decorator takes these information:</a:t>
            </a:r>
            <a:endParaRPr lang="en-IN" dirty="0" smtClean="0"/>
          </a:p>
          <a:p>
            <a:pPr lvl="1"/>
            <a:r>
              <a:rPr lang="en-US" dirty="0" smtClean="0"/>
              <a:t>The selector contains the name of the tag that can be used to create this component.</a:t>
            </a:r>
            <a:endParaRPr lang="en-IN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templateUrl</a:t>
            </a:r>
            <a:r>
              <a:rPr lang="en-US" dirty="0" smtClean="0"/>
              <a:t> contains the relative URL/path to the HTML template to be used as the view the </a:t>
            </a:r>
            <a:r>
              <a:rPr lang="en-US" dirty="0" err="1" smtClean="0"/>
              <a:t>styleUrls</a:t>
            </a:r>
            <a:r>
              <a:rPr lang="en-US" dirty="0" smtClean="0"/>
              <a:t> contains the array of CSS styles to be used for styling the component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570694" y="2399403"/>
            <a:ext cx="3899647" cy="369331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selector: 'app-root',</a:t>
            </a:r>
          </a:p>
          <a:p>
            <a:r>
              <a:rPr lang="en-IN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templateUrl</a:t>
            </a:r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: './app.component.html',</a:t>
            </a:r>
          </a:p>
          <a:p>
            <a:r>
              <a:rPr lang="en-IN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styleUrls</a:t>
            </a:r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: ['./app.component.css']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AppComponent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Helloworld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4.3 </a:t>
            </a:r>
            <a:r>
              <a:rPr lang="en-US" b="1" dirty="0"/>
              <a:t>app.component.html</a:t>
            </a:r>
            <a:r>
              <a:rPr lang="en-US" dirty="0"/>
              <a:t>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929499"/>
            <a:ext cx="6841564" cy="781889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srcappapp.component.html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Contains HTML Code for the component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8239967" y="2641368"/>
            <a:ext cx="33528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Welcome to {{ title }}!</a:t>
            </a:r>
          </a:p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idx="1"/>
          </p:nvPr>
        </p:nvSpPr>
        <p:spPr>
          <a:xfrm>
            <a:off x="1154954" y="2353237"/>
            <a:ext cx="4825157" cy="576262"/>
          </a:xfrm>
        </p:spPr>
        <p:txBody>
          <a:bodyPr/>
          <a:lstStyle/>
          <a:p>
            <a:r>
              <a:rPr lang="en-IN" dirty="0" smtClean="0"/>
              <a:t>app.component.html	</a:t>
            </a:r>
            <a:endParaRPr lang="en-IN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4357371"/>
            <a:ext cx="7182222" cy="120576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srcappapp.component.css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Contains HTML Code for the component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idx="1"/>
          </p:nvPr>
        </p:nvSpPr>
        <p:spPr>
          <a:xfrm>
            <a:off x="1154954" y="3781109"/>
            <a:ext cx="4825157" cy="576262"/>
          </a:xfrm>
        </p:spPr>
        <p:txBody>
          <a:bodyPr/>
          <a:lstStyle/>
          <a:p>
            <a:r>
              <a:rPr lang="en-IN" dirty="0" smtClean="0"/>
              <a:t>app.component.css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8239967" y="4242774"/>
            <a:ext cx="33528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035424" y="3886199"/>
            <a:ext cx="107710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35424" y="5321092"/>
            <a:ext cx="107710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2"/>
          </p:nvPr>
        </p:nvSpPr>
        <p:spPr>
          <a:xfrm>
            <a:off x="1035424" y="5812137"/>
            <a:ext cx="8229600" cy="120576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srcappapp.component.spec.ts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Unit tests for this component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idx="1"/>
          </p:nvPr>
        </p:nvSpPr>
        <p:spPr>
          <a:xfrm>
            <a:off x="1035424" y="5235875"/>
            <a:ext cx="4825157" cy="576262"/>
          </a:xfrm>
        </p:spPr>
        <p:txBody>
          <a:bodyPr/>
          <a:lstStyle/>
          <a:p>
            <a:r>
              <a:rPr lang="en-US" dirty="0" err="1"/>
              <a:t>app.component.spec.ts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5 : Application Flow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5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464113" y="2355110"/>
            <a:ext cx="3375911" cy="28856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45247" y="2355110"/>
            <a:ext cx="2608729" cy="4222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 Flow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866349"/>
            <a:ext cx="941293" cy="9412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817" y="3782872"/>
            <a:ext cx="176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chemeClr val="accent6">
                    <a:lumMod val="50000"/>
                  </a:schemeClr>
                </a:solidFill>
              </a:rPr>
              <a:t>http://localhost:4200</a:t>
            </a:r>
            <a:endParaRPr lang="en-IN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247" y="2355110"/>
            <a:ext cx="2608729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Browser</a:t>
            </a:r>
            <a:endParaRPr lang="en-IN" b="1" dirty="0"/>
          </a:p>
        </p:txBody>
      </p:sp>
      <p:sp>
        <p:nvSpPr>
          <p:cNvPr id="17" name="Rectangle 16"/>
          <p:cNvSpPr/>
          <p:nvPr/>
        </p:nvSpPr>
        <p:spPr>
          <a:xfrm>
            <a:off x="7422777" y="2355110"/>
            <a:ext cx="4303058" cy="42223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7536079" y="2362296"/>
            <a:ext cx="27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App Module Files</a:t>
            </a:r>
            <a:endParaRPr lang="en-IN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553190" y="2387315"/>
            <a:ext cx="3135185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Common Files</a:t>
            </a:r>
            <a:endParaRPr lang="en-IN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464113" y="3627076"/>
            <a:ext cx="1094440" cy="308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accent4">
                    <a:lumMod val="75000"/>
                  </a:schemeClr>
                </a:solidFill>
              </a:rPr>
              <a:t>Index.html</a:t>
            </a:r>
            <a:endParaRPr lang="en-IN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112" y="2763833"/>
            <a:ext cx="3121263" cy="9093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9323" y="4085299"/>
            <a:ext cx="1871869" cy="178150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54474" y="5866802"/>
            <a:ext cx="1761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accent2">
                    <a:lumMod val="75000"/>
                  </a:schemeClr>
                </a:solidFill>
              </a:rPr>
              <a:t>app.module.ts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43031" y="5493685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079" y="2805337"/>
            <a:ext cx="2585686" cy="82973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482317" y="3581020"/>
            <a:ext cx="198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 smtClean="0">
                <a:solidFill>
                  <a:schemeClr val="accent2">
                    <a:lumMod val="75000"/>
                  </a:schemeClr>
                </a:solidFill>
              </a:rPr>
              <a:t>app.components.ts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888" y="4092303"/>
            <a:ext cx="3211710" cy="69896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872719" y="4320052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3367245" y="4727099"/>
            <a:ext cx="972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 smtClean="0">
                <a:solidFill>
                  <a:schemeClr val="accent4">
                    <a:lumMod val="75000"/>
                  </a:schemeClr>
                </a:solidFill>
              </a:rPr>
              <a:t>main.ts</a:t>
            </a:r>
            <a:endParaRPr lang="en-IN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100828" y="3230592"/>
            <a:ext cx="1452361" cy="10640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1" idx="1"/>
          </p:cNvCxnSpPr>
          <p:nvPr/>
        </p:nvCxnSpPr>
        <p:spPr>
          <a:xfrm>
            <a:off x="6688375" y="3218505"/>
            <a:ext cx="847704" cy="17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9" idx="0"/>
          </p:cNvCxnSpPr>
          <p:nvPr/>
        </p:nvCxnSpPr>
        <p:spPr>
          <a:xfrm rot="16200000" flipH="1">
            <a:off x="9945114" y="3395155"/>
            <a:ext cx="866794" cy="513493"/>
          </a:xfrm>
          <a:prstGeom prst="bentConnector3">
            <a:avLst>
              <a:gd name="adj1" fmla="val 356"/>
            </a:avLst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9" idx="1"/>
          </p:cNvCxnSpPr>
          <p:nvPr/>
        </p:nvCxnSpPr>
        <p:spPr>
          <a:xfrm>
            <a:off x="6733598" y="4420086"/>
            <a:ext cx="2965725" cy="55596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1008" y="5112462"/>
            <a:ext cx="2112345" cy="664306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flipH="1">
            <a:off x="8487310" y="3611021"/>
            <a:ext cx="1" cy="150016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455038" y="5732396"/>
            <a:ext cx="2123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</a:rPr>
              <a:t>app.components.html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867" y="5159166"/>
            <a:ext cx="2085464" cy="57323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48" name="Straight Arrow Connector 47"/>
          <p:cNvCxnSpPr>
            <a:stCxn id="42" idx="1"/>
            <a:endCxn id="46" idx="3"/>
          </p:cNvCxnSpPr>
          <p:nvPr/>
        </p:nvCxnSpPr>
        <p:spPr>
          <a:xfrm flipH="1">
            <a:off x="2668331" y="5444615"/>
            <a:ext cx="4852677" cy="116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9415" y="5733609"/>
            <a:ext cx="1714500" cy="78105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5427254" y="5526197"/>
            <a:ext cx="1995523" cy="1051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1016" y="5568531"/>
            <a:ext cx="1714500" cy="78105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386913" y="6301122"/>
            <a:ext cx="2123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</a:rPr>
              <a:t>app.components.css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51" idx="1"/>
          </p:cNvCxnSpPr>
          <p:nvPr/>
        </p:nvCxnSpPr>
        <p:spPr>
          <a:xfrm flipH="1" flipV="1">
            <a:off x="2668331" y="5465747"/>
            <a:ext cx="2802685" cy="49330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24139" y="5710746"/>
            <a:ext cx="176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>
                <a:solidFill>
                  <a:schemeClr val="accent6">
                    <a:lumMod val="50000"/>
                  </a:schemeClr>
                </a:solidFill>
              </a:rPr>
              <a:t>Output</a:t>
            </a:r>
            <a:endParaRPr lang="en-IN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5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6 : Component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2038123"/>
          </a:xfrm>
        </p:spPr>
        <p:txBody>
          <a:bodyPr numCol="2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Component Architecture</a:t>
            </a:r>
          </a:p>
          <a:p>
            <a:pPr marL="342900" indent="-342900">
              <a:buAutoNum type="arabicPeriod"/>
            </a:pPr>
            <a:r>
              <a:rPr lang="en-IN" sz="2400" dirty="0" smtClean="0"/>
              <a:t>Create Component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Import Component in Module 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Use New Component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New Component Usage output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Inline Template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Inline style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6.1 </a:t>
            </a:r>
            <a:r>
              <a:rPr lang="en-US" b="1" dirty="0" smtClean="0"/>
              <a:t>Component </a:t>
            </a:r>
            <a:r>
              <a:rPr lang="en-IN" b="1" dirty="0"/>
              <a:t>Architecture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54954" y="3321424"/>
            <a:ext cx="2959846" cy="1075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TEMPLATE</a:t>
            </a:r>
            <a:endParaRPr lang="en-IN" b="1" dirty="0"/>
          </a:p>
        </p:txBody>
      </p:sp>
      <p:sp>
        <p:nvSpPr>
          <p:cNvPr id="20" name="Rectangle 19"/>
          <p:cNvSpPr/>
          <p:nvPr/>
        </p:nvSpPr>
        <p:spPr>
          <a:xfrm>
            <a:off x="4938060" y="3321424"/>
            <a:ext cx="2959846" cy="10757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CLASS</a:t>
            </a:r>
            <a:endParaRPr lang="en-IN" sz="2800" b="1" dirty="0"/>
          </a:p>
        </p:txBody>
      </p:sp>
      <p:sp>
        <p:nvSpPr>
          <p:cNvPr id="21" name="Rectangle 20"/>
          <p:cNvSpPr/>
          <p:nvPr/>
        </p:nvSpPr>
        <p:spPr>
          <a:xfrm>
            <a:off x="8721166" y="3321424"/>
            <a:ext cx="2959846" cy="10757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META DATA</a:t>
            </a:r>
            <a:endParaRPr lang="en-IN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39794" y="4531657"/>
            <a:ext cx="199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HTML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5183094" y="4531657"/>
            <a:ext cx="2469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Data &amp; Method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8966200" y="4531657"/>
            <a:ext cx="2469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Decorator @Component()</a:t>
            </a:r>
          </a:p>
        </p:txBody>
      </p:sp>
      <p:sp>
        <p:nvSpPr>
          <p:cNvPr id="25" name="Plus 24"/>
          <p:cNvSpPr/>
          <p:nvPr/>
        </p:nvSpPr>
        <p:spPr>
          <a:xfrm>
            <a:off x="4249270" y="3582146"/>
            <a:ext cx="554319" cy="554319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Plus 25"/>
          <p:cNvSpPr/>
          <p:nvPr/>
        </p:nvSpPr>
        <p:spPr>
          <a:xfrm>
            <a:off x="8032376" y="3582145"/>
            <a:ext cx="554319" cy="554319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Framework</a:t>
            </a:r>
          </a:p>
          <a:p>
            <a:r>
              <a:rPr lang="en-US" dirty="0" smtClean="0"/>
              <a:t>Created and Maintained by Google</a:t>
            </a:r>
          </a:p>
          <a:p>
            <a:r>
              <a:rPr lang="en-US" dirty="0" smtClean="0"/>
              <a:t>Front end application / Front end part of a full stack application</a:t>
            </a:r>
            <a:endParaRPr lang="en-IN" dirty="0" smtClean="0"/>
          </a:p>
          <a:p>
            <a:r>
              <a:rPr lang="en-IN" dirty="0" smtClean="0"/>
              <a:t>Written in Typescript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Angularjs</a:t>
            </a:r>
            <a:r>
              <a:rPr lang="en-US" dirty="0" smtClean="0"/>
              <a:t>(Not recommended) </a:t>
            </a:r>
            <a:r>
              <a:rPr lang="en-US" dirty="0" smtClean="0">
                <a:sym typeface="Wingdings" panose="05000000000000000000" pitchFamily="2" charset="2"/>
              </a:rPr>
              <a:t> Angular2 currently called as Angular.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Current version is Angular7 is having same framework with small changes</a:t>
            </a: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6.2 </a:t>
            </a:r>
            <a:r>
              <a:rPr lang="en-US" b="1" dirty="0" smtClean="0"/>
              <a:t>Create Component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697941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Create Component command: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ng generate component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user </a:t>
            </a:r>
            <a:r>
              <a:rPr lang="en-US" dirty="0" smtClean="0"/>
              <a:t>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ng g c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user</a:t>
            </a: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12" y="3116355"/>
            <a:ext cx="3810000" cy="13144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017" y="4698064"/>
            <a:ext cx="2066925" cy="15144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930" y="3116354"/>
            <a:ext cx="4769719" cy="31634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923" y="5223618"/>
            <a:ext cx="2105025" cy="96202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3173506" y="5455302"/>
            <a:ext cx="743417" cy="152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1" idx="1"/>
          </p:cNvCxnSpPr>
          <p:nvPr/>
        </p:nvCxnSpPr>
        <p:spPr>
          <a:xfrm flipV="1">
            <a:off x="3141056" y="4698065"/>
            <a:ext cx="3099874" cy="13127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6.3 </a:t>
            </a:r>
            <a:r>
              <a:rPr lang="en-US" b="1" dirty="0"/>
              <a:t>Import Component in Module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697941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Application should be aware of the new Component, so import and bind the component in </a:t>
            </a:r>
            <a:r>
              <a:rPr lang="en-IN" dirty="0" err="1" smtClean="0">
                <a:solidFill>
                  <a:schemeClr val="tx1"/>
                </a:solidFill>
              </a:rPr>
              <a:t>app.module.ts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026" y="3034170"/>
            <a:ext cx="4328552" cy="35952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505302" y="4818337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828031" y="4049087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8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6.4 </a:t>
            </a:r>
            <a:r>
              <a:rPr lang="en-US" b="1" dirty="0" smtClean="0"/>
              <a:t>New Component Usage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6858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In terminal run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ng serve </a:t>
            </a:r>
            <a:r>
              <a:rPr lang="en-IN" dirty="0" smtClean="0">
                <a:solidFill>
                  <a:schemeClr val="tx1"/>
                </a:solidFill>
              </a:rPr>
              <a:t>and in browser type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http://localhost:4200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808" y="3183002"/>
            <a:ext cx="3590925" cy="1971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3029467" y="3183002"/>
            <a:ext cx="1273592" cy="36702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718702" y="4652681"/>
            <a:ext cx="1011051" cy="32721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016" y="3931120"/>
            <a:ext cx="3752850" cy="21145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04" y="3777386"/>
            <a:ext cx="4273532" cy="25249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6.5 </a:t>
            </a:r>
            <a:r>
              <a:rPr lang="en-US" b="1" dirty="0" smtClean="0"/>
              <a:t>Inline Template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 can specify html element in component itself without referring to another resource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</a:t>
            </a:r>
            <a:r>
              <a:rPr lang="en-IN" dirty="0" err="1" smtClean="0">
                <a:solidFill>
                  <a:schemeClr val="tx1"/>
                </a:solidFill>
              </a:rPr>
              <a:t>TemplateUrl</a:t>
            </a:r>
            <a:r>
              <a:rPr lang="en-IN" dirty="0" smtClean="0">
                <a:solidFill>
                  <a:schemeClr val="tx1"/>
                </a:solidFill>
              </a:rPr>
              <a:t> to template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Resource name to desired html content inside colon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47627" y="4923811"/>
            <a:ext cx="1352773" cy="89876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00189" y="3833279"/>
            <a:ext cx="1087754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36828" y="397146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397804" y="5434736"/>
            <a:ext cx="1052555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8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6.6 </a:t>
            </a:r>
            <a:r>
              <a:rPr lang="en-US" b="1" dirty="0" smtClean="0"/>
              <a:t>Inline Style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 can specify style element in component itself without referring to another resource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</a:t>
            </a:r>
            <a:r>
              <a:rPr lang="en-IN" dirty="0" err="1" smtClean="0">
                <a:solidFill>
                  <a:schemeClr val="tx1"/>
                </a:solidFill>
              </a:rPr>
              <a:t>StyleUrl</a:t>
            </a:r>
            <a:r>
              <a:rPr lang="en-IN" dirty="0" smtClean="0">
                <a:solidFill>
                  <a:schemeClr val="tx1"/>
                </a:solidFill>
              </a:rPr>
              <a:t> to Styles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Resource name to desired </a:t>
            </a:r>
            <a:r>
              <a:rPr lang="en-IN" dirty="0" err="1" smtClean="0">
                <a:solidFill>
                  <a:schemeClr val="tx1"/>
                </a:solidFill>
              </a:rPr>
              <a:t>css</a:t>
            </a:r>
            <a:r>
              <a:rPr lang="en-IN" dirty="0" smtClean="0">
                <a:solidFill>
                  <a:schemeClr val="tx1"/>
                </a:solidFill>
              </a:rPr>
              <a:t> content inside tilt colon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77" y="3883118"/>
            <a:ext cx="5638800" cy="22383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32212" y="5112211"/>
            <a:ext cx="3706009" cy="22627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65692" y="3928013"/>
            <a:ext cx="1316182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623" y="3883118"/>
            <a:ext cx="3933825" cy="21717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8936828" y="397146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397804" y="5434736"/>
            <a:ext cx="1052555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/>
              <a:t>7</a:t>
            </a:r>
            <a:r>
              <a:rPr lang="en-IN" b="1" dirty="0" smtClean="0"/>
              <a:t> : Interpolation {{}}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2038123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Pass data from component to template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Other features of Interpolation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2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7.2 Other </a:t>
            </a:r>
            <a:r>
              <a:rPr lang="en-IN" b="1" dirty="0"/>
              <a:t>features of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can understand interpolation better in some other ways like performing calculation, string </a:t>
            </a:r>
            <a:r>
              <a:rPr lang="en-IN" dirty="0" err="1" smtClean="0">
                <a:solidFill>
                  <a:schemeClr val="tx1"/>
                </a:solidFill>
              </a:rPr>
              <a:t>concat</a:t>
            </a:r>
            <a:r>
              <a:rPr lang="en-IN" dirty="0" smtClean="0">
                <a:solidFill>
                  <a:schemeClr val="tx1"/>
                </a:solidFill>
              </a:rPr>
              <a:t>, find string length, use string methods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We also call methods from template using interpolation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1" y="3651771"/>
            <a:ext cx="5546511" cy="31120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r="4888"/>
          <a:stretch/>
        </p:blipFill>
        <p:spPr>
          <a:xfrm>
            <a:off x="7345693" y="3651771"/>
            <a:ext cx="4339801" cy="28835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8 : Property Binding []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Attribute Vs Property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Understanding Attribute and property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Property </a:t>
            </a:r>
            <a:r>
              <a:rPr lang="en-IN" sz="2400" dirty="0" smtClean="0"/>
              <a:t>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Property Binding as Interpolation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Limitation in Interpolation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8.1 </a:t>
            </a:r>
            <a:r>
              <a:rPr lang="en-IN" b="1" dirty="0"/>
              <a:t>Attribute Vs </a:t>
            </a:r>
            <a:r>
              <a:rPr lang="en-IN" b="1" dirty="0" smtClean="0"/>
              <a:t>Property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85930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and Properties are the same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- HTML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Properties  - DOM (Document Object Model)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initialize DOM properties and they are done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value cannot change once they are initialized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Property value however can change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property(1)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660166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To understand attribute and property lets have a textbox and initialize with a value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242002"/>
            <a:ext cx="5886450" cy="2466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933" y="3242002"/>
            <a:ext cx="3876675" cy="21907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1231221" y="3343432"/>
            <a:ext cx="1316182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97704" y="4050314"/>
            <a:ext cx="4940978" cy="31362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42698" y="331593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263933" y="4700173"/>
            <a:ext cx="1839726" cy="44369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Why angular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Organized front end structure(Components, modules &amp; Services)</a:t>
            </a:r>
          </a:p>
          <a:p>
            <a:r>
              <a:rPr lang="en-US" dirty="0" smtClean="0"/>
              <a:t>Single Page application</a:t>
            </a:r>
          </a:p>
          <a:p>
            <a:r>
              <a:rPr lang="en-US" dirty="0" smtClean="0"/>
              <a:t>A part of MEAN stack</a:t>
            </a:r>
          </a:p>
          <a:p>
            <a:r>
              <a:rPr lang="en-US" dirty="0" smtClean="0"/>
              <a:t>Modular Approach</a:t>
            </a:r>
          </a:p>
          <a:p>
            <a:r>
              <a:rPr lang="en-US" dirty="0" smtClean="0"/>
              <a:t>Re-Usable code</a:t>
            </a:r>
          </a:p>
          <a:p>
            <a:r>
              <a:rPr lang="en-US" dirty="0" smtClean="0"/>
              <a:t>Unit testable</a:t>
            </a:r>
            <a:endParaRPr lang="en-IN" dirty="0" smtClean="0"/>
          </a:p>
          <a:p>
            <a:r>
              <a:rPr lang="en-IN" dirty="0" smtClean="0"/>
              <a:t>Develop across all platforms (Desktop, mobile, web)</a:t>
            </a:r>
          </a:p>
          <a:p>
            <a:r>
              <a:rPr lang="en-IN" dirty="0" smtClean="0"/>
              <a:t>Speed and Performance</a:t>
            </a:r>
          </a:p>
          <a:p>
            <a:r>
              <a:rPr lang="en-IN" dirty="0" smtClean="0"/>
              <a:t>Loved by millions</a:t>
            </a:r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property(2)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Open inspect element and select textbox tag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And navigate to Browser Console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77" y="3597649"/>
            <a:ext cx="4293813" cy="26566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381" y="3648093"/>
            <a:ext cx="3266015" cy="21576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1947907" y="4831138"/>
            <a:ext cx="3363681" cy="16503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165678" y="3624262"/>
            <a:ext cx="590969" cy="25188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428545" y="3712484"/>
            <a:ext cx="796137" cy="32731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property(3)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48409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Execute the following commands in console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065929"/>
            <a:ext cx="3333750" cy="2266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136" y="3065929"/>
            <a:ext cx="2330808" cy="2266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9" name="Curved Connector 8"/>
          <p:cNvCxnSpPr>
            <a:endCxn id="10" idx="1"/>
          </p:cNvCxnSpPr>
          <p:nvPr/>
        </p:nvCxnSpPr>
        <p:spPr>
          <a:xfrm flipV="1">
            <a:off x="5286981" y="3389095"/>
            <a:ext cx="2985143" cy="967754"/>
          </a:xfrm>
          <a:prstGeom prst="bentConnector3">
            <a:avLst>
              <a:gd name="adj1" fmla="val 449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72124" y="3065929"/>
            <a:ext cx="200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$0 refers current element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07128" y="5816972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solidFill>
                  <a:srgbClr val="00B0F0"/>
                </a:solidFill>
              </a:rPr>
              <a:t>getAttribute</a:t>
            </a:r>
            <a:r>
              <a:rPr lang="en-IN" sz="1400" dirty="0" smtClean="0">
                <a:solidFill>
                  <a:srgbClr val="00B0F0"/>
                </a:solidFill>
              </a:rPr>
              <a:t> means, what value assigned the attribute value 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775" y="5321884"/>
            <a:ext cx="5132879" cy="32636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493289" y="5351473"/>
            <a:ext cx="1866620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6954516" y="4356849"/>
            <a:ext cx="2521653" cy="1500464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3751729" y="4800600"/>
            <a:ext cx="1828800" cy="1016372"/>
          </a:xfrm>
          <a:prstGeom prst="bentConnector3">
            <a:avLst>
              <a:gd name="adj1" fmla="val -735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20023" y="5556794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Value the current component have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1480628" y="4944373"/>
            <a:ext cx="3806353" cy="52874"/>
          </a:xfrm>
          <a:prstGeom prst="bentConnector3">
            <a:avLst>
              <a:gd name="adj1" fmla="val 89921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>
            <a:off x="5822925" y="4551388"/>
            <a:ext cx="4708755" cy="682210"/>
          </a:xfrm>
          <a:prstGeom prst="bentConnector3">
            <a:avLst>
              <a:gd name="adj1" fmla="val 99976"/>
            </a:avLst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8"/>
          <p:cNvCxnSpPr/>
          <p:nvPr/>
        </p:nvCxnSpPr>
        <p:spPr>
          <a:xfrm rot="10800000" flipV="1">
            <a:off x="1858985" y="4356847"/>
            <a:ext cx="3427998" cy="535645"/>
          </a:xfrm>
          <a:prstGeom prst="bentConnector3">
            <a:avLst>
              <a:gd name="adj1" fmla="val 99818"/>
            </a:avLst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7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470" y="2990739"/>
            <a:ext cx="2482650" cy="23607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737" y="3010071"/>
            <a:ext cx="3457575" cy="22669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property(4)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48409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Change the value in the textbox and execute the same commands in console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07128" y="5816972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solidFill>
                  <a:srgbClr val="00B0F0"/>
                </a:solidFill>
              </a:rPr>
              <a:t>getAttribute</a:t>
            </a:r>
            <a:r>
              <a:rPr lang="en-IN" sz="1400" dirty="0" smtClean="0">
                <a:solidFill>
                  <a:srgbClr val="00B0F0"/>
                </a:solidFill>
              </a:rPr>
              <a:t> means, what value assigned the attribute value 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775" y="5321884"/>
            <a:ext cx="5132879" cy="32636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493289" y="5351473"/>
            <a:ext cx="1866620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6954516" y="4356849"/>
            <a:ext cx="2521653" cy="1500464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3751729" y="4800600"/>
            <a:ext cx="1828800" cy="1016372"/>
          </a:xfrm>
          <a:prstGeom prst="bentConnector3">
            <a:avLst>
              <a:gd name="adj1" fmla="val -735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20023" y="5556794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Value the current component have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2875482" y="4975413"/>
            <a:ext cx="2411500" cy="2183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181053" y="4888489"/>
            <a:ext cx="1316182" cy="19568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46" name="Elbow Connector 45"/>
          <p:cNvCxnSpPr/>
          <p:nvPr/>
        </p:nvCxnSpPr>
        <p:spPr>
          <a:xfrm>
            <a:off x="5822925" y="4551388"/>
            <a:ext cx="4708755" cy="682210"/>
          </a:xfrm>
          <a:prstGeom prst="bentConnector3">
            <a:avLst>
              <a:gd name="adj1" fmla="val 99976"/>
            </a:avLst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3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8.3 Property Binding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Create a property in component named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myId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holds value as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testId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Bind the property </a:t>
            </a:r>
            <a:r>
              <a:rPr lang="en-IN" dirty="0" err="1" smtClean="0">
                <a:solidFill>
                  <a:schemeClr val="tx1"/>
                </a:solidFill>
              </a:rPr>
              <a:t>myId</a:t>
            </a:r>
            <a:r>
              <a:rPr lang="en-IN" dirty="0" smtClean="0">
                <a:solidFill>
                  <a:schemeClr val="tx1"/>
                </a:solidFill>
              </a:rPr>
              <a:t> to the ID attribute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And the ID gets the value of </a:t>
            </a:r>
            <a:r>
              <a:rPr lang="en-IN" dirty="0" err="1" smtClean="0">
                <a:solidFill>
                  <a:schemeClr val="tx1"/>
                </a:solidFill>
              </a:rPr>
              <a:t>myId</a:t>
            </a:r>
            <a:r>
              <a:rPr lang="en-IN" dirty="0" smtClean="0">
                <a:solidFill>
                  <a:schemeClr val="tx1"/>
                </a:solidFill>
              </a:rPr>
              <a:t> property as </a:t>
            </a:r>
            <a:r>
              <a:rPr lang="en-IN" dirty="0" err="1" smtClean="0">
                <a:solidFill>
                  <a:schemeClr val="tx1"/>
                </a:solidFill>
              </a:rPr>
              <a:t>testId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38" y="3597649"/>
            <a:ext cx="5033963" cy="3107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224" y="3710547"/>
            <a:ext cx="2858247" cy="19455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224" y="5768974"/>
            <a:ext cx="4620186" cy="9351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7355541" y="5379010"/>
            <a:ext cx="0" cy="99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810435" y="5048996"/>
            <a:ext cx="430306" cy="97528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0741" y="5008655"/>
            <a:ext cx="6656294" cy="132509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25" y="3380990"/>
            <a:ext cx="5684558" cy="3255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8.4 Property Binding [] as Interpolation{{}}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For String values property binding [] can also be done as Interpolation{{}}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810435" y="4774085"/>
            <a:ext cx="430306" cy="12501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14875"/>
          <a:stretch/>
        </p:blipFill>
        <p:spPr>
          <a:xfrm>
            <a:off x="6973141" y="3367759"/>
            <a:ext cx="3476625" cy="22621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141" y="5836210"/>
            <a:ext cx="4489917" cy="72113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8711453" y="5271247"/>
            <a:ext cx="2395818" cy="75303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0741" y="4774085"/>
            <a:ext cx="7866530" cy="12501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810435" y="5008655"/>
            <a:ext cx="524436" cy="1015627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25999" y="5008655"/>
            <a:ext cx="7525777" cy="1310183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403447" y="5559448"/>
            <a:ext cx="3448329" cy="75939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8.5 Limitations in Interpolation{{}}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For Boolean values Interpolation{{}} wont work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44" y="3091032"/>
            <a:ext cx="4372816" cy="3545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868" y="4498853"/>
            <a:ext cx="4695825" cy="21050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490" y="2616875"/>
            <a:ext cx="3639203" cy="166676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3" name="Straight Arrow Connector 12"/>
          <p:cNvCxnSpPr/>
          <p:nvPr/>
        </p:nvCxnSpPr>
        <p:spPr>
          <a:xfrm flipV="1">
            <a:off x="4666129" y="3909573"/>
            <a:ext cx="2715933" cy="5892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82062" y="3909573"/>
            <a:ext cx="833718" cy="1395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94077" y="4106845"/>
            <a:ext cx="3854308" cy="101810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21911" y="4131633"/>
            <a:ext cx="650781" cy="198664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9 : Class Binding [class]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Class 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Class Binding On conditions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err="1" smtClean="0"/>
              <a:t>NgClass</a:t>
            </a:r>
            <a:r>
              <a:rPr lang="en-IN" sz="2400" dirty="0" smtClean="0"/>
              <a:t> – Custom Angular Class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Property Binding as Interpolation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Limitation in Interpolation</a:t>
            </a:r>
            <a:endParaRPr lang="en-IN" sz="2400" dirty="0"/>
          </a:p>
        </p:txBody>
      </p:sp>
      <p:sp>
        <p:nvSpPr>
          <p:cNvPr id="2" name="Rectangle 1"/>
          <p:cNvSpPr/>
          <p:nvPr/>
        </p:nvSpPr>
        <p:spPr>
          <a:xfrm>
            <a:off x="2675965" y="4881282"/>
            <a:ext cx="2164976" cy="12371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Template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6207829" y="4881282"/>
            <a:ext cx="2164976" cy="12371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Class</a:t>
            </a:r>
            <a:endParaRPr lang="en-IN" b="1" dirty="0"/>
          </a:p>
        </p:txBody>
      </p:sp>
      <p:cxnSp>
        <p:nvCxnSpPr>
          <p:cNvPr id="8" name="Straight Connector 7"/>
          <p:cNvCxnSpPr>
            <a:stCxn id="2" idx="3"/>
            <a:endCxn id="7" idx="1"/>
          </p:cNvCxnSpPr>
          <p:nvPr/>
        </p:nvCxnSpPr>
        <p:spPr>
          <a:xfrm>
            <a:off x="4840941" y="5499847"/>
            <a:ext cx="1366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46342" y="5499847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Class Binding</a:t>
            </a:r>
            <a:endParaRPr lang="en-IN" sz="1200" dirty="0"/>
          </a:p>
        </p:txBody>
      </p:sp>
      <p:cxnSp>
        <p:nvCxnSpPr>
          <p:cNvPr id="11" name="Elbow Connector 10"/>
          <p:cNvCxnSpPr>
            <a:stCxn id="7" idx="2"/>
            <a:endCxn id="2" idx="2"/>
          </p:cNvCxnSpPr>
          <p:nvPr/>
        </p:nvCxnSpPr>
        <p:spPr>
          <a:xfrm rot="5400000">
            <a:off x="5524385" y="4352480"/>
            <a:ext cx="12700" cy="3531864"/>
          </a:xfrm>
          <a:prstGeom prst="bentConnector3">
            <a:avLst>
              <a:gd name="adj1" fmla="val 36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41474" y="6321479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Data Binding</a:t>
            </a:r>
            <a:endParaRPr lang="en-IN" sz="12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9.1 Class Binding [class]</a:t>
            </a:r>
            <a:endParaRPr lang="en-IN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71" y="2403339"/>
            <a:ext cx="4572000" cy="427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382" y="2509473"/>
            <a:ext cx="3733800" cy="3048000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3671047" y="3563471"/>
            <a:ext cx="3496235" cy="165398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1047" y="3334871"/>
            <a:ext cx="3832412" cy="135815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33265" y="3088019"/>
            <a:ext cx="3866029" cy="10959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874732" y="3168879"/>
            <a:ext cx="1053658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9.2 </a:t>
            </a:r>
            <a:r>
              <a:rPr lang="en-IN" b="1" dirty="0"/>
              <a:t>Class Binding On </a:t>
            </a:r>
            <a:r>
              <a:rPr lang="en-IN" b="1" dirty="0" smtClean="0"/>
              <a:t>conditions    </a:t>
            </a:r>
            <a:r>
              <a:rPr lang="en-IN" sz="2000" dirty="0" smtClean="0"/>
              <a:t>[</a:t>
            </a:r>
            <a:r>
              <a:rPr lang="en-IN" sz="2000" dirty="0" err="1" smtClean="0"/>
              <a:t>class.classname</a:t>
            </a:r>
            <a:r>
              <a:rPr lang="en-IN" sz="2000" dirty="0" smtClean="0"/>
              <a:t>]=</a:t>
            </a:r>
            <a:r>
              <a:rPr lang="en-IN" sz="2000" dirty="0" err="1" smtClean="0"/>
              <a:t>BooleanProperty</a:t>
            </a:r>
            <a:endParaRPr lang="en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623" y="2474259"/>
            <a:ext cx="3933825" cy="22098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900" y="2474259"/>
            <a:ext cx="4593572" cy="4160670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 rot="16200000" flipH="1">
            <a:off x="3161391" y="5393602"/>
            <a:ext cx="712694" cy="225938"/>
          </a:xfrm>
          <a:prstGeom prst="bentConnector3">
            <a:avLst>
              <a:gd name="adj1" fmla="val 943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3399410" y="5483703"/>
            <a:ext cx="690283" cy="453627"/>
          </a:xfrm>
          <a:prstGeom prst="bentConnector3">
            <a:avLst>
              <a:gd name="adj1" fmla="val -64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3209787" y="5772884"/>
            <a:ext cx="766481" cy="302138"/>
          </a:xfrm>
          <a:prstGeom prst="bentConnector3">
            <a:avLst>
              <a:gd name="adj1" fmla="val 877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53235" y="3267635"/>
            <a:ext cx="1618130" cy="2442881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353235" y="4173202"/>
            <a:ext cx="5109883" cy="22281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70847" y="3253403"/>
            <a:ext cx="767895" cy="72020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068700" y="3235147"/>
            <a:ext cx="2394418" cy="93805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3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4129"/>
          <a:stretch/>
        </p:blipFill>
        <p:spPr>
          <a:xfrm>
            <a:off x="7463118" y="2494499"/>
            <a:ext cx="3952875" cy="2077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2367274"/>
            <a:ext cx="4721411" cy="4341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9.3 </a:t>
            </a:r>
            <a:r>
              <a:rPr lang="en-IN" b="1" dirty="0" err="1" smtClean="0"/>
              <a:t>NgClass</a:t>
            </a:r>
            <a:r>
              <a:rPr lang="en-IN" b="1" dirty="0" smtClean="0"/>
              <a:t> – Custom Angular Class</a:t>
            </a:r>
            <a:r>
              <a:rPr lang="en-IN" dirty="0"/>
              <a:t/>
            </a:r>
            <a:br>
              <a:rPr lang="en-IN" dirty="0"/>
            </a:br>
            <a:r>
              <a:rPr lang="en-IN" sz="2000" dirty="0"/>
              <a:t>[</a:t>
            </a:r>
            <a:r>
              <a:rPr lang="en-IN" sz="2000" dirty="0" err="1"/>
              <a:t>ngClass</a:t>
            </a:r>
            <a:r>
              <a:rPr lang="en-IN" sz="2000" dirty="0"/>
              <a:t>]="</a:t>
            </a:r>
            <a:r>
              <a:rPr lang="en-IN" sz="2000" dirty="0" err="1"/>
              <a:t>custClass</a:t>
            </a:r>
            <a:r>
              <a:rPr lang="en-IN" sz="2000" dirty="0"/>
              <a:t>"</a:t>
            </a:r>
          </a:p>
        </p:txBody>
      </p:sp>
      <p:cxnSp>
        <p:nvCxnSpPr>
          <p:cNvPr id="6" name="Elbow Connector 5"/>
          <p:cNvCxnSpPr/>
          <p:nvPr/>
        </p:nvCxnSpPr>
        <p:spPr>
          <a:xfrm rot="16200000" flipH="1">
            <a:off x="3161391" y="5393602"/>
            <a:ext cx="712694" cy="225938"/>
          </a:xfrm>
          <a:prstGeom prst="bentConnector3">
            <a:avLst>
              <a:gd name="adj1" fmla="val 943"/>
            </a:avLst>
          </a:prstGeom>
          <a:ln w="28575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3399410" y="5483703"/>
            <a:ext cx="690283" cy="453627"/>
          </a:xfrm>
          <a:prstGeom prst="bentConnector3">
            <a:avLst>
              <a:gd name="adj1" fmla="val -64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3209787" y="5772884"/>
            <a:ext cx="766481" cy="302138"/>
          </a:xfrm>
          <a:prstGeom prst="bentConnector3">
            <a:avLst>
              <a:gd name="adj1" fmla="val 877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53235" y="3193794"/>
            <a:ext cx="810010" cy="2516723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515658" y="4361461"/>
            <a:ext cx="4266780" cy="4862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53753" y="3973608"/>
            <a:ext cx="3528685" cy="331207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33901" y="4026941"/>
            <a:ext cx="1053658" cy="237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36959" y="5806709"/>
            <a:ext cx="1053658" cy="237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74733" y="5048801"/>
            <a:ext cx="577025" cy="202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5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Angular History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2010 – Angular JS</a:t>
            </a:r>
          </a:p>
          <a:p>
            <a:r>
              <a:rPr lang="en-IN" dirty="0" smtClean="0"/>
              <a:t>2016 – Angular 2 (Currently called as Angular)</a:t>
            </a:r>
          </a:p>
          <a:p>
            <a:r>
              <a:rPr lang="en-IN" dirty="0" smtClean="0"/>
              <a:t>2016 Dec – Angular 4 (Angular 3 was skipped to avoid confusion due to misalignment of the router package) </a:t>
            </a:r>
          </a:p>
          <a:p>
            <a:r>
              <a:rPr lang="en-IN" dirty="0" smtClean="0"/>
              <a:t>2017 Nov – Angular 5</a:t>
            </a:r>
          </a:p>
          <a:p>
            <a:r>
              <a:rPr lang="en-IN" dirty="0" smtClean="0"/>
              <a:t>2018 Apr -  Angular 6</a:t>
            </a:r>
          </a:p>
          <a:p>
            <a:r>
              <a:rPr lang="en-IN" dirty="0" smtClean="0"/>
              <a:t>2018 Oct – Angular 7</a:t>
            </a:r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10 : Event Binding()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Data Binding Vs Event 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Event Binding : </a:t>
            </a:r>
            <a:r>
              <a:rPr lang="en-IN" sz="2400" dirty="0" smtClean="0"/>
              <a:t>Example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Pass event as a parameter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Inline Click Event</a:t>
            </a:r>
            <a:endParaRPr lang="en-IN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10.1 Data Binding Vs Event Binding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Binding: Where the data flows from Component class to Component Template. Any changes in class property will get update in template too</a:t>
            </a:r>
          </a:p>
          <a:p>
            <a:r>
              <a:rPr lang="en-IN" dirty="0" smtClean="0"/>
              <a:t>Event Binding: Sometimes we have to bind user interaction like mouse event or Keyboard event then we have to keep data floe from template to class also called Event Binding</a:t>
            </a:r>
          </a:p>
          <a:p>
            <a:r>
              <a:rPr lang="en-IN" dirty="0" smtClean="0"/>
              <a:t>For event bind we need to bind a event function for the component. Like,</a:t>
            </a:r>
          </a:p>
          <a:p>
            <a:pPr lvl="1"/>
            <a:r>
              <a:rPr lang="en-IN" dirty="0" smtClean="0"/>
              <a:t>Click event for button</a:t>
            </a:r>
          </a:p>
          <a:p>
            <a:pPr lvl="1"/>
            <a:r>
              <a:rPr lang="en-IN" dirty="0" err="1" smtClean="0"/>
              <a:t>OnFocus</a:t>
            </a:r>
            <a:r>
              <a:rPr lang="en-IN" dirty="0" smtClean="0"/>
              <a:t> for textbox</a:t>
            </a:r>
          </a:p>
          <a:p>
            <a:pPr lvl="1"/>
            <a:r>
              <a:rPr lang="en-IN" dirty="0" smtClean="0"/>
              <a:t>Mouse over for image</a:t>
            </a:r>
          </a:p>
          <a:p>
            <a:pPr lvl="1"/>
            <a:endParaRPr lang="en-IN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6898341" y="5378823"/>
            <a:ext cx="1255289" cy="75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Template</a:t>
            </a:r>
            <a:endParaRPr lang="en-IN" sz="1400" b="1" dirty="0"/>
          </a:p>
        </p:txBody>
      </p:sp>
      <p:sp>
        <p:nvSpPr>
          <p:cNvPr id="17" name="Rectangle 16"/>
          <p:cNvSpPr/>
          <p:nvPr/>
        </p:nvSpPr>
        <p:spPr>
          <a:xfrm>
            <a:off x="10430205" y="5378823"/>
            <a:ext cx="1255289" cy="753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Class</a:t>
            </a:r>
            <a:endParaRPr lang="en-IN" sz="1400" b="1" dirty="0"/>
          </a:p>
        </p:txBody>
      </p:sp>
      <p:cxnSp>
        <p:nvCxnSpPr>
          <p:cNvPr id="25" name="Elbow Connector 24"/>
          <p:cNvCxnSpPr>
            <a:stCxn id="17" idx="2"/>
            <a:endCxn id="15" idx="2"/>
          </p:cNvCxnSpPr>
          <p:nvPr/>
        </p:nvCxnSpPr>
        <p:spPr>
          <a:xfrm rot="5400000">
            <a:off x="9291918" y="4365927"/>
            <a:ext cx="12700" cy="3531864"/>
          </a:xfrm>
          <a:prstGeom prst="bentConnector3">
            <a:avLst>
              <a:gd name="adj1" fmla="val 3388236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761884" y="6251468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Data Binding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27" name="Elbow Connector 26"/>
          <p:cNvCxnSpPr>
            <a:stCxn id="15" idx="0"/>
            <a:endCxn id="17" idx="0"/>
          </p:cNvCxnSpPr>
          <p:nvPr/>
        </p:nvCxnSpPr>
        <p:spPr>
          <a:xfrm rot="5400000" flipH="1" flipV="1">
            <a:off x="9291918" y="3612891"/>
            <a:ext cx="12700" cy="3531864"/>
          </a:xfrm>
          <a:prstGeom prst="bentConnector3">
            <a:avLst>
              <a:gd name="adj1" fmla="val 2964709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808496" y="5002306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Event Binding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24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10.2 Event Binding : Example</a:t>
            </a: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390960"/>
            <a:ext cx="5048510" cy="3929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5290"/>
          <a:stretch/>
        </p:blipFill>
        <p:spPr>
          <a:xfrm>
            <a:off x="7208744" y="3469153"/>
            <a:ext cx="2857500" cy="146591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043953" y="3469153"/>
            <a:ext cx="1635256" cy="203069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8545540">
            <a:off x="2857662" y="3839378"/>
            <a:ext cx="1183337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Event Binding</a:t>
            </a:r>
            <a:endParaRPr lang="en-IN" sz="12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793249" y="3996789"/>
            <a:ext cx="748245" cy="12378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3496503">
            <a:off x="1480074" y="4564840"/>
            <a:ext cx="1135247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Data Binding</a:t>
            </a:r>
            <a:endParaRPr lang="en-IN" sz="12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36376" y="3996789"/>
            <a:ext cx="6158753" cy="5654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379582" y="4677242"/>
            <a:ext cx="4917253" cy="11587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792198" y="3469153"/>
            <a:ext cx="4746895" cy="114656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64" y="2719107"/>
            <a:ext cx="4467225" cy="38671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29" y="2506185"/>
            <a:ext cx="4937306" cy="37627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10.3 Pass event as a parameter</a:t>
            </a:r>
            <a:endParaRPr lang="en-IN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499558" y="3469153"/>
            <a:ext cx="1362023" cy="185488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499558" y="3996789"/>
            <a:ext cx="344320" cy="16778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36376" y="3996789"/>
            <a:ext cx="4709245" cy="307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379582" y="4304589"/>
            <a:ext cx="3266039" cy="15314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80569" y="3455324"/>
            <a:ext cx="4465052" cy="3216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066271" y="3469153"/>
            <a:ext cx="1574626" cy="185488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954079" y="3790782"/>
            <a:ext cx="5716397" cy="17530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2649350"/>
            <a:ext cx="2628900" cy="1933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90" y="2482314"/>
            <a:ext cx="4695825" cy="3028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10.4 Inline Click Event</a:t>
            </a:r>
            <a:endParaRPr lang="en-IN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13647" y="3897735"/>
            <a:ext cx="4768103" cy="2439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80569" y="3455324"/>
            <a:ext cx="4465052" cy="3216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331259" y="3996789"/>
            <a:ext cx="511745" cy="9868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963272" y="3496209"/>
            <a:ext cx="1223681" cy="1487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11.1 Template Reference Variable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1165411" y="2697630"/>
            <a:ext cx="10478292" cy="2467267"/>
          </a:xfrm>
        </p:spPr>
        <p:txBody>
          <a:bodyPr numCol="1">
            <a:noAutofit/>
          </a:bodyPr>
          <a:lstStyle/>
          <a:p>
            <a:r>
              <a:rPr lang="en-IN" sz="2000" dirty="0" smtClean="0"/>
              <a:t>A way to pass a data from template component and pass that </a:t>
            </a:r>
            <a:r>
              <a:rPr lang="en-IN" sz="2000" dirty="0" err="1" smtClean="0"/>
              <a:t>vaue</a:t>
            </a:r>
            <a:r>
              <a:rPr lang="en-IN" sz="2000" dirty="0" smtClean="0"/>
              <a:t> to class through a event handler property.</a:t>
            </a:r>
          </a:p>
          <a:p>
            <a:r>
              <a:rPr lang="en-IN" sz="2000" dirty="0" smtClean="0"/>
              <a:t>In the below example,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dirty="0" smtClean="0"/>
              <a:t>We are passing the value types in the boxed while clicking the button. So we are binding textbox and button using </a:t>
            </a:r>
            <a:r>
              <a:rPr lang="en-I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inputTxt</a:t>
            </a: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dirty="0" smtClean="0"/>
              <a:t>and passing that to class through a even handler method </a:t>
            </a:r>
            <a:r>
              <a:rPr lang="en-IN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OnClick</a:t>
            </a: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 smtClean="0"/>
              <a:t>and passing the textbox box value as parameter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54954" y="5493344"/>
            <a:ext cx="10224247" cy="646331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#inputTxt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(click)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='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inputTxt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)'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IN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'button`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'Click</a:t>
            </a:r>
            <a:r>
              <a:rPr lang="en-IN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865" y="5530062"/>
            <a:ext cx="1271358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227676" y="5816509"/>
            <a:ext cx="1861395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2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877" y="2668400"/>
            <a:ext cx="2714625" cy="1895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439678"/>
            <a:ext cx="5753100" cy="3600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11.2 Template Reference Variable</a:t>
            </a:r>
            <a:endParaRPr lang="en-IN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331259" y="3616137"/>
            <a:ext cx="1317812" cy="177613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186953" y="3357398"/>
            <a:ext cx="4719918" cy="258739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331260" y="3996790"/>
            <a:ext cx="658905" cy="16375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25393" y="3346312"/>
            <a:ext cx="1379807" cy="14045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31258" y="4051845"/>
            <a:ext cx="6131860" cy="629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125393" y="3537563"/>
            <a:ext cx="1700115" cy="1755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66270" y="3616137"/>
            <a:ext cx="7191177" cy="1788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12 : Two Way Binding</a:t>
            </a:r>
            <a:endParaRPr lang="en-IN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While working with model and view, its essential that the data is always in sync otherwise the data might not be in consistent</a:t>
            </a:r>
          </a:p>
          <a:p>
            <a:r>
              <a:rPr lang="en-IN" dirty="0" smtClean="0"/>
              <a:t>We have to import </a:t>
            </a:r>
            <a:r>
              <a:rPr lang="en-IN" dirty="0" err="1" smtClean="0"/>
              <a:t>ngModel</a:t>
            </a:r>
            <a:r>
              <a:rPr lang="en-IN" dirty="0" smtClean="0"/>
              <a:t> in </a:t>
            </a:r>
            <a:r>
              <a:rPr lang="en-IN" dirty="0" err="1" smtClean="0"/>
              <a:t>appmodule.ts</a:t>
            </a:r>
            <a:r>
              <a:rPr lang="en-IN" dirty="0" smtClean="0"/>
              <a:t> from @angular/forms </a:t>
            </a:r>
            <a:r>
              <a:rPr lang="en-IN" dirty="0" err="1" smtClean="0"/>
              <a:t>pkg</a:t>
            </a:r>
            <a:endParaRPr lang="en-IN" dirty="0" smtClean="0"/>
          </a:p>
          <a:p>
            <a:r>
              <a:rPr lang="en-IN" dirty="0" smtClean="0"/>
              <a:t>Angular Directive for two way binding is </a:t>
            </a:r>
            <a:r>
              <a:rPr lang="en-IN" b="1" dirty="0" smtClean="0">
                <a:solidFill>
                  <a:srgbClr val="00B0F0"/>
                </a:solidFill>
              </a:rPr>
              <a:t>[</a:t>
            </a: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gModel</a:t>
            </a: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en-IN" b="1" dirty="0" smtClean="0">
                <a:solidFill>
                  <a:srgbClr val="00B0F0"/>
                </a:solidFill>
              </a:rPr>
              <a:t>]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=name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93894" y="5029198"/>
            <a:ext cx="2052918" cy="1013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 dirty="0"/>
          </a:p>
        </p:txBody>
      </p:sp>
      <p:cxnSp>
        <p:nvCxnSpPr>
          <p:cNvPr id="11" name="Elbow Connector 10"/>
          <p:cNvCxnSpPr>
            <a:endCxn id="9" idx="2"/>
          </p:cNvCxnSpPr>
          <p:nvPr/>
        </p:nvCxnSpPr>
        <p:spPr>
          <a:xfrm rot="5400000">
            <a:off x="5286878" y="4475685"/>
            <a:ext cx="12700" cy="3133050"/>
          </a:xfrm>
          <a:prstGeom prst="bentConnector3">
            <a:avLst>
              <a:gd name="adj1" fmla="val 18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15986" y="6229891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Data Binding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13" name="Elbow Connector 12"/>
          <p:cNvCxnSpPr>
            <a:stCxn id="9" idx="0"/>
          </p:cNvCxnSpPr>
          <p:nvPr/>
        </p:nvCxnSpPr>
        <p:spPr>
          <a:xfrm rot="16200000" flipH="1">
            <a:off x="5156890" y="3592661"/>
            <a:ext cx="259976" cy="3133050"/>
          </a:xfrm>
          <a:prstGeom prst="bentConnector3">
            <a:avLst>
              <a:gd name="adj1" fmla="val -87931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15197" y="4550024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Event Binding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75067" y="5166309"/>
            <a:ext cx="1503271" cy="337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Username</a:t>
            </a:r>
            <a:endParaRPr lang="en-IN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68717" y="5546111"/>
            <a:ext cx="1503271" cy="337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Password</a:t>
            </a:r>
            <a:endParaRPr lang="en-IN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52655" y="5035548"/>
            <a:ext cx="2052918" cy="1013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Public Username</a:t>
            </a:r>
            <a:br>
              <a:rPr lang="en-IN" sz="1400" b="1" dirty="0" smtClean="0"/>
            </a:br>
            <a:r>
              <a:rPr lang="en-IN" sz="1400" b="1" dirty="0" smtClean="0"/>
              <a:t>Public Password</a:t>
            </a:r>
            <a:endParaRPr lang="en-IN" sz="1400" b="1" dirty="0"/>
          </a:p>
        </p:txBody>
      </p:sp>
      <p:cxnSp>
        <p:nvCxnSpPr>
          <p:cNvPr id="28" name="Straight Connector 27"/>
          <p:cNvCxnSpPr>
            <a:stCxn id="9" idx="3"/>
            <a:endCxn id="26" idx="1"/>
          </p:cNvCxnSpPr>
          <p:nvPr/>
        </p:nvCxnSpPr>
        <p:spPr>
          <a:xfrm>
            <a:off x="4746812" y="5535704"/>
            <a:ext cx="1205843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81109" y="5320631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6">
                    <a:lumMod val="75000"/>
                  </a:schemeClr>
                </a:solidFill>
              </a:rPr>
              <a:t>Two Way</a:t>
            </a:r>
          </a:p>
          <a:p>
            <a:pPr algn="ctr"/>
            <a:r>
              <a:rPr lang="en-IN" sz="1200" dirty="0" smtClean="0">
                <a:solidFill>
                  <a:schemeClr val="accent6">
                    <a:lumMod val="75000"/>
                  </a:schemeClr>
                </a:solidFill>
              </a:rPr>
              <a:t>Binding</a:t>
            </a:r>
            <a:endParaRPr lang="en-IN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62926" y="4001940"/>
            <a:ext cx="547156" cy="76677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5159766" y="4092693"/>
            <a:ext cx="2276447" cy="2094941"/>
          </a:xfrm>
          <a:prstGeom prst="bentConnector3">
            <a:avLst>
              <a:gd name="adj1" fmla="val 4114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5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12 : Two Way Binding</a:t>
            </a:r>
            <a:endParaRPr lang="en-IN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54636"/>
            <a:ext cx="4114800" cy="2847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029" y="2521884"/>
            <a:ext cx="2714625" cy="17335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863" y="4365407"/>
            <a:ext cx="4566677" cy="226623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775002" y="4413956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138082" y="3348318"/>
            <a:ext cx="1304365" cy="158675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1788460" y="3845859"/>
            <a:ext cx="349622" cy="10892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788460" y="3845859"/>
            <a:ext cx="4356846" cy="12102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568388" y="3348318"/>
            <a:ext cx="3576918" cy="282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1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 : Structural Directives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909794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Structural Directives are directives that let us add or remove HTML elements from the DOM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Common Built-In Structural Directives</a:t>
            </a:r>
          </a:p>
          <a:p>
            <a:pPr marL="800100" lvl="1" indent="-342900">
              <a:buFont typeface="Wingdings 3" charset="2"/>
              <a:buAutoNum type="arabicPeriod"/>
            </a:pPr>
            <a:r>
              <a:rPr lang="en-IN" sz="2200" dirty="0" err="1" smtClean="0">
                <a:solidFill>
                  <a:srgbClr val="00B0F0"/>
                </a:solidFill>
              </a:rPr>
              <a:t>ngIf</a:t>
            </a:r>
            <a:r>
              <a:rPr lang="en-IN" sz="2200" dirty="0" smtClean="0">
                <a:solidFill>
                  <a:srgbClr val="00B0F0"/>
                </a:solidFill>
              </a:rPr>
              <a:t> – Conditionally Render HTML Element</a:t>
            </a:r>
          </a:p>
          <a:p>
            <a:pPr marL="800100" lvl="1" indent="-342900">
              <a:buFont typeface="Wingdings 3" charset="2"/>
              <a:buAutoNum type="arabicPeriod"/>
            </a:pPr>
            <a:r>
              <a:rPr lang="en-IN" sz="2200" dirty="0" err="1" smtClean="0">
                <a:solidFill>
                  <a:srgbClr val="00B0F0"/>
                </a:solidFill>
              </a:rPr>
              <a:t>ngSwitch</a:t>
            </a:r>
            <a:r>
              <a:rPr lang="en-IN" sz="2200" dirty="0">
                <a:solidFill>
                  <a:srgbClr val="00B0F0"/>
                </a:solidFill>
              </a:rPr>
              <a:t> - Conditionally Render HTML </a:t>
            </a:r>
            <a:r>
              <a:rPr lang="en-IN" sz="2200" dirty="0" smtClean="0">
                <a:solidFill>
                  <a:srgbClr val="00B0F0"/>
                </a:solidFill>
              </a:rPr>
              <a:t>Element</a:t>
            </a:r>
          </a:p>
          <a:p>
            <a:pPr marL="800100" lvl="1" indent="-342900">
              <a:buFont typeface="Wingdings 3" charset="2"/>
              <a:buAutoNum type="arabicPeriod"/>
            </a:pPr>
            <a:r>
              <a:rPr lang="en-IN" sz="2200" dirty="0" err="1" smtClean="0">
                <a:solidFill>
                  <a:srgbClr val="00B0F0"/>
                </a:solidFill>
              </a:rPr>
              <a:t>ngFor</a:t>
            </a:r>
            <a:r>
              <a:rPr lang="en-IN" sz="2200" dirty="0" smtClean="0">
                <a:solidFill>
                  <a:srgbClr val="00B0F0"/>
                </a:solidFill>
              </a:rPr>
              <a:t> – Render HTML elements in List</a:t>
            </a:r>
            <a:endParaRPr lang="en-IN" sz="2200" dirty="0">
              <a:solidFill>
                <a:srgbClr val="00B0F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1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Development Environment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Node</a:t>
            </a:r>
          </a:p>
          <a:p>
            <a:r>
              <a:rPr lang="en-IN" sz="2000" dirty="0" err="1" smtClean="0">
                <a:solidFill>
                  <a:srgbClr val="7030A0"/>
                </a:solidFill>
              </a:rPr>
              <a:t>Npm</a:t>
            </a:r>
            <a:endParaRPr lang="en-IN" sz="2000" dirty="0" smtClean="0">
              <a:solidFill>
                <a:srgbClr val="7030A0"/>
              </a:solidFill>
            </a:endParaRPr>
          </a:p>
          <a:p>
            <a:r>
              <a:rPr lang="en-IN" sz="2000" dirty="0" smtClean="0">
                <a:solidFill>
                  <a:srgbClr val="7030A0"/>
                </a:solidFill>
              </a:rPr>
              <a:t>Angular CLI</a:t>
            </a:r>
          </a:p>
          <a:p>
            <a:r>
              <a:rPr lang="en-IN" sz="2000" dirty="0" smtClean="0">
                <a:solidFill>
                  <a:srgbClr val="7030A0"/>
                </a:solidFill>
              </a:rPr>
              <a:t>Text Editor – Visual Studio Code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13.1 : ng-If (*</a:t>
            </a:r>
            <a:r>
              <a:rPr lang="en-IN" b="1" dirty="0" err="1" smtClean="0"/>
              <a:t>ngIf</a:t>
            </a:r>
            <a:r>
              <a:rPr lang="en-IN" b="1" dirty="0" smtClean="0"/>
              <a:t>)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586318"/>
            <a:ext cx="3829050" cy="289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420" y="2586318"/>
            <a:ext cx="5172075" cy="31146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3079376" y="3496235"/>
            <a:ext cx="2635624" cy="6992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15000" y="4195482"/>
            <a:ext cx="1909482" cy="2151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501153" y="3496235"/>
            <a:ext cx="578223" cy="13312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675965" y="3648635"/>
            <a:ext cx="5042647" cy="140745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124635" y="3648635"/>
            <a:ext cx="551330" cy="140745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17812" y="5916706"/>
            <a:ext cx="7974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Even though the </a:t>
            </a:r>
            <a:r>
              <a:rPr lang="en-IN" sz="1400" b="1" dirty="0" smtClean="0"/>
              <a:t>show</a:t>
            </a:r>
            <a:r>
              <a:rPr lang="en-IN" sz="1400" dirty="0" smtClean="0"/>
              <a:t> h2 is not visible in output but still its in DOM. This is entirely different from CSS Display property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0718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653272"/>
            <a:ext cx="5324475" cy="35147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13.2 : ng-If ; else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61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79376" y="3496235"/>
            <a:ext cx="107577" cy="208429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216" y="3280522"/>
            <a:ext cx="3105150" cy="16859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7" name="Straight Arrow Connector 16"/>
          <p:cNvCxnSpPr/>
          <p:nvPr/>
        </p:nvCxnSpPr>
        <p:spPr>
          <a:xfrm flipV="1">
            <a:off x="3281082" y="3496235"/>
            <a:ext cx="536109" cy="208429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281082" y="3496235"/>
            <a:ext cx="536109" cy="4168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1082" y="4222376"/>
            <a:ext cx="4343400" cy="31600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46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62762"/>
            <a:ext cx="5962650" cy="41814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13.3 : ng-If ; then; else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62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74988" y="3280522"/>
            <a:ext cx="4388" cy="290512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074988" y="3280522"/>
            <a:ext cx="636401" cy="29051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281082" y="3280522"/>
            <a:ext cx="430307" cy="4308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1082" y="3711388"/>
            <a:ext cx="4561527" cy="82363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609" y="3173786"/>
            <a:ext cx="3000375" cy="16668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949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003" y="2910168"/>
            <a:ext cx="3162300" cy="17907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2595562"/>
            <a:ext cx="6724650" cy="34956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13.4 : ng-switch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63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18871" y="3590365"/>
            <a:ext cx="478912" cy="1922929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797783" y="3805518"/>
            <a:ext cx="1061523" cy="17077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59306" y="3805518"/>
            <a:ext cx="4499210" cy="3630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25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548778"/>
            <a:ext cx="4400550" cy="28765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13.5 : ng-for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429" y="2447084"/>
            <a:ext cx="2971800" cy="24479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2" name="Straight Arrow Connector 11"/>
          <p:cNvCxnSpPr/>
          <p:nvPr/>
        </p:nvCxnSpPr>
        <p:spPr>
          <a:xfrm flipH="1">
            <a:off x="2339788" y="3523129"/>
            <a:ext cx="1801906" cy="154641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339788" y="3751729"/>
            <a:ext cx="309283" cy="131781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649071" y="3751729"/>
            <a:ext cx="3899647" cy="26894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7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14 : Component Interaction </a:t>
            </a:r>
            <a:br>
              <a:rPr lang="en-IN" b="1" dirty="0" smtClean="0"/>
            </a:br>
            <a:r>
              <a:rPr lang="en-IN" sz="2400" dirty="0" smtClean="0"/>
              <a:t>@</a:t>
            </a:r>
            <a:r>
              <a:rPr lang="en-IN" sz="2400" dirty="0"/>
              <a:t>input</a:t>
            </a:r>
            <a:r>
              <a:rPr lang="en-IN" sz="2400" dirty="0" smtClean="0"/>
              <a:t>(), @output()</a:t>
            </a:r>
            <a:endParaRPr lang="en-IN" sz="2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739900"/>
          </a:xfrm>
        </p:spPr>
        <p:txBody>
          <a:bodyPr/>
          <a:lstStyle/>
          <a:p>
            <a:r>
              <a:rPr lang="en-IN" dirty="0" smtClean="0"/>
              <a:t>So far we have a parent </a:t>
            </a:r>
            <a:r>
              <a:rPr lang="en-IN" dirty="0" err="1" smtClean="0"/>
              <a:t>AppComponent</a:t>
            </a:r>
            <a:r>
              <a:rPr lang="en-IN" dirty="0" smtClean="0"/>
              <a:t> and child </a:t>
            </a:r>
            <a:r>
              <a:rPr lang="en-IN" dirty="0" err="1" smtClean="0"/>
              <a:t>TestComponent</a:t>
            </a:r>
            <a:endParaRPr lang="en-IN" dirty="0" smtClean="0"/>
          </a:p>
          <a:p>
            <a:r>
              <a:rPr lang="en-IN" dirty="0" smtClean="0"/>
              <a:t>In real time we will be in a situation to share data between two components</a:t>
            </a:r>
          </a:p>
          <a:p>
            <a:r>
              <a:rPr lang="en-IN" dirty="0" smtClean="0"/>
              <a:t>For this purpose we will use a tag @input(), @output()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21954" y="4970860"/>
            <a:ext cx="2456822" cy="75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Parent </a:t>
            </a:r>
          </a:p>
          <a:p>
            <a:pPr algn="ctr"/>
            <a:r>
              <a:rPr lang="en-IN" b="1" dirty="0" smtClean="0"/>
              <a:t>Admin Component</a:t>
            </a:r>
            <a:endParaRPr lang="en-IN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3643532" y="4964510"/>
            <a:ext cx="2192066" cy="753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Child </a:t>
            </a:r>
          </a:p>
          <a:p>
            <a:pPr algn="ctr"/>
            <a:r>
              <a:rPr lang="en-IN" b="1" dirty="0" smtClean="0"/>
              <a:t>User Component</a:t>
            </a:r>
            <a:endParaRPr lang="en-IN" sz="1400" b="1" dirty="0"/>
          </a:p>
        </p:txBody>
      </p:sp>
      <p:cxnSp>
        <p:nvCxnSpPr>
          <p:cNvPr id="11" name="Elbow Connector 10"/>
          <p:cNvCxnSpPr/>
          <p:nvPr/>
        </p:nvCxnSpPr>
        <p:spPr>
          <a:xfrm rot="5400000">
            <a:off x="3372426" y="3977447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10048" y="5984184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Data @output()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13" name="Elbow Connector 12"/>
          <p:cNvCxnSpPr/>
          <p:nvPr/>
        </p:nvCxnSpPr>
        <p:spPr>
          <a:xfrm rot="5400000" flipH="1" flipV="1">
            <a:off x="3372426" y="3204928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05436" y="4452816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Data @input()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77095" y="4983560"/>
            <a:ext cx="2456822" cy="75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Success</a:t>
            </a:r>
          </a:p>
          <a:p>
            <a:pPr algn="ctr"/>
            <a:r>
              <a:rPr lang="en-IN" b="1" dirty="0" smtClean="0"/>
              <a:t>Admin Component</a:t>
            </a:r>
            <a:endParaRPr lang="en-IN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9169083" y="4977210"/>
            <a:ext cx="2197612" cy="753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Hello Monicka</a:t>
            </a:r>
          </a:p>
          <a:p>
            <a:pPr algn="ctr"/>
            <a:r>
              <a:rPr lang="en-IN" b="1" dirty="0" smtClean="0"/>
              <a:t>User Component</a:t>
            </a:r>
            <a:endParaRPr lang="en-IN" sz="1400" b="1" dirty="0"/>
          </a:p>
        </p:txBody>
      </p:sp>
      <p:cxnSp>
        <p:nvCxnSpPr>
          <p:cNvPr id="23" name="Elbow Connector 22"/>
          <p:cNvCxnSpPr/>
          <p:nvPr/>
        </p:nvCxnSpPr>
        <p:spPr>
          <a:xfrm rot="5400000">
            <a:off x="8727567" y="3990147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49876" y="5984184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Success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25" name="Elbow Connector 24"/>
          <p:cNvCxnSpPr/>
          <p:nvPr/>
        </p:nvCxnSpPr>
        <p:spPr>
          <a:xfrm rot="5400000" flipH="1" flipV="1">
            <a:off x="8727567" y="3217628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545264" y="4452816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name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52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195" y="4802628"/>
            <a:ext cx="2657475" cy="10572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074" y="2353424"/>
            <a:ext cx="4810125" cy="23050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14.1 : Parent to Child Data Binding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40" y="2350770"/>
            <a:ext cx="5181600" cy="36195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589258" y="2404558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5779283" y="2404558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326341" y="3697941"/>
            <a:ext cx="1815353" cy="139849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098640" y="3671047"/>
            <a:ext cx="4740995" cy="56095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9493626" y="3402106"/>
            <a:ext cx="26892" cy="85678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231650" y="3402106"/>
            <a:ext cx="2261976" cy="192915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07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14.2 : Child to Parent Data Binding</a:t>
            </a:r>
            <a:endParaRPr lang="en-IN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4954" y="2603499"/>
            <a:ext cx="10035785" cy="4012453"/>
          </a:xfrm>
        </p:spPr>
        <p:txBody>
          <a:bodyPr>
            <a:normAutofit/>
          </a:bodyPr>
          <a:lstStyle/>
          <a:p>
            <a:r>
              <a:rPr lang="en-IN" dirty="0" smtClean="0"/>
              <a:t>Parent component to child component data binding is easy, because we are having the child component selector in parent component. In that we can easy pass data.</a:t>
            </a:r>
          </a:p>
          <a:p>
            <a:r>
              <a:rPr lang="en-IN" dirty="0" smtClean="0"/>
              <a:t>But in child component we don’t have parent component tag so we cant do like that</a:t>
            </a:r>
          </a:p>
          <a:p>
            <a:r>
              <a:rPr lang="en-IN" dirty="0" smtClean="0"/>
              <a:t>We have to create a </a:t>
            </a:r>
            <a:r>
              <a:rPr lang="en-IN" dirty="0" err="1" smtClean="0"/>
              <a:t>EventEmitter</a:t>
            </a:r>
            <a:r>
              <a:rPr lang="en-IN" dirty="0" smtClean="0"/>
              <a:t> and emit it to parent component using the decorator @Output. </a:t>
            </a:r>
          </a:p>
          <a:p>
            <a:r>
              <a:rPr lang="en-IN" dirty="0" smtClean="0"/>
              <a:t>Create a event to trigger the Emitter like button click and then have to get the value in parent component like normal event binding</a:t>
            </a:r>
          </a:p>
          <a:p>
            <a:pPr marL="0" indent="0" algn="r">
              <a:buNone/>
            </a:pPr>
            <a:endParaRPr lang="en-IN" dirty="0" smtClean="0"/>
          </a:p>
          <a:p>
            <a:pPr marL="0" indent="0" algn="r">
              <a:buNone/>
            </a:pPr>
            <a:endParaRPr lang="en-IN" dirty="0"/>
          </a:p>
          <a:p>
            <a:pPr marL="0" indent="0" algn="r">
              <a:buNone/>
            </a:pPr>
            <a:r>
              <a:rPr lang="en-IN" dirty="0" smtClean="0"/>
              <a:t>See example in next slide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4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48525" cy="33623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717" y="28010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2325"/>
            <a:ext cx="5848350" cy="3390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375" y="3390335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364" y="1748397"/>
            <a:ext cx="2962275" cy="10096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7913" y="4160357"/>
            <a:ext cx="3305175" cy="13620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 flipH="1">
            <a:off x="9290501" y="2758047"/>
            <a:ext cx="1" cy="140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86621" y="3320702"/>
            <a:ext cx="1407758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After Click Event</a:t>
            </a:r>
            <a:endParaRPr lang="en-IN" sz="12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213847" y="1425389"/>
            <a:ext cx="4706471" cy="98163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586753" y="1425389"/>
            <a:ext cx="2407023" cy="108921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22378" y="2138639"/>
            <a:ext cx="955190" cy="25560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151529" y="2758047"/>
            <a:ext cx="309284" cy="244596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1877569" y="4999862"/>
            <a:ext cx="139490" cy="129580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017059" y="5204012"/>
            <a:ext cx="1506070" cy="114300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877568" y="4881282"/>
            <a:ext cx="5931796" cy="11858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39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15 Pipes(1)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449385"/>
            <a:ext cx="3567113" cy="42472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077" y="2449385"/>
            <a:ext cx="3529853" cy="39710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2635624" y="3012142"/>
            <a:ext cx="2729752" cy="941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17259" y="3240741"/>
            <a:ext cx="1748117" cy="8068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17259" y="3442447"/>
            <a:ext cx="1748117" cy="21515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617259" y="3657600"/>
            <a:ext cx="1748117" cy="33617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09682" y="3751729"/>
            <a:ext cx="1855694" cy="56477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17259" y="3993776"/>
            <a:ext cx="1748117" cy="64545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998694" y="4141694"/>
            <a:ext cx="2366682" cy="92784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388659" y="4464424"/>
            <a:ext cx="1976717" cy="102197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388659" y="4639235"/>
            <a:ext cx="1976717" cy="112955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388659" y="4873689"/>
            <a:ext cx="1976717" cy="125094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41"/>
          <p:cNvSpPr>
            <a:spLocks noGrp="1"/>
          </p:cNvSpPr>
          <p:nvPr>
            <p:ph idx="1"/>
          </p:nvPr>
        </p:nvSpPr>
        <p:spPr>
          <a:xfrm>
            <a:off x="8780930" y="2449386"/>
            <a:ext cx="3012141" cy="397108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dirty="0"/>
              <a:t>Pipes allow us to transform data before they display in the </a:t>
            </a:r>
            <a:r>
              <a:rPr lang="en-IN" dirty="0" smtClean="0"/>
              <a:t>view</a:t>
            </a:r>
          </a:p>
          <a:p>
            <a:pPr>
              <a:lnSpc>
                <a:spcPct val="110000"/>
              </a:lnSpc>
            </a:pPr>
            <a:r>
              <a:rPr lang="en-IN" dirty="0"/>
              <a:t>The Pipe operator will change only the format of the property in view which does not update the property value in </a:t>
            </a:r>
            <a:r>
              <a:rPr lang="en-IN" dirty="0" smtClean="0"/>
              <a:t>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08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Node, NPM, VSC</a:t>
            </a:r>
            <a:endParaRPr lang="en-IN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513481" cy="576262"/>
          </a:xfrm>
        </p:spPr>
        <p:txBody>
          <a:bodyPr/>
          <a:lstStyle/>
          <a:p>
            <a:r>
              <a:rPr lang="en-IN" dirty="0" smtClean="0"/>
              <a:t>Install Node &amp; NPM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9024470" cy="2840039"/>
          </a:xfrm>
        </p:spPr>
        <p:txBody>
          <a:bodyPr>
            <a:normAutofit/>
          </a:bodyPr>
          <a:lstStyle/>
          <a:p>
            <a:r>
              <a:rPr lang="en-IN" sz="1600" dirty="0">
                <a:hlinkClick r:id="rId2"/>
              </a:rPr>
              <a:t>https://nodejs.org/en/download</a:t>
            </a:r>
            <a:r>
              <a:rPr lang="en-IN" sz="1600" dirty="0" smtClean="0">
                <a:hlinkClick r:id="rId2"/>
              </a:rPr>
              <a:t>/</a:t>
            </a:r>
            <a:endParaRPr lang="en-IN" sz="1600" dirty="0" smtClean="0"/>
          </a:p>
          <a:p>
            <a:r>
              <a:rPr lang="en-IN" sz="1600" dirty="0" smtClean="0"/>
              <a:t>Download and install based on your OS</a:t>
            </a:r>
            <a:endParaRPr lang="en-IN" sz="1600" dirty="0"/>
          </a:p>
          <a:p>
            <a:r>
              <a:rPr lang="en-IN" sz="1600" dirty="0" smtClean="0"/>
              <a:t>Along with node </a:t>
            </a:r>
            <a:r>
              <a:rPr lang="en-IN" sz="1600" dirty="0" err="1" smtClean="0"/>
              <a:t>js</a:t>
            </a:r>
            <a:r>
              <a:rPr lang="en-IN" sz="1600" dirty="0" smtClean="0"/>
              <a:t>, </a:t>
            </a:r>
            <a:r>
              <a:rPr lang="en-IN" sz="1600" dirty="0" err="1" smtClean="0"/>
              <a:t>npm</a:t>
            </a:r>
            <a:r>
              <a:rPr lang="en-IN" sz="1600" dirty="0" smtClean="0"/>
              <a:t>(node package manager will also get install</a:t>
            </a:r>
          </a:p>
          <a:p>
            <a:pPr marL="0" indent="0">
              <a:buNone/>
            </a:pPr>
            <a:endParaRPr lang="en-IN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259" y="4411522"/>
            <a:ext cx="2181225" cy="819150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idx="1"/>
          </p:nvPr>
        </p:nvSpPr>
        <p:spPr>
          <a:xfrm>
            <a:off x="1154953" y="5443539"/>
            <a:ext cx="8513481" cy="576262"/>
          </a:xfrm>
        </p:spPr>
        <p:txBody>
          <a:bodyPr/>
          <a:lstStyle/>
          <a:p>
            <a:r>
              <a:rPr lang="en-IN" dirty="0" smtClean="0"/>
              <a:t>Install Visual Studio Code Editor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154952" y="6000071"/>
            <a:ext cx="4267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https://code.visualstudio.com/download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693" y="2651632"/>
            <a:ext cx="4857750" cy="33432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08" y="2295427"/>
            <a:ext cx="4115079" cy="4055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15 Pipes(2)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70</a:t>
            </a:fld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173506" y="3012143"/>
            <a:ext cx="2191870" cy="8068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173506" y="3321424"/>
            <a:ext cx="2191870" cy="20382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94529" y="3707619"/>
            <a:ext cx="2070847" cy="859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73506" y="3899647"/>
            <a:ext cx="2191870" cy="21932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460812" y="4311832"/>
            <a:ext cx="2904564" cy="18441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671047" y="4525438"/>
            <a:ext cx="1694329" cy="38011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913094" y="4764610"/>
            <a:ext cx="1452282" cy="51822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913094" y="5002896"/>
            <a:ext cx="1452282" cy="71236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326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16 Services</a:t>
            </a:r>
            <a:endParaRPr lang="en-IN" b="1" dirty="0"/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dirty="0" smtClean="0"/>
              <a:t>A class with a specific purpose</a:t>
            </a:r>
          </a:p>
          <a:p>
            <a:pPr>
              <a:lnSpc>
                <a:spcPct val="110000"/>
              </a:lnSpc>
            </a:pPr>
            <a:r>
              <a:rPr lang="en-IN" dirty="0" smtClean="0"/>
              <a:t>Share data across multiple components</a:t>
            </a:r>
          </a:p>
          <a:p>
            <a:pPr>
              <a:lnSpc>
                <a:spcPct val="110000"/>
              </a:lnSpc>
            </a:pPr>
            <a:r>
              <a:rPr lang="en-IN" dirty="0" smtClean="0"/>
              <a:t>To implement application logic</a:t>
            </a:r>
          </a:p>
          <a:p>
            <a:pPr>
              <a:lnSpc>
                <a:spcPct val="110000"/>
              </a:lnSpc>
            </a:pPr>
            <a:r>
              <a:rPr lang="en-IN" dirty="0" smtClean="0"/>
              <a:t>Can be used for External Interaction like DB Connect, Print </a:t>
            </a:r>
            <a:r>
              <a:rPr lang="en-IN" dirty="0" err="1" smtClean="0"/>
              <a:t>etc</a:t>
            </a:r>
            <a:r>
              <a:rPr lang="en-IN" dirty="0" smtClean="0"/>
              <a:t>…</a:t>
            </a:r>
          </a:p>
          <a:p>
            <a:pPr>
              <a:lnSpc>
                <a:spcPct val="110000"/>
              </a:lnSpc>
            </a:pPr>
            <a:endParaRPr lang="en-IN" dirty="0"/>
          </a:p>
          <a:p>
            <a:pPr marL="0" indent="0">
              <a:lnSpc>
                <a:spcPct val="110000"/>
              </a:lnSpc>
              <a:buNone/>
            </a:pPr>
            <a:r>
              <a:rPr lang="en-IN" b="1" dirty="0" smtClean="0"/>
              <a:t>Naming Convention </a:t>
            </a:r>
            <a:r>
              <a:rPr lang="en-IN" dirty="0" smtClean="0"/>
              <a:t> .</a:t>
            </a:r>
            <a:r>
              <a:rPr lang="en-IN" dirty="0" err="1" smtClean="0"/>
              <a:t>service.ts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67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16 Need Of Service 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812053"/>
          </a:xfrm>
        </p:spPr>
        <p:txBody>
          <a:bodyPr/>
          <a:lstStyle/>
          <a:p>
            <a:r>
              <a:rPr lang="en-IN" dirty="0" smtClean="0"/>
              <a:t>We have a requirement to display employee name from person object  in </a:t>
            </a:r>
            <a:r>
              <a:rPr lang="en-IN" dirty="0" err="1" smtClean="0"/>
              <a:t>EmployeeList</a:t>
            </a:r>
            <a:r>
              <a:rPr lang="en-IN" dirty="0" smtClean="0"/>
              <a:t> Component. For that the code will be like below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90" y="3302795"/>
            <a:ext cx="2676525" cy="2286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01" y="3289348"/>
            <a:ext cx="3922059" cy="340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200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16 Need Of Service 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067547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Now we have another requirement to display complete person details in employee-detail page. So for that how can we code….</a:t>
            </a:r>
          </a:p>
          <a:p>
            <a:r>
              <a:rPr lang="en-IN" dirty="0" smtClean="0"/>
              <a:t>Copy paste person object in Employee Detail Component and display details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11" y="3671047"/>
            <a:ext cx="4038601" cy="30221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869" y="3674752"/>
            <a:ext cx="1819275" cy="18383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14681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16 Is it right way of doing……?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380441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Do Not repeat yourself (DRY)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Here the same person object code is repeating in two components (Employee-list and Employee Details)</a:t>
            </a:r>
          </a:p>
          <a:p>
            <a:r>
              <a:rPr lang="en-IN" dirty="0" smtClean="0"/>
              <a:t>Single Responsibility Principle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Here the two components not only focusing on data depends on the view but also creating person job. This should be like this way.</a:t>
            </a:r>
          </a:p>
          <a:p>
            <a:pPr lvl="1"/>
            <a:endParaRPr lang="en-IN" dirty="0"/>
          </a:p>
          <a:p>
            <a:r>
              <a:rPr lang="en-IN" b="1" dirty="0" smtClean="0"/>
              <a:t>Solution: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We have to create a service common to both component and place the person object creation code there and then the components will access that code and produce the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01797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17 : Dependency Injection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Problem without DI </a:t>
            </a:r>
            <a:endParaRPr lang="en-IN" sz="2400" dirty="0" smtClean="0"/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DI as a Design </a:t>
            </a:r>
            <a:r>
              <a:rPr lang="en-IN" sz="2400" dirty="0" smtClean="0"/>
              <a:t>Pattern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DI as a </a:t>
            </a:r>
            <a:r>
              <a:rPr lang="en-IN" sz="2400" dirty="0" smtClean="0"/>
              <a:t>Framework</a:t>
            </a:r>
            <a:endParaRPr lang="en-IN" sz="24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4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17.1 Problem without DI (1)</a:t>
            </a:r>
            <a:endParaRPr lang="en-IN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154955" y="2603500"/>
            <a:ext cx="6980516" cy="3788338"/>
          </a:xfrm>
        </p:spPr>
        <p:txBody>
          <a:bodyPr>
            <a:normAutofit/>
          </a:bodyPr>
          <a:lstStyle/>
          <a:p>
            <a:r>
              <a:rPr lang="en-IN" dirty="0" smtClean="0"/>
              <a:t>Lets take an example of creating a car which is only made up of Engine and tyre.</a:t>
            </a:r>
          </a:p>
          <a:p>
            <a:r>
              <a:rPr lang="en-IN" dirty="0" smtClean="0"/>
              <a:t>So we have 3 classes </a:t>
            </a:r>
          </a:p>
          <a:p>
            <a:pPr lvl="1"/>
            <a:r>
              <a:rPr lang="en-IN" dirty="0" smtClean="0"/>
              <a:t>1. Car, which has dependency of the following 2 classes</a:t>
            </a:r>
          </a:p>
          <a:p>
            <a:pPr lvl="1"/>
            <a:r>
              <a:rPr lang="en-IN" dirty="0" smtClean="0"/>
              <a:t>2. Engine </a:t>
            </a:r>
          </a:p>
          <a:p>
            <a:pPr lvl="1"/>
            <a:r>
              <a:rPr lang="en-IN" dirty="0" smtClean="0"/>
              <a:t>3. Tyre</a:t>
            </a:r>
          </a:p>
          <a:p>
            <a:r>
              <a:rPr lang="en-IN" dirty="0" smtClean="0"/>
              <a:t>Here To get Car object we are creating both Engine and Tyre in Car constructor meaning, if I want to create a car it will automatically create engine and tyre </a:t>
            </a:r>
          </a:p>
          <a:p>
            <a:r>
              <a:rPr lang="en-IN" b="1" dirty="0" smtClean="0"/>
              <a:t>So far no problem with the example…..</a:t>
            </a:r>
            <a:endParaRPr lang="en-IN" b="1" dirty="0"/>
          </a:p>
          <a:p>
            <a:pPr lvl="1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134" y="2788564"/>
            <a:ext cx="1958466" cy="1409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640" y="4340590"/>
            <a:ext cx="3273063" cy="190836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956462" y="5305636"/>
            <a:ext cx="2527326" cy="51694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9350671" y="2999071"/>
            <a:ext cx="1366635" cy="2429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0150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17.1 Problem without </a:t>
            </a:r>
            <a:r>
              <a:rPr lang="en-IN" b="1" dirty="0" smtClean="0"/>
              <a:t>DI (2)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7731260" cy="3689724"/>
          </a:xfrm>
        </p:spPr>
        <p:txBody>
          <a:bodyPr>
            <a:normAutofit/>
          </a:bodyPr>
          <a:lstStyle/>
          <a:p>
            <a:r>
              <a:rPr lang="en-IN" dirty="0" smtClean="0"/>
              <a:t>Now the requirement is changing and the engine constructor is getting a parameter</a:t>
            </a:r>
          </a:p>
          <a:p>
            <a:r>
              <a:rPr lang="en-IN" dirty="0" smtClean="0"/>
              <a:t>Now the class code has broken, because no parameter passed for Engine object creation inside car constructor.</a:t>
            </a:r>
          </a:p>
          <a:p>
            <a:r>
              <a:rPr lang="en-IN" dirty="0" smtClean="0"/>
              <a:t>Only possible way to solve this is we have to modify the code</a:t>
            </a:r>
          </a:p>
          <a:p>
            <a:r>
              <a:rPr lang="en-IN" dirty="0" smtClean="0"/>
              <a:t>As it’s a simple application its easy to maintain but what if the car 20 dependency and those have other dependency…</a:t>
            </a:r>
          </a:p>
          <a:p>
            <a:r>
              <a:rPr lang="en-IN" dirty="0" smtClean="0"/>
              <a:t>EOD code will be mess and out of Control</a:t>
            </a:r>
          </a:p>
          <a:p>
            <a:r>
              <a:rPr lang="en-IN" b="1" dirty="0" smtClean="0"/>
              <a:t>Solution for this problem is Dependency Injection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278" y="2767575"/>
            <a:ext cx="2400300" cy="1209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215" y="4071684"/>
            <a:ext cx="2638425" cy="16097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311668" y="2946246"/>
            <a:ext cx="2040122" cy="2429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447210" y="4921624"/>
            <a:ext cx="2040122" cy="5238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4311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17.2 DI as a Design Pattern(1)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1618876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DI is a coding pattern in which a class receives its dependencies from external sources rather than creating them itself</a:t>
            </a:r>
          </a:p>
          <a:p>
            <a:r>
              <a:rPr lang="en-IN" dirty="0" smtClean="0"/>
              <a:t>In this car class we are passing car object as a parameter rather than creating inside constructor</a:t>
            </a:r>
          </a:p>
          <a:p>
            <a:r>
              <a:rPr lang="en-IN" dirty="0" smtClean="0"/>
              <a:t>So any modification in Engine object creation will not affect car object creation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269" y="4450976"/>
            <a:ext cx="3431974" cy="20932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213" y="4450976"/>
            <a:ext cx="2909278" cy="20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842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17.2 DI as a Design Pattern(2)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4" y="2576605"/>
            <a:ext cx="10035785" cy="1618876"/>
          </a:xfrm>
        </p:spPr>
        <p:txBody>
          <a:bodyPr>
            <a:normAutofit/>
          </a:bodyPr>
          <a:lstStyle/>
          <a:p>
            <a:r>
              <a:rPr lang="en-IN" dirty="0" smtClean="0"/>
              <a:t>Now after DI lets see how the changes in the dependency classes(Engine, Tyre) is not affecting the Car class</a:t>
            </a:r>
          </a:p>
          <a:p>
            <a:r>
              <a:rPr lang="en-IN" dirty="0" smtClean="0"/>
              <a:t>If the parameter is added or not the end result of Engine object is </a:t>
            </a:r>
            <a:r>
              <a:rPr lang="en-IN" b="1" dirty="0" err="1" smtClean="0"/>
              <a:t>myEngine</a:t>
            </a:r>
            <a:r>
              <a:rPr lang="en-IN" b="1" dirty="0" smtClean="0"/>
              <a:t>, </a:t>
            </a:r>
            <a:r>
              <a:rPr lang="en-IN" dirty="0" smtClean="0"/>
              <a:t>by taking that object as parameter the car class will not get affected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4472329"/>
            <a:ext cx="4204190" cy="8930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017" y="4472329"/>
            <a:ext cx="4049160" cy="8908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244" y="5528141"/>
            <a:ext cx="4274568" cy="86369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95295" y="5017373"/>
            <a:ext cx="4102846" cy="24042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5476098" y="5017372"/>
            <a:ext cx="3896502" cy="24042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3589244" y="6091518"/>
            <a:ext cx="4286152" cy="30032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618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Angular CLI</a:t>
            </a:r>
            <a:endParaRPr lang="en-IN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4" y="2516562"/>
            <a:ext cx="4825159" cy="576262"/>
          </a:xfrm>
        </p:spPr>
        <p:txBody>
          <a:bodyPr/>
          <a:lstStyle/>
          <a:p>
            <a:r>
              <a:rPr lang="en-IN" dirty="0" smtClean="0"/>
              <a:t>Install Angular CLI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154954" y="3092824"/>
            <a:ext cx="4825159" cy="3528452"/>
          </a:xfrm>
        </p:spPr>
        <p:txBody>
          <a:bodyPr>
            <a:normAutofit/>
          </a:bodyPr>
          <a:lstStyle/>
          <a:p>
            <a:r>
              <a:rPr lang="en-IN" dirty="0" smtClean="0"/>
              <a:t>Angular CLI is the command line interface of Angular allows to generate building block of application by typing the commands</a:t>
            </a:r>
          </a:p>
          <a:p>
            <a:r>
              <a:rPr lang="en-IN" dirty="0" smtClean="0"/>
              <a:t>Helps development Quicker and easier all these with following best practices</a:t>
            </a:r>
          </a:p>
          <a:p>
            <a:r>
              <a:rPr lang="en-IN" b="1" dirty="0" smtClean="0"/>
              <a:t>Installation </a:t>
            </a:r>
            <a:r>
              <a:rPr lang="en-IN" b="1" dirty="0" err="1" smtClean="0"/>
              <a:t>Cmd</a:t>
            </a:r>
            <a:r>
              <a:rPr lang="en-IN" b="1" dirty="0" smtClean="0"/>
              <a:t>: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npm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install –g @angular/cli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091" y="2630301"/>
            <a:ext cx="4914900" cy="399097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17.2 DI as a Framework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5" y="2576605"/>
            <a:ext cx="5555127" cy="3582148"/>
          </a:xfrm>
        </p:spPr>
        <p:txBody>
          <a:bodyPr>
            <a:normAutofit/>
          </a:bodyPr>
          <a:lstStyle/>
          <a:p>
            <a:r>
              <a:rPr lang="en-IN" dirty="0" smtClean="0"/>
              <a:t>Angular provides a special way to implement DI framework is Injector.</a:t>
            </a:r>
          </a:p>
          <a:p>
            <a:r>
              <a:rPr lang="en-IN" dirty="0" smtClean="0"/>
              <a:t>This Injector will have all the dependencies required for the car class, whenever we need a particular class the injector will give the dependency object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253" y="2576605"/>
            <a:ext cx="4743450" cy="27622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09068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18. DI </a:t>
            </a:r>
            <a:r>
              <a:rPr lang="en-IN" b="1" dirty="0"/>
              <a:t>using a </a:t>
            </a:r>
            <a:r>
              <a:rPr lang="en-IN" b="1" dirty="0" smtClean="0"/>
              <a:t>service (1)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5" y="2576606"/>
            <a:ext cx="8863104" cy="1269254"/>
          </a:xfrm>
        </p:spPr>
        <p:txBody>
          <a:bodyPr>
            <a:normAutofit/>
          </a:bodyPr>
          <a:lstStyle/>
          <a:p>
            <a:r>
              <a:rPr lang="en-IN" dirty="0" smtClean="0"/>
              <a:t>Define the </a:t>
            </a:r>
            <a:r>
              <a:rPr lang="en-IN" dirty="0" err="1" smtClean="0"/>
              <a:t>EmployeeService</a:t>
            </a:r>
            <a:r>
              <a:rPr lang="en-IN" dirty="0" smtClean="0"/>
              <a:t> class</a:t>
            </a:r>
          </a:p>
          <a:p>
            <a:r>
              <a:rPr lang="en-IN" dirty="0" smtClean="0"/>
              <a:t>Register with injector</a:t>
            </a:r>
          </a:p>
          <a:p>
            <a:r>
              <a:rPr lang="en-IN" dirty="0" smtClean="0"/>
              <a:t>Declare with dependency in </a:t>
            </a:r>
            <a:r>
              <a:rPr lang="en-IN" dirty="0" err="1" smtClean="0"/>
              <a:t>EmpList</a:t>
            </a:r>
            <a:r>
              <a:rPr lang="en-IN" dirty="0" smtClean="0"/>
              <a:t> and </a:t>
            </a:r>
            <a:r>
              <a:rPr lang="en-IN" dirty="0" err="1" smtClean="0"/>
              <a:t>EmpDetails</a:t>
            </a:r>
            <a:endParaRPr lang="en-IN" dirty="0"/>
          </a:p>
        </p:txBody>
      </p:sp>
      <p:sp>
        <p:nvSpPr>
          <p:cNvPr id="3" name="Rounded Rectangle 2"/>
          <p:cNvSpPr/>
          <p:nvPr/>
        </p:nvSpPr>
        <p:spPr>
          <a:xfrm>
            <a:off x="4007223" y="4203951"/>
            <a:ext cx="3523129" cy="6185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Employee Service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3133165" y="5298141"/>
            <a:ext cx="1963270" cy="109369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Employee List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6418729" y="5298141"/>
            <a:ext cx="2026023" cy="109369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Employee Data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3" idx="2"/>
            <a:endCxn id="8" idx="0"/>
          </p:cNvCxnSpPr>
          <p:nvPr/>
        </p:nvCxnSpPr>
        <p:spPr>
          <a:xfrm flipH="1">
            <a:off x="4114800" y="4822516"/>
            <a:ext cx="1653988" cy="47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2"/>
            <a:endCxn id="9" idx="0"/>
          </p:cNvCxnSpPr>
          <p:nvPr/>
        </p:nvCxnSpPr>
        <p:spPr>
          <a:xfrm>
            <a:off x="5768788" y="4822516"/>
            <a:ext cx="1662953" cy="47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57245" y="4328567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Injector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242060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18. </a:t>
            </a:r>
            <a:r>
              <a:rPr lang="en-IN" b="1" dirty="0" smtClean="0"/>
              <a:t>DI </a:t>
            </a:r>
            <a:r>
              <a:rPr lang="en-IN" b="1" dirty="0" smtClean="0"/>
              <a:t>using a service(2)</a:t>
            </a:r>
            <a:endParaRPr lang="en-IN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154953" y="2083919"/>
            <a:ext cx="5501340" cy="576262"/>
          </a:xfrm>
        </p:spPr>
        <p:txBody>
          <a:bodyPr/>
          <a:lstStyle/>
          <a:p>
            <a:r>
              <a:rPr lang="en-IN" dirty="0"/>
              <a:t>Define the </a:t>
            </a:r>
            <a:r>
              <a:rPr lang="en-IN" dirty="0" err="1"/>
              <a:t>EmployeeService</a:t>
            </a:r>
            <a:r>
              <a:rPr lang="en-IN" dirty="0"/>
              <a:t> </a:t>
            </a:r>
            <a:r>
              <a:rPr lang="en-IN" dirty="0" smtClean="0"/>
              <a:t>class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54953" y="2629390"/>
            <a:ext cx="9878917" cy="922868"/>
          </a:xfrm>
        </p:spPr>
        <p:txBody>
          <a:bodyPr>
            <a:normAutofit/>
          </a:bodyPr>
          <a:lstStyle/>
          <a:p>
            <a:r>
              <a:rPr lang="en-IN" dirty="0" smtClean="0"/>
              <a:t>Service creation syntax: ng g s em</a:t>
            </a:r>
            <a:r>
              <a:rPr lang="en-IN" dirty="0" smtClean="0"/>
              <a:t>ployee</a:t>
            </a:r>
          </a:p>
          <a:p>
            <a:r>
              <a:rPr lang="en-IN" dirty="0" smtClean="0"/>
              <a:t>You will have </a:t>
            </a:r>
            <a:r>
              <a:rPr lang="en-IN" dirty="0" err="1" smtClean="0"/>
              <a:t>Employee.service.ts</a:t>
            </a:r>
            <a:r>
              <a:rPr lang="en-IN" dirty="0" smtClean="0"/>
              <a:t> inside app folder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1154953" y="3379031"/>
            <a:ext cx="4825159" cy="576262"/>
          </a:xfrm>
        </p:spPr>
        <p:txBody>
          <a:bodyPr/>
          <a:lstStyle/>
          <a:p>
            <a:r>
              <a:rPr lang="en-IN" dirty="0"/>
              <a:t>Register with </a:t>
            </a:r>
            <a:r>
              <a:rPr lang="en-IN" dirty="0" smtClean="0"/>
              <a:t>injector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82</a:t>
            </a:fld>
            <a:endParaRPr lang="en-US" dirty="0"/>
          </a:p>
        </p:txBody>
      </p:sp>
      <p:sp>
        <p:nvSpPr>
          <p:cNvPr id="22" name="Content Placeholder 5"/>
          <p:cNvSpPr>
            <a:spLocks noGrp="1"/>
          </p:cNvSpPr>
          <p:nvPr>
            <p:ph sz="half" idx="2"/>
          </p:nvPr>
        </p:nvSpPr>
        <p:spPr>
          <a:xfrm>
            <a:off x="1154953" y="3930931"/>
            <a:ext cx="9878917" cy="675977"/>
          </a:xfrm>
        </p:spPr>
        <p:txBody>
          <a:bodyPr>
            <a:normAutofit/>
          </a:bodyPr>
          <a:lstStyle/>
          <a:p>
            <a:r>
              <a:rPr lang="en-IN" dirty="0"/>
              <a:t>Inject the employee service in </a:t>
            </a:r>
            <a:r>
              <a:rPr lang="en-IN" dirty="0" err="1"/>
              <a:t>app.module.ts</a:t>
            </a:r>
            <a:r>
              <a:rPr lang="en-IN" dirty="0"/>
              <a:t>. So that throughout the application this service can be used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304" y="4570642"/>
            <a:ext cx="4721367" cy="212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5720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18. </a:t>
            </a:r>
            <a:r>
              <a:rPr lang="en-IN" b="1" dirty="0" smtClean="0"/>
              <a:t>DI </a:t>
            </a:r>
            <a:r>
              <a:rPr lang="en-IN" b="1" dirty="0" smtClean="0"/>
              <a:t>using a service(3)</a:t>
            </a:r>
            <a:endParaRPr lang="en-IN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154952" y="2083919"/>
            <a:ext cx="9197587" cy="576262"/>
          </a:xfrm>
        </p:spPr>
        <p:txBody>
          <a:bodyPr/>
          <a:lstStyle/>
          <a:p>
            <a:r>
              <a:rPr lang="en-IN" dirty="0" smtClean="0"/>
              <a:t>Add logic in </a:t>
            </a:r>
            <a:r>
              <a:rPr lang="en-IN" dirty="0" err="1" smtClean="0"/>
              <a:t>EmployeeService</a:t>
            </a:r>
            <a:r>
              <a:rPr lang="en-IN" dirty="0" smtClean="0"/>
              <a:t> class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54953" y="2629389"/>
            <a:ext cx="9878917" cy="662341"/>
          </a:xfrm>
        </p:spPr>
        <p:txBody>
          <a:bodyPr>
            <a:normAutofit/>
          </a:bodyPr>
          <a:lstStyle/>
          <a:p>
            <a:r>
              <a:rPr lang="en-IN" dirty="0" smtClean="0"/>
              <a:t>Create a method </a:t>
            </a:r>
            <a:r>
              <a:rPr lang="en-IN" dirty="0"/>
              <a:t>in Employee Service </a:t>
            </a:r>
            <a:r>
              <a:rPr lang="en-IN" dirty="0" smtClean="0"/>
              <a:t>class and m</a:t>
            </a:r>
            <a:r>
              <a:rPr lang="en-IN" dirty="0" smtClean="0"/>
              <a:t>ove the person object creation code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83</a:t>
            </a:fld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half" idx="2"/>
          </p:nvPr>
        </p:nvSpPr>
        <p:spPr>
          <a:xfrm>
            <a:off x="1154953" y="4226155"/>
            <a:ext cx="9878917" cy="1340928"/>
          </a:xfrm>
        </p:spPr>
        <p:txBody>
          <a:bodyPr>
            <a:normAutofit/>
          </a:bodyPr>
          <a:lstStyle/>
          <a:p>
            <a:r>
              <a:rPr lang="en-IN" dirty="0" smtClean="0"/>
              <a:t>Inject employee service in Employee List Component Constructor</a:t>
            </a:r>
          </a:p>
          <a:p>
            <a:r>
              <a:rPr lang="en-IN" dirty="0" smtClean="0"/>
              <a:t>Make Employee list person object as null</a:t>
            </a:r>
          </a:p>
          <a:p>
            <a:r>
              <a:rPr lang="en-IN" dirty="0" smtClean="0"/>
              <a:t>Call employee service </a:t>
            </a:r>
            <a:r>
              <a:rPr lang="en-IN" dirty="0" err="1" smtClean="0"/>
              <a:t>getEmployee</a:t>
            </a:r>
            <a:r>
              <a:rPr lang="en-IN" dirty="0" smtClean="0"/>
              <a:t> method to assign value for person array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idx="1"/>
          </p:nvPr>
        </p:nvSpPr>
        <p:spPr>
          <a:xfrm>
            <a:off x="1154951" y="3549069"/>
            <a:ext cx="9197587" cy="576262"/>
          </a:xfrm>
        </p:spPr>
        <p:txBody>
          <a:bodyPr/>
          <a:lstStyle/>
          <a:p>
            <a:r>
              <a:rPr lang="en-IN" dirty="0" smtClean="0"/>
              <a:t>Inject Service in Component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976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011"/>
            <a:ext cx="4558553" cy="387918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" y="-21013"/>
            <a:ext cx="1089212" cy="30029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130" y="0"/>
            <a:ext cx="4588213" cy="38791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79189"/>
            <a:ext cx="3846811" cy="29788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787" y="3906082"/>
            <a:ext cx="946006" cy="22813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600025" y="4306"/>
            <a:ext cx="1316681" cy="25156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5751" y="2496112"/>
            <a:ext cx="2771775" cy="4200525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9" name="Straight Arrow Connector 18"/>
          <p:cNvCxnSpPr/>
          <p:nvPr/>
        </p:nvCxnSpPr>
        <p:spPr>
          <a:xfrm flipH="1">
            <a:off x="1645024" y="3415553"/>
            <a:ext cx="2039470" cy="179742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645024" y="3415553"/>
            <a:ext cx="6579088" cy="196775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482707" y="2756647"/>
            <a:ext cx="1" cy="65890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081352" y="2827272"/>
            <a:ext cx="1" cy="5445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450867" y="1485167"/>
            <a:ext cx="1346122" cy="134210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081352" y="1485167"/>
            <a:ext cx="1306030" cy="127148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482707" y="2929218"/>
            <a:ext cx="2125587" cy="21223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482706" y="2962824"/>
            <a:ext cx="6903722" cy="210980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828829" y="1485167"/>
            <a:ext cx="6965270" cy="225367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387382" y="1485167"/>
            <a:ext cx="2438557" cy="404018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97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19 </a:t>
            </a:r>
            <a:r>
              <a:rPr lang="en-IN" b="1" dirty="0" smtClean="0"/>
              <a:t>: </a:t>
            </a:r>
            <a:r>
              <a:rPr lang="en-IN" b="1" dirty="0" smtClean="0"/>
              <a:t>HTTP and Observables</a:t>
            </a:r>
            <a:endParaRPr lang="en-IN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 far we have hardcoded values to display. But in real time scenarios we need to get those values from some server</a:t>
            </a:r>
          </a:p>
          <a:p>
            <a:r>
              <a:rPr lang="en-IN" dirty="0" smtClean="0"/>
              <a:t>For that we need to use HTTP and Observables this is returned by the HTTP call. </a:t>
            </a:r>
          </a:p>
          <a:p>
            <a:r>
              <a:rPr lang="en-IN" dirty="0" smtClean="0"/>
              <a:t>Usually the server have a database which contains all data and send back the desired output based on our requirement.</a:t>
            </a:r>
          </a:p>
          <a:p>
            <a:r>
              <a:rPr lang="en-IN" dirty="0" smtClean="0"/>
              <a:t>Lets see HTTP Mechanism…</a:t>
            </a:r>
            <a:endParaRPr lang="en-IN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19.1 </a:t>
            </a:r>
            <a:r>
              <a:rPr lang="en-IN" b="1" dirty="0" smtClean="0"/>
              <a:t>: </a:t>
            </a:r>
            <a:r>
              <a:rPr lang="en-IN" b="1" dirty="0" smtClean="0"/>
              <a:t>HTTP Mechanism</a:t>
            </a:r>
            <a:endParaRPr lang="en-IN" b="1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04365" y="2675965"/>
            <a:ext cx="7503459" cy="3715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Get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329953" y="2895349"/>
            <a:ext cx="10892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Browser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32963" y="3290899"/>
            <a:ext cx="1761565" cy="85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EmpList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532963" y="5320980"/>
            <a:ext cx="1761565" cy="85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EmpDetail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657599" y="4260014"/>
            <a:ext cx="1761565" cy="8543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EmpService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9345706" y="2675965"/>
            <a:ext cx="2297997" cy="37158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an 8"/>
          <p:cNvSpPr/>
          <p:nvPr/>
        </p:nvSpPr>
        <p:spPr>
          <a:xfrm>
            <a:off x="9688607" y="3783781"/>
            <a:ext cx="1553974" cy="153719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DB</a:t>
            </a:r>
            <a:endParaRPr lang="en-IN" b="1" dirty="0"/>
          </a:p>
        </p:txBody>
      </p:sp>
      <p:cxnSp>
        <p:nvCxnSpPr>
          <p:cNvPr id="16" name="Straight Connector 15"/>
          <p:cNvCxnSpPr>
            <a:stCxn id="7" idx="2"/>
            <a:endCxn id="10" idx="0"/>
          </p:cNvCxnSpPr>
          <p:nvPr/>
        </p:nvCxnSpPr>
        <p:spPr>
          <a:xfrm>
            <a:off x="2413746" y="4145249"/>
            <a:ext cx="0" cy="1175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13745" y="4687189"/>
            <a:ext cx="12438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26321" y="4533901"/>
            <a:ext cx="12438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454836" y="4507007"/>
            <a:ext cx="12438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8415732" y="4834218"/>
            <a:ext cx="125433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950098" y="2895349"/>
            <a:ext cx="10892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Server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63015" y="4260014"/>
            <a:ext cx="1761565" cy="8543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HTTP</a:t>
            </a:r>
            <a:endParaRPr lang="en-IN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623122" y="4222395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/>
              <a:t>Get</a:t>
            </a:r>
            <a:endParaRPr lang="en-IN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419164" y="4861131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/>
              <a:t>Observable</a:t>
            </a:r>
            <a:endParaRPr lang="en-IN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452315" y="4834218"/>
            <a:ext cx="1173066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603513" y="4179797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/>
              <a:t>Request</a:t>
            </a:r>
            <a:endParaRPr lang="en-IN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603869" y="4834218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/>
              <a:t>Response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1013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19.2 </a:t>
            </a:r>
            <a:r>
              <a:rPr lang="en-IN" b="1" dirty="0" smtClean="0"/>
              <a:t>: </a:t>
            </a:r>
            <a:r>
              <a:rPr lang="en-IN" b="1" dirty="0" smtClean="0"/>
              <a:t>Observables</a:t>
            </a:r>
            <a:endParaRPr lang="en-IN" b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279" t="26459" r="4816" b="9196"/>
          <a:stretch/>
        </p:blipFill>
        <p:spPr>
          <a:xfrm>
            <a:off x="887506" y="2366680"/>
            <a:ext cx="10717306" cy="441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8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19.2 </a:t>
            </a:r>
            <a:r>
              <a:rPr lang="en-IN" b="1" dirty="0" smtClean="0"/>
              <a:t>: </a:t>
            </a:r>
            <a:r>
              <a:rPr lang="en-IN" b="1" dirty="0" smtClean="0"/>
              <a:t>Observables Explanation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312" y="2321113"/>
            <a:ext cx="5838440" cy="576262"/>
          </a:xfrm>
        </p:spPr>
        <p:txBody>
          <a:bodyPr/>
          <a:lstStyle/>
          <a:p>
            <a:r>
              <a:rPr lang="en-IN" dirty="0" smtClean="0"/>
              <a:t>Newspaper </a:t>
            </a:r>
            <a:r>
              <a:rPr lang="en-IN" dirty="0" err="1" smtClean="0"/>
              <a:t>Eg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43542" y="2937716"/>
            <a:ext cx="5559133" cy="3570660"/>
          </a:xfrm>
        </p:spPr>
        <p:txBody>
          <a:bodyPr/>
          <a:lstStyle/>
          <a:p>
            <a:r>
              <a:rPr lang="en-IN" dirty="0" smtClean="0"/>
              <a:t>There is a source for all news which is a story</a:t>
            </a:r>
          </a:p>
          <a:p>
            <a:r>
              <a:rPr lang="en-IN" dirty="0" smtClean="0"/>
              <a:t>Newspaper company get that source and convert that in a format for viewers to read </a:t>
            </a:r>
          </a:p>
          <a:p>
            <a:r>
              <a:rPr lang="en-IN" dirty="0" smtClean="0"/>
              <a:t>They wont issue newspaper to all but only to those who subscribed for that newspaper</a:t>
            </a:r>
          </a:p>
          <a:p>
            <a:r>
              <a:rPr lang="en-IN" dirty="0" smtClean="0"/>
              <a:t>Once they issued the paper their responsibility got over and they don’t mind how the users using their paper</a:t>
            </a:r>
          </a:p>
          <a:p>
            <a:r>
              <a:rPr lang="en-IN" dirty="0" smtClean="0"/>
              <a:t>Its their own wish to use the newspaper either to read and to make kite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02675" y="2321113"/>
            <a:ext cx="5488669" cy="576262"/>
          </a:xfrm>
        </p:spPr>
        <p:txBody>
          <a:bodyPr/>
          <a:lstStyle/>
          <a:p>
            <a:r>
              <a:rPr lang="en-IN" dirty="0" smtClean="0"/>
              <a:t>Angular </a:t>
            </a:r>
            <a:r>
              <a:rPr lang="en-IN" dirty="0" err="1" smtClean="0"/>
              <a:t>Eg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02675" y="2937716"/>
            <a:ext cx="5488669" cy="3691684"/>
          </a:xfrm>
        </p:spPr>
        <p:txBody>
          <a:bodyPr>
            <a:normAutofit/>
          </a:bodyPr>
          <a:lstStyle/>
          <a:p>
            <a:r>
              <a:rPr lang="en-IN" dirty="0" smtClean="0"/>
              <a:t>DB have data and that will be send to service through observables. It’s a single line </a:t>
            </a:r>
            <a:r>
              <a:rPr lang="en-IN" dirty="0" err="1" smtClean="0"/>
              <a:t>async</a:t>
            </a:r>
            <a:r>
              <a:rPr lang="en-IN" dirty="0" smtClean="0"/>
              <a:t> data</a:t>
            </a:r>
          </a:p>
          <a:p>
            <a:r>
              <a:rPr lang="en-IN" dirty="0" smtClean="0"/>
              <a:t>Service will format the data how the user want</a:t>
            </a:r>
          </a:p>
          <a:p>
            <a:r>
              <a:rPr lang="en-IN" dirty="0" smtClean="0"/>
              <a:t>Service will send the data o the component who are all subscribed to that request</a:t>
            </a:r>
          </a:p>
          <a:p>
            <a:r>
              <a:rPr lang="en-IN" dirty="0" smtClean="0"/>
              <a:t>Once the component got their data they can use how they want. Employee list use only name and employee detail use all data no issues in that</a:t>
            </a:r>
          </a:p>
          <a:p>
            <a:endParaRPr lang="en-IN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8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20 </a:t>
            </a:r>
            <a:r>
              <a:rPr lang="en-IN" b="1" dirty="0" smtClean="0"/>
              <a:t>: </a:t>
            </a:r>
            <a:r>
              <a:rPr lang="en-IN" b="1" dirty="0" smtClean="0"/>
              <a:t>Fetch data using HTTP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582148"/>
          </a:xfrm>
        </p:spPr>
        <p:txBody>
          <a:bodyPr>
            <a:normAutofit/>
          </a:bodyPr>
          <a:lstStyle/>
          <a:p>
            <a:r>
              <a:rPr lang="en-IN" dirty="0" smtClean="0"/>
              <a:t>HTTP get request from </a:t>
            </a:r>
            <a:r>
              <a:rPr lang="en-IN" dirty="0" err="1" smtClean="0"/>
              <a:t>EmpService</a:t>
            </a:r>
            <a:endParaRPr lang="en-IN" dirty="0" smtClean="0"/>
          </a:p>
          <a:p>
            <a:r>
              <a:rPr lang="en-IN" dirty="0" smtClean="0"/>
              <a:t>Receive the observable and cast it to an employee array</a:t>
            </a:r>
          </a:p>
          <a:p>
            <a:r>
              <a:rPr lang="en-IN" dirty="0" smtClean="0"/>
              <a:t>Subscribe to the observable from </a:t>
            </a:r>
            <a:r>
              <a:rPr lang="en-IN" dirty="0" err="1" smtClean="0"/>
              <a:t>EmpList</a:t>
            </a:r>
            <a:r>
              <a:rPr lang="en-IN" dirty="0" smtClean="0"/>
              <a:t> and </a:t>
            </a:r>
            <a:r>
              <a:rPr lang="en-IN" dirty="0" err="1" smtClean="0"/>
              <a:t>EmpDetail</a:t>
            </a:r>
            <a:endParaRPr lang="en-IN" dirty="0" smtClean="0"/>
          </a:p>
          <a:p>
            <a:r>
              <a:rPr lang="en-IN" dirty="0" smtClean="0"/>
              <a:t>Assign the employee array to the local variable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err="1" smtClean="0"/>
              <a:t>RxJS</a:t>
            </a:r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Reactive extension of </a:t>
            </a:r>
            <a:r>
              <a:rPr lang="en-IN" dirty="0" err="1" smtClean="0"/>
              <a:t>Javascript</a:t>
            </a:r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External library to work with Observable</a:t>
            </a:r>
          </a:p>
          <a:p>
            <a:pPr marL="0" indent="0" defTabSz="363538">
              <a:buNone/>
            </a:pPr>
            <a:r>
              <a:rPr lang="en-IN" dirty="0" smtClean="0"/>
              <a:t>	</a:t>
            </a:r>
            <a:r>
              <a:rPr lang="en-IN" b="1" dirty="0" err="1" smtClean="0">
                <a:solidFill>
                  <a:schemeClr val="accent1">
                    <a:lumMod val="75000"/>
                  </a:schemeClr>
                </a:solidFill>
              </a:rPr>
              <a:t>npm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install --save </a:t>
            </a:r>
            <a:r>
              <a:rPr lang="en-IN" b="1" dirty="0" err="1" smtClean="0">
                <a:solidFill>
                  <a:schemeClr val="accent1">
                    <a:lumMod val="75000"/>
                  </a:schemeClr>
                </a:solidFill>
              </a:rPr>
              <a:t>rxjs-compat</a:t>
            </a:r>
            <a:endParaRPr lang="en-IN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89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14619" y="6360460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See Example </a:t>
            </a:r>
            <a:r>
              <a:rPr lang="en-IN" dirty="0" smtClean="0"/>
              <a:t>in next page….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35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Chapter 1 : hello world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Your first typescript application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64944"/>
            <a:ext cx="990599" cy="304799"/>
          </a:xfrm>
        </p:spPr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28409" cy="474681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266" y="2274105"/>
            <a:ext cx="6292445" cy="454510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136825" y="57509"/>
            <a:ext cx="989242" cy="25156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5747265" y="2335427"/>
            <a:ext cx="1433463" cy="27330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798748" y="640691"/>
            <a:ext cx="6852628" cy="38238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6509267" y="2838228"/>
            <a:ext cx="5134436" cy="56061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1351809" y="3003303"/>
            <a:ext cx="2045052" cy="28425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50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195070" cy="506954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308" y="-1"/>
            <a:ext cx="6006692" cy="506954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0" y="70956"/>
            <a:ext cx="1448349" cy="22477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6232026" y="57509"/>
            <a:ext cx="1448349" cy="25156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4539396" y="5570679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Check output by yours…..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9324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21 </a:t>
            </a:r>
            <a:r>
              <a:rPr lang="en-IN" b="1" dirty="0" smtClean="0"/>
              <a:t>: </a:t>
            </a:r>
            <a:r>
              <a:rPr lang="en-IN" b="1" dirty="0" smtClean="0"/>
              <a:t>HTTP Error Handling</a:t>
            </a:r>
            <a:endParaRPr lang="en-IN" b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To inform the user if any error get occurs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73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454" y="0"/>
            <a:ext cx="6353546" cy="515022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849471" cy="547738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257" y="4954605"/>
            <a:ext cx="4791354" cy="18227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148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2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5223</TotalTime>
  <Words>3517</Words>
  <Application>Microsoft Office PowerPoint</Application>
  <PresentationFormat>Widescreen</PresentationFormat>
  <Paragraphs>690</Paragraphs>
  <Slides>94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2" baseType="lpstr">
      <vt:lpstr>Arial</vt:lpstr>
      <vt:lpstr>Calibri</vt:lpstr>
      <vt:lpstr>Century Gothic</vt:lpstr>
      <vt:lpstr>Consolas</vt:lpstr>
      <vt:lpstr>Times New Roman</vt:lpstr>
      <vt:lpstr>Wingdings</vt:lpstr>
      <vt:lpstr>Wingdings 3</vt:lpstr>
      <vt:lpstr>Ion Boardroom</vt:lpstr>
      <vt:lpstr>Angular 7 - Tutorial</vt:lpstr>
      <vt:lpstr>Prerequisite</vt:lpstr>
      <vt:lpstr>Introduction</vt:lpstr>
      <vt:lpstr>Why angular</vt:lpstr>
      <vt:lpstr>Angular History</vt:lpstr>
      <vt:lpstr>Development Environment</vt:lpstr>
      <vt:lpstr>Installation – Node, NPM, VSC</vt:lpstr>
      <vt:lpstr>Installation – Angular CLI</vt:lpstr>
      <vt:lpstr>Chapter 1 : hello world</vt:lpstr>
      <vt:lpstr>1.1 Hello world - Creation</vt:lpstr>
      <vt:lpstr>1.2 Hello world – Run and Terminal Output</vt:lpstr>
      <vt:lpstr>1.2 Hello world – Browser Output</vt:lpstr>
      <vt:lpstr>Chapter 2 : Architecture</vt:lpstr>
      <vt:lpstr>2.1 Modules</vt:lpstr>
      <vt:lpstr>2.2 Components</vt:lpstr>
      <vt:lpstr>2.3 Services</vt:lpstr>
      <vt:lpstr>Chapter 3 : File Structure</vt:lpstr>
      <vt:lpstr>3.1 package.json</vt:lpstr>
      <vt:lpstr>3.2 main.ts</vt:lpstr>
      <vt:lpstr>3.2 main.ts</vt:lpstr>
      <vt:lpstr>3.3 index.html, style.css, dist folder</vt:lpstr>
      <vt:lpstr>Chapter 4 : App Module Files</vt:lpstr>
      <vt:lpstr>4.1 app.module.ts</vt:lpstr>
      <vt:lpstr>4.2 app.component.ts</vt:lpstr>
      <vt:lpstr>4.3 app.component.html </vt:lpstr>
      <vt:lpstr>Chapter 5 : Application Flow</vt:lpstr>
      <vt:lpstr>Application Flow</vt:lpstr>
      <vt:lpstr>Chapter 6 : Component</vt:lpstr>
      <vt:lpstr>6.1 Component Architecture</vt:lpstr>
      <vt:lpstr>6.2 Create Component</vt:lpstr>
      <vt:lpstr>6.3 Import Component in Module </vt:lpstr>
      <vt:lpstr>6.4 New Component Usage Output</vt:lpstr>
      <vt:lpstr>6.5 Inline Template</vt:lpstr>
      <vt:lpstr>6.6 Inline Style</vt:lpstr>
      <vt:lpstr>Chapter 7 : Interpolation {{}}</vt:lpstr>
      <vt:lpstr>7.2 Other features of Interpolation</vt:lpstr>
      <vt:lpstr>Chapter 8 : Property Binding []</vt:lpstr>
      <vt:lpstr>8.1 Attribute Vs Property</vt:lpstr>
      <vt:lpstr>8.2 Understanding Attribute and property(1)</vt:lpstr>
      <vt:lpstr>8.2 Understanding Attribute and property(2)</vt:lpstr>
      <vt:lpstr>8.2 Understanding Attribute and property(3)</vt:lpstr>
      <vt:lpstr>8.2 Understanding Attribute and property(4)</vt:lpstr>
      <vt:lpstr>8.3 Property Binding</vt:lpstr>
      <vt:lpstr>8.4 Property Binding [] as Interpolation{{}}</vt:lpstr>
      <vt:lpstr>8.5 Limitations in Interpolation{{}}</vt:lpstr>
      <vt:lpstr>Chapter 9 : Class Binding [class]</vt:lpstr>
      <vt:lpstr>9.1 Class Binding [class]</vt:lpstr>
      <vt:lpstr>9.2 Class Binding On conditions    [class.classname]=BooleanProperty</vt:lpstr>
      <vt:lpstr>9.3 NgClass – Custom Angular Class [ngClass]="custClass"</vt:lpstr>
      <vt:lpstr>Chapter 10 : Event Binding()</vt:lpstr>
      <vt:lpstr>10.1 Data Binding Vs Event Binding</vt:lpstr>
      <vt:lpstr>10.2 Event Binding : Example</vt:lpstr>
      <vt:lpstr>10.3 Pass event as a parameter</vt:lpstr>
      <vt:lpstr>10.4 Inline Click Event</vt:lpstr>
      <vt:lpstr>11.1 Template Reference Variable</vt:lpstr>
      <vt:lpstr>11.2 Template Reference Variable</vt:lpstr>
      <vt:lpstr>12 : Two Way Binding</vt:lpstr>
      <vt:lpstr>12 : Two Way Binding</vt:lpstr>
      <vt:lpstr>13 : Structural Directives</vt:lpstr>
      <vt:lpstr>13.1 : ng-If (*ngIf)</vt:lpstr>
      <vt:lpstr>13.2 : ng-If ; else</vt:lpstr>
      <vt:lpstr>13.3 : ng-If ; then; else</vt:lpstr>
      <vt:lpstr>13.4 : ng-switch</vt:lpstr>
      <vt:lpstr>13.5 : ng-for</vt:lpstr>
      <vt:lpstr>14 : Component Interaction  @input(), @output()</vt:lpstr>
      <vt:lpstr>14.1 : Parent to Child Data Binding</vt:lpstr>
      <vt:lpstr>14.2 : Child to Parent Data Binding</vt:lpstr>
      <vt:lpstr>PowerPoint Presentation</vt:lpstr>
      <vt:lpstr>15 Pipes(1)</vt:lpstr>
      <vt:lpstr>15 Pipes(2)</vt:lpstr>
      <vt:lpstr>16 Services</vt:lpstr>
      <vt:lpstr>16 Need Of Service </vt:lpstr>
      <vt:lpstr>16 Need Of Service </vt:lpstr>
      <vt:lpstr>16 Is it right way of doing……?</vt:lpstr>
      <vt:lpstr>17 : Dependency Injection</vt:lpstr>
      <vt:lpstr>17.1 Problem without DI (1)</vt:lpstr>
      <vt:lpstr>17.1 Problem without DI (2)</vt:lpstr>
      <vt:lpstr>17.2 DI as a Design Pattern(1)</vt:lpstr>
      <vt:lpstr>17.2 DI as a Design Pattern(2)</vt:lpstr>
      <vt:lpstr>17.2 DI as a Framework</vt:lpstr>
      <vt:lpstr>18. DI using a service (1)</vt:lpstr>
      <vt:lpstr>18. DI using a service(2)</vt:lpstr>
      <vt:lpstr>18. DI using a service(3)</vt:lpstr>
      <vt:lpstr>PowerPoint Presentation</vt:lpstr>
      <vt:lpstr>19 : HTTP and Observables</vt:lpstr>
      <vt:lpstr>19.1 : HTTP Mechanism</vt:lpstr>
      <vt:lpstr>19.2 : Observables</vt:lpstr>
      <vt:lpstr>19.2 : Observables Explanation</vt:lpstr>
      <vt:lpstr>20 : Fetch data using HTTP</vt:lpstr>
      <vt:lpstr>PowerPoint Presentation</vt:lpstr>
      <vt:lpstr>PowerPoint Presentation</vt:lpstr>
      <vt:lpstr>21 : HTTP Error Handling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NIKITHRA</dc:creator>
  <cp:lastModifiedBy>NIKITHRA</cp:lastModifiedBy>
  <cp:revision>351</cp:revision>
  <dcterms:created xsi:type="dcterms:W3CDTF">2019-04-20T05:19:46Z</dcterms:created>
  <dcterms:modified xsi:type="dcterms:W3CDTF">2019-05-09T09:02:22Z</dcterms:modified>
</cp:coreProperties>
</file>