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sldIdLst>
    <p:sldId id="256" r:id="rId2"/>
    <p:sldId id="275" r:id="rId3"/>
    <p:sldId id="274" r:id="rId4"/>
    <p:sldId id="285" r:id="rId5"/>
    <p:sldId id="287" r:id="rId6"/>
    <p:sldId id="286" r:id="rId7"/>
    <p:sldId id="257" r:id="rId8"/>
    <p:sldId id="288" r:id="rId9"/>
    <p:sldId id="289" r:id="rId10"/>
    <p:sldId id="259" r:id="rId11"/>
    <p:sldId id="258" r:id="rId12"/>
    <p:sldId id="290" r:id="rId13"/>
    <p:sldId id="291" r:id="rId14"/>
    <p:sldId id="260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B8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23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119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284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8915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53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612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42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3549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510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548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218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02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110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18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511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282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84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55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code.visualstudio.com/download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6000" b="1" dirty="0" smtClean="0"/>
              <a:t>Angular 7 - Tutorial</a:t>
            </a:r>
            <a:endParaRPr lang="en-IN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154955" y="4777381"/>
            <a:ext cx="9507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chemeClr val="bg1"/>
                </a:solidFill>
              </a:rPr>
              <a:t>1.Introduction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720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52"/>
    </mc:Choice>
    <mc:Fallback>
      <p:transition spd="slow" advTm="1252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Chapter 1 : hello world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Your first typescript application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890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1.1 </a:t>
            </a:r>
            <a:r>
              <a:rPr lang="en-IN" b="1" dirty="0" smtClean="0"/>
              <a:t>Hello </a:t>
            </a:r>
            <a:r>
              <a:rPr lang="en-IN" b="1" dirty="0" smtClean="0"/>
              <a:t>world - Creation</a:t>
            </a:r>
            <a:endParaRPr lang="en-IN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Create Application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 smtClean="0"/>
              <a:t>Open Visual Studio Code and it has internal terminal to execute commands</a:t>
            </a:r>
          </a:p>
          <a:p>
            <a:r>
              <a:rPr lang="en-IN" dirty="0" smtClean="0"/>
              <a:t>Go to Terminal </a:t>
            </a:r>
            <a:r>
              <a:rPr lang="en-IN" dirty="0" smtClean="0">
                <a:sym typeface="Wingdings" panose="05000000000000000000" pitchFamily="2" charset="2"/>
              </a:rPr>
              <a:t> Internal Terminal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In the terminal Enter the following command to create new Angular Project</a:t>
            </a:r>
            <a:endParaRPr lang="en-IN" dirty="0" smtClean="0"/>
          </a:p>
          <a:p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ng new HelloWorld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 smtClean="0"/>
              <a:t>Terminal Output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66315" y="3179764"/>
            <a:ext cx="3550052" cy="308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43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239622" cy="706964"/>
          </a:xfrm>
        </p:spPr>
        <p:txBody>
          <a:bodyPr/>
          <a:lstStyle/>
          <a:p>
            <a:r>
              <a:rPr lang="en-IN" b="1" dirty="0" smtClean="0"/>
              <a:t>1.2 </a:t>
            </a:r>
            <a:r>
              <a:rPr lang="en-IN" b="1" dirty="0" smtClean="0"/>
              <a:t>Hello </a:t>
            </a:r>
            <a:r>
              <a:rPr lang="en-IN" b="1" dirty="0" smtClean="0"/>
              <a:t>world – Run and Terminal Output</a:t>
            </a:r>
            <a:endParaRPr lang="en-IN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Run Application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3" y="3179762"/>
            <a:ext cx="9427881" cy="1325003"/>
          </a:xfrm>
        </p:spPr>
        <p:txBody>
          <a:bodyPr/>
          <a:lstStyle/>
          <a:p>
            <a:r>
              <a:rPr lang="en-IN" dirty="0" smtClean="0"/>
              <a:t>In Terminal navigate into application folder using cd </a:t>
            </a:r>
            <a:r>
              <a:rPr lang="en-IN" dirty="0" err="1" smtClean="0"/>
              <a:t>cmd</a:t>
            </a:r>
            <a:r>
              <a:rPr lang="en-IN" dirty="0" smtClean="0"/>
              <a:t>: 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d HelloWorld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IN" dirty="0" smtClean="0">
                <a:sym typeface="Wingdings" panose="05000000000000000000" pitchFamily="2" charset="2"/>
              </a:rPr>
              <a:t>Now run the application using the </a:t>
            </a:r>
            <a:r>
              <a:rPr lang="en-IN" dirty="0" err="1" smtClean="0">
                <a:sym typeface="Wingdings" panose="05000000000000000000" pitchFamily="2" charset="2"/>
              </a:rPr>
              <a:t>cmd</a:t>
            </a:r>
            <a:r>
              <a:rPr lang="en-IN" dirty="0" smtClean="0">
                <a:sym typeface="Wingdings" panose="05000000000000000000" pitchFamily="2" charset="2"/>
              </a:rPr>
              <a:t>: 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ng serve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1154952" y="4015567"/>
            <a:ext cx="4825159" cy="576262"/>
          </a:xfrm>
        </p:spPr>
        <p:txBody>
          <a:bodyPr/>
          <a:lstStyle/>
          <a:p>
            <a:r>
              <a:rPr lang="en-IN" dirty="0" smtClean="0"/>
              <a:t>Terminal Output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2" y="4591829"/>
            <a:ext cx="7621907" cy="205101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710082" y="4719918"/>
            <a:ext cx="1680883" cy="255494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49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239622" cy="706964"/>
          </a:xfrm>
        </p:spPr>
        <p:txBody>
          <a:bodyPr/>
          <a:lstStyle/>
          <a:p>
            <a:r>
              <a:rPr lang="en-IN" b="1" dirty="0" smtClean="0"/>
              <a:t>1.2 </a:t>
            </a:r>
            <a:r>
              <a:rPr lang="en-IN" b="1" dirty="0" smtClean="0"/>
              <a:t>Hello </a:t>
            </a:r>
            <a:r>
              <a:rPr lang="en-IN" b="1" dirty="0" smtClean="0"/>
              <a:t>world – Browser Output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2" y="2690564"/>
            <a:ext cx="9427881" cy="577071"/>
          </a:xfrm>
        </p:spPr>
        <p:txBody>
          <a:bodyPr/>
          <a:lstStyle/>
          <a:p>
            <a:r>
              <a:rPr lang="en-IN" dirty="0" smtClean="0"/>
              <a:t>Open Browser and type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http://localhost:4200 </a:t>
            </a:r>
            <a:r>
              <a:rPr lang="en-IN" dirty="0" smtClean="0"/>
              <a:t>which we get from terminal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705" y="3188355"/>
            <a:ext cx="7080626" cy="328114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1794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2 : </a:t>
            </a:r>
            <a:r>
              <a:rPr lang="en-IN" b="1" dirty="0" smtClean="0"/>
              <a:t>Architecture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4467" y="1613647"/>
            <a:ext cx="10144654" cy="3034553"/>
          </a:xfrm>
        </p:spPr>
        <p:txBody>
          <a:bodyPr>
            <a:noAutofit/>
          </a:bodyPr>
          <a:lstStyle/>
          <a:p>
            <a:pPr marL="342900" indent="-342900">
              <a:buAutoNum type="arabicPeriod"/>
            </a:pPr>
            <a:r>
              <a:rPr lang="en-IN" sz="2000" dirty="0" smtClean="0"/>
              <a:t>Modules</a:t>
            </a:r>
          </a:p>
          <a:p>
            <a:pPr marL="342900" indent="-342900">
              <a:buAutoNum type="arabicPeriod"/>
            </a:pPr>
            <a:r>
              <a:rPr lang="en-IN" dirty="0" smtClean="0"/>
              <a:t>Components</a:t>
            </a:r>
          </a:p>
          <a:p>
            <a:pPr marL="342900" indent="-342900">
              <a:buAutoNum type="arabicPeriod"/>
            </a:pPr>
            <a:r>
              <a:rPr lang="en-IN" sz="2000" dirty="0" smtClean="0"/>
              <a:t>Services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034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20319" y="2514600"/>
            <a:ext cx="4020669" cy="3697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8122023" y="3475853"/>
            <a:ext cx="3617259" cy="24274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239622" cy="706964"/>
          </a:xfrm>
        </p:spPr>
        <p:txBody>
          <a:bodyPr/>
          <a:lstStyle/>
          <a:p>
            <a:r>
              <a:rPr lang="en-IN" b="1" dirty="0" smtClean="0"/>
              <a:t>2.1 Modules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60612" y="2366682"/>
            <a:ext cx="7059707" cy="4047565"/>
          </a:xfrm>
        </p:spPr>
        <p:txBody>
          <a:bodyPr>
            <a:normAutofit/>
          </a:bodyPr>
          <a:lstStyle/>
          <a:p>
            <a:r>
              <a:rPr lang="en-IN" dirty="0" smtClean="0"/>
              <a:t>Modules are the first building block of Angular. Angular apps are modular in nature. Angular </a:t>
            </a:r>
            <a:r>
              <a:rPr lang="en-IN" dirty="0"/>
              <a:t>is a collection of individual </a:t>
            </a:r>
            <a:r>
              <a:rPr lang="en-IN" dirty="0" smtClean="0"/>
              <a:t>modules.</a:t>
            </a:r>
          </a:p>
          <a:p>
            <a:r>
              <a:rPr lang="en-IN" dirty="0" smtClean="0"/>
              <a:t>Every modules represent a feature area in your application</a:t>
            </a:r>
          </a:p>
          <a:p>
            <a:r>
              <a:rPr lang="en-IN" dirty="0" smtClean="0"/>
              <a:t>User Modules : Contain all user related stuffs and Admin Modules: Contain all admin related stuffs</a:t>
            </a:r>
          </a:p>
          <a:p>
            <a:r>
              <a:rPr lang="en-IN" dirty="0" smtClean="0"/>
              <a:t>These modules can be imported or exported</a:t>
            </a:r>
          </a:p>
          <a:p>
            <a:r>
              <a:rPr lang="en-IN" dirty="0" smtClean="0"/>
              <a:t>Angular application should have minimum module which is called root module and here by convention we call it as </a:t>
            </a:r>
            <a:r>
              <a:rPr lang="en-IN" b="1" dirty="0" smtClean="0"/>
              <a:t>APP Module</a:t>
            </a:r>
          </a:p>
          <a:p>
            <a:r>
              <a:rPr lang="en-IN" dirty="0" smtClean="0"/>
              <a:t>Each module is made up of Components &amp; Services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8700247" y="2743200"/>
            <a:ext cx="212463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Angular App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76664" y="4296122"/>
            <a:ext cx="1398494" cy="103542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Module 1 (User Module)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0071846" y="4255781"/>
            <a:ext cx="1398494" cy="10354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Module 2 (Admin Module)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9066678" y="3667934"/>
            <a:ext cx="1593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accent5">
                    <a:lumMod val="75000"/>
                  </a:schemeClr>
                </a:solidFill>
              </a:rPr>
              <a:t>App Module</a:t>
            </a:r>
            <a:endParaRPr lang="en-IN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9637263" y="4773493"/>
            <a:ext cx="452309" cy="27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063318" y="5424509"/>
            <a:ext cx="176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Import/export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36098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20319" y="2514600"/>
            <a:ext cx="4020669" cy="3697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8135470" y="3559790"/>
            <a:ext cx="3617259" cy="24274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239622" cy="706964"/>
          </a:xfrm>
        </p:spPr>
        <p:txBody>
          <a:bodyPr/>
          <a:lstStyle/>
          <a:p>
            <a:r>
              <a:rPr lang="en-IN" b="1" dirty="0" smtClean="0"/>
              <a:t>2.2 Components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60612" y="2366682"/>
            <a:ext cx="7059707" cy="427616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IN" dirty="0" smtClean="0"/>
              <a:t>Components controls a portion of the view in the browser</a:t>
            </a:r>
          </a:p>
          <a:p>
            <a:pPr>
              <a:lnSpc>
                <a:spcPct val="120000"/>
              </a:lnSpc>
            </a:pPr>
            <a:r>
              <a:rPr lang="en-IN" dirty="0" smtClean="0"/>
              <a:t>For </a:t>
            </a:r>
            <a:r>
              <a:rPr lang="en-IN" dirty="0" err="1" smtClean="0"/>
              <a:t>Eg</a:t>
            </a:r>
            <a:r>
              <a:rPr lang="en-IN" dirty="0" smtClean="0"/>
              <a:t>: We can have components</a:t>
            </a:r>
          </a:p>
          <a:p>
            <a:pPr lvl="1">
              <a:lnSpc>
                <a:spcPct val="120000"/>
              </a:lnSpc>
            </a:pPr>
            <a:r>
              <a:rPr lang="en-IN" dirty="0" smtClean="0"/>
              <a:t>1. Navigation Component</a:t>
            </a:r>
          </a:p>
          <a:p>
            <a:pPr lvl="1">
              <a:lnSpc>
                <a:spcPct val="120000"/>
              </a:lnSpc>
            </a:pPr>
            <a:r>
              <a:rPr lang="en-IN" dirty="0" smtClean="0"/>
              <a:t>2. Side Bar Component</a:t>
            </a:r>
          </a:p>
          <a:p>
            <a:pPr lvl="1">
              <a:lnSpc>
                <a:spcPct val="120000"/>
              </a:lnSpc>
            </a:pPr>
            <a:r>
              <a:rPr lang="en-IN" dirty="0" smtClean="0"/>
              <a:t>3. Main Content Component</a:t>
            </a:r>
          </a:p>
          <a:p>
            <a:pPr>
              <a:lnSpc>
                <a:spcPct val="120000"/>
              </a:lnSpc>
            </a:pPr>
            <a:r>
              <a:rPr lang="en-IN" dirty="0" smtClean="0"/>
              <a:t>An Angular app should have at least one component that is root component of the application which is conventionally called as</a:t>
            </a:r>
            <a:r>
              <a:rPr lang="en-IN" b="1" dirty="0" smtClean="0"/>
              <a:t> </a:t>
            </a:r>
            <a:r>
              <a:rPr lang="en-IN" b="1" dirty="0" err="1" smtClean="0"/>
              <a:t>AppComponent</a:t>
            </a:r>
            <a:endParaRPr lang="en-IN" b="1" dirty="0" smtClean="0"/>
          </a:p>
          <a:p>
            <a:pPr>
              <a:lnSpc>
                <a:spcPct val="120000"/>
              </a:lnSpc>
            </a:pPr>
            <a:r>
              <a:rPr lang="en-IN" dirty="0" smtClean="0"/>
              <a:t>All the component will be nested in root component</a:t>
            </a:r>
          </a:p>
          <a:p>
            <a:pPr>
              <a:lnSpc>
                <a:spcPct val="120000"/>
              </a:lnSpc>
            </a:pPr>
            <a:r>
              <a:rPr lang="en-IN" dirty="0" smtClean="0"/>
              <a:t>Every Component have</a:t>
            </a:r>
          </a:p>
          <a:p>
            <a:pPr lvl="1">
              <a:lnSpc>
                <a:spcPct val="120000"/>
              </a:lnSpc>
            </a:pPr>
            <a:r>
              <a:rPr lang="en-IN" dirty="0" smtClean="0"/>
              <a:t>HTML template to display in browser</a:t>
            </a:r>
          </a:p>
          <a:p>
            <a:pPr lvl="1">
              <a:lnSpc>
                <a:spcPct val="120000"/>
              </a:lnSpc>
            </a:pPr>
            <a:r>
              <a:rPr lang="en-IN" dirty="0" smtClean="0"/>
              <a:t>Class to control the component</a:t>
            </a:r>
          </a:p>
          <a:p>
            <a:pPr lvl="1">
              <a:lnSpc>
                <a:spcPct val="120000"/>
              </a:lnSpc>
            </a:pPr>
            <a:r>
              <a:rPr lang="en-IN" dirty="0" smtClean="0"/>
              <a:t>Styles to styling the HTML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8700247" y="2743200"/>
            <a:ext cx="212463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Angular App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76664" y="4296122"/>
            <a:ext cx="1398494" cy="103542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Navigation Component</a:t>
            </a:r>
            <a:endParaRPr lang="en-IN" sz="1600" dirty="0"/>
          </a:p>
        </p:txBody>
      </p:sp>
      <p:sp>
        <p:nvSpPr>
          <p:cNvPr id="8" name="Rectangle 7"/>
          <p:cNvSpPr/>
          <p:nvPr/>
        </p:nvSpPr>
        <p:spPr>
          <a:xfrm>
            <a:off x="10125634" y="4255781"/>
            <a:ext cx="1398494" cy="10354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Side Bar Component</a:t>
            </a:r>
            <a:endParaRPr lang="en-IN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9066677" y="3667934"/>
            <a:ext cx="2201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 smtClean="0">
                <a:solidFill>
                  <a:schemeClr val="accent5">
                    <a:lumMod val="75000"/>
                  </a:schemeClr>
                </a:solidFill>
              </a:rPr>
              <a:t>AppComponent</a:t>
            </a:r>
            <a:endParaRPr lang="en-IN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9637263" y="4773493"/>
            <a:ext cx="452309" cy="27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57348" y="5474705"/>
            <a:ext cx="3146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Contains HTML/CSS/Class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58544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7708" y="2944907"/>
            <a:ext cx="7219000" cy="3697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2702860" y="3990097"/>
            <a:ext cx="6708426" cy="24274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239622" cy="706964"/>
          </a:xfrm>
        </p:spPr>
        <p:txBody>
          <a:bodyPr/>
          <a:lstStyle/>
          <a:p>
            <a:r>
              <a:rPr lang="en-IN" b="1" dirty="0" smtClean="0"/>
              <a:t>2.3 Services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60612" y="2366683"/>
            <a:ext cx="7059707" cy="57822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IN" dirty="0" smtClean="0"/>
              <a:t>A class that contains business logic of your application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01783" y="3268546"/>
            <a:ext cx="212463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</a:rPr>
              <a:t>AppModule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17626" y="4263218"/>
            <a:ext cx="1398494" cy="68086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Navigation Component</a:t>
            </a:r>
            <a:endParaRPr lang="en-IN" sz="1600" dirty="0"/>
          </a:p>
        </p:txBody>
      </p:sp>
      <p:sp>
        <p:nvSpPr>
          <p:cNvPr id="8" name="Rectangle 7"/>
          <p:cNvSpPr/>
          <p:nvPr/>
        </p:nvSpPr>
        <p:spPr>
          <a:xfrm>
            <a:off x="4669645" y="5279187"/>
            <a:ext cx="1494456" cy="6455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Side Bar Component</a:t>
            </a:r>
            <a:endParaRPr lang="en-IN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2929054" y="4744505"/>
            <a:ext cx="1514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accent2"/>
                </a:solidFill>
              </a:rPr>
              <a:t>App Component</a:t>
            </a:r>
            <a:endParaRPr lang="en-IN" b="1" dirty="0">
              <a:solidFill>
                <a:schemeClr val="accent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424366" y="4715481"/>
            <a:ext cx="1546410" cy="103542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Image Compression Service</a:t>
            </a:r>
            <a:endParaRPr lang="en-IN" sz="1600" dirty="0"/>
          </a:p>
        </p:txBody>
      </p:sp>
      <p:cxnSp>
        <p:nvCxnSpPr>
          <p:cNvPr id="27" name="Straight Arrow Connector 26"/>
          <p:cNvCxnSpPr>
            <a:stCxn id="12" idx="1"/>
            <a:endCxn id="8" idx="3"/>
          </p:cNvCxnSpPr>
          <p:nvPr/>
        </p:nvCxnSpPr>
        <p:spPr>
          <a:xfrm flipH="1">
            <a:off x="6164101" y="5233193"/>
            <a:ext cx="1260265" cy="36877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8" idx="0"/>
          </p:cNvCxnSpPr>
          <p:nvPr/>
        </p:nvCxnSpPr>
        <p:spPr>
          <a:xfrm>
            <a:off x="5416873" y="4941419"/>
            <a:ext cx="0" cy="3377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2" idx="1"/>
            <a:endCxn id="6" idx="3"/>
          </p:cNvCxnSpPr>
          <p:nvPr/>
        </p:nvCxnSpPr>
        <p:spPr>
          <a:xfrm flipH="1" flipV="1">
            <a:off x="6116120" y="4603650"/>
            <a:ext cx="1308246" cy="629543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97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</a:t>
            </a:r>
            <a:r>
              <a:rPr lang="en-IN" b="1" dirty="0" smtClean="0"/>
              <a:t>3 </a:t>
            </a:r>
            <a:r>
              <a:rPr lang="en-IN" b="1" dirty="0" smtClean="0"/>
              <a:t>: </a:t>
            </a:r>
            <a:r>
              <a:rPr lang="en-IN" b="1" dirty="0" smtClean="0"/>
              <a:t>File Structure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4467" y="1613647"/>
            <a:ext cx="10144654" cy="3034553"/>
          </a:xfrm>
        </p:spPr>
        <p:txBody>
          <a:bodyPr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000" dirty="0" err="1" smtClean="0"/>
              <a:t>package.json</a:t>
            </a:r>
            <a:r>
              <a:rPr lang="en-IN" sz="2000" dirty="0" smtClean="0"/>
              <a:t> - </a:t>
            </a:r>
            <a:r>
              <a:rPr lang="en-US" dirty="0"/>
              <a:t>Dependencies &amp; Scripts </a:t>
            </a:r>
            <a:r>
              <a:rPr lang="en-US" dirty="0" smtClean="0"/>
              <a:t>declarations</a:t>
            </a:r>
            <a:endParaRPr lang="en-IN" sz="2000" dirty="0" smtClean="0"/>
          </a:p>
          <a:p>
            <a:pPr marL="342900" indent="-342900">
              <a:buAutoNum type="arabicPeriod"/>
            </a:pPr>
            <a:r>
              <a:rPr lang="en-IN" dirty="0" err="1" smtClean="0"/>
              <a:t>main.ts</a:t>
            </a:r>
            <a:r>
              <a:rPr lang="en-IN" dirty="0" smtClean="0"/>
              <a:t>- Entry point of the application</a:t>
            </a:r>
          </a:p>
          <a:p>
            <a:pPr marL="342900" indent="-342900">
              <a:buAutoNum type="arabicPeriod"/>
            </a:pPr>
            <a:r>
              <a:rPr lang="en-IN" sz="2000" dirty="0" smtClean="0"/>
              <a:t>Index.html</a:t>
            </a:r>
          </a:p>
          <a:p>
            <a:pPr marL="342900" indent="-342900">
              <a:buAutoNum type="arabicPeriod"/>
            </a:pPr>
            <a:r>
              <a:rPr lang="en-IN" dirty="0" smtClean="0"/>
              <a:t>Style.css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dirty="0" err="1" smtClean="0"/>
              <a:t>Dist</a:t>
            </a:r>
            <a:r>
              <a:rPr lang="en-IN" dirty="0" smtClean="0"/>
              <a:t> folder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39514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3.1 </a:t>
            </a:r>
            <a:r>
              <a:rPr lang="en-IN" b="1" dirty="0" err="1"/>
              <a:t>p</a:t>
            </a:r>
            <a:r>
              <a:rPr lang="en-IN" b="1" dirty="0" err="1" smtClean="0"/>
              <a:t>ackage.json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54941"/>
            <a:ext cx="10275046" cy="4087906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File path: </a:t>
            </a:r>
            <a:r>
              <a:rPr lang="en-IN" dirty="0" err="1" smtClean="0"/>
              <a:t>helloworld</a:t>
            </a:r>
            <a:r>
              <a:rPr lang="en-IN" dirty="0" smtClean="0"/>
              <a:t> </a:t>
            </a:r>
            <a:r>
              <a:rPr lang="en-IN" dirty="0" smtClean="0">
                <a:sym typeface="Wingdings" panose="05000000000000000000" pitchFamily="2" charset="2"/>
              </a:rPr>
              <a:t></a:t>
            </a:r>
            <a:r>
              <a:rPr lang="en-IN" dirty="0" err="1" smtClean="0">
                <a:sym typeface="Wingdings" panose="05000000000000000000" pitchFamily="2" charset="2"/>
              </a:rPr>
              <a:t>package.json</a:t>
            </a:r>
            <a:endParaRPr lang="en-IN" dirty="0" smtClean="0"/>
          </a:p>
          <a:p>
            <a:r>
              <a:rPr lang="en-IN" dirty="0" err="1" smtClean="0"/>
              <a:t>Package.json</a:t>
            </a:r>
            <a:r>
              <a:rPr lang="en-IN" dirty="0" smtClean="0"/>
              <a:t> contains Dependencies and </a:t>
            </a:r>
            <a:r>
              <a:rPr lang="en-IN" dirty="0" err="1" smtClean="0"/>
              <a:t>DevDependencies</a:t>
            </a:r>
            <a:r>
              <a:rPr lang="en-IN" dirty="0" smtClean="0"/>
              <a:t>(libraries and modules required for the application)</a:t>
            </a:r>
          </a:p>
          <a:p>
            <a:r>
              <a:rPr lang="en-IN" dirty="0" smtClean="0"/>
              <a:t>Packages listed here get installed when we run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ng new 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/>
              <a:t>command</a:t>
            </a:r>
          </a:p>
          <a:p>
            <a:r>
              <a:rPr lang="en-IN" dirty="0" smtClean="0"/>
              <a:t>All the packages get installed inside the </a:t>
            </a:r>
            <a:r>
              <a:rPr lang="en-IN" dirty="0" err="1" smtClean="0"/>
              <a:t>node_modules</a:t>
            </a:r>
            <a:r>
              <a:rPr lang="en-IN" dirty="0" smtClean="0"/>
              <a:t> packages</a:t>
            </a:r>
          </a:p>
          <a:p>
            <a:r>
              <a:rPr lang="en-IN" dirty="0" smtClean="0"/>
              <a:t>Also contains some scripts that can be executed</a:t>
            </a:r>
          </a:p>
          <a:p>
            <a:pPr lvl="1"/>
            <a:r>
              <a:rPr lang="en-IN" dirty="0" smtClean="0"/>
              <a:t>ng serve – runs our application</a:t>
            </a:r>
          </a:p>
          <a:p>
            <a:pPr lvl="1"/>
            <a:r>
              <a:rPr lang="en-IN" dirty="0" smtClean="0"/>
              <a:t>ng build </a:t>
            </a:r>
          </a:p>
          <a:p>
            <a:pPr lvl="1"/>
            <a:r>
              <a:rPr lang="en-IN" dirty="0" smtClean="0"/>
              <a:t>ng test</a:t>
            </a:r>
          </a:p>
          <a:p>
            <a:pPr lvl="1"/>
            <a:r>
              <a:rPr lang="en-IN" dirty="0" smtClean="0"/>
              <a:t>ng lint</a:t>
            </a:r>
          </a:p>
          <a:p>
            <a:pPr lvl="1"/>
            <a:r>
              <a:rPr lang="en-IN" dirty="0" smtClean="0"/>
              <a:t>ng e2e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213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Prerequisite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HTML </a:t>
            </a:r>
          </a:p>
          <a:p>
            <a:r>
              <a:rPr lang="en-IN" dirty="0" smtClean="0"/>
              <a:t>CSS</a:t>
            </a:r>
          </a:p>
          <a:p>
            <a:r>
              <a:rPr lang="en-IN" dirty="0" err="1" smtClean="0"/>
              <a:t>Javascript</a:t>
            </a:r>
            <a:endParaRPr lang="en-IN" dirty="0"/>
          </a:p>
          <a:p>
            <a:r>
              <a:rPr lang="en-IN" dirty="0" smtClean="0"/>
              <a:t>Basics of Typescript</a:t>
            </a:r>
            <a:endParaRPr lang="en-IN" dirty="0" smtClean="0"/>
          </a:p>
          <a:p>
            <a:r>
              <a:rPr lang="en-US" dirty="0" smtClean="0"/>
              <a:t>Programming concepts (Variables, arrays, conditions. Loops, functions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507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3.2 </a:t>
            </a:r>
            <a:r>
              <a:rPr lang="en-IN" b="1" dirty="0" err="1" smtClean="0"/>
              <a:t>main.ts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353236"/>
            <a:ext cx="10275046" cy="981635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File path: </a:t>
            </a:r>
            <a:r>
              <a:rPr lang="en-IN" dirty="0" err="1" smtClean="0"/>
              <a:t>helloworld</a:t>
            </a:r>
            <a:r>
              <a:rPr lang="en-IN" dirty="0" smtClean="0"/>
              <a:t> </a:t>
            </a:r>
            <a:r>
              <a:rPr lang="en-IN" dirty="0" smtClean="0">
                <a:sym typeface="Wingdings" panose="05000000000000000000" pitchFamily="2" charset="2"/>
              </a:rPr>
              <a:t></a:t>
            </a:r>
            <a:r>
              <a:rPr lang="en-IN" dirty="0" err="1" smtClean="0">
                <a:sym typeface="Wingdings" panose="05000000000000000000" pitchFamily="2" charset="2"/>
              </a:rPr>
              <a:t>srcmain.ts</a:t>
            </a:r>
            <a:endParaRPr lang="en-IN" dirty="0" smtClean="0"/>
          </a:p>
          <a:p>
            <a:r>
              <a:rPr lang="en-US" dirty="0"/>
              <a:t>Entry point of the application, compiles the application with just-in-time and bootstraps the application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600199" y="4093515"/>
            <a:ext cx="9558619" cy="120032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hammerjs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{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enableProdMode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}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'@angular/core'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The browser platform with a </a:t>
            </a:r>
            <a:r>
              <a:rPr lang="en-US" dirty="0" smtClean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compiler // 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Used to bootstrap an Angular </a:t>
            </a:r>
            <a:r>
              <a:rPr lang="en-US" dirty="0" smtClean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application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04682" y="5602690"/>
            <a:ext cx="9554136" cy="64633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{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platformBrowserDynamic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}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'@angular/platform-browser-dynamic'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 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3338412"/>
            <a:ext cx="10275046" cy="755103"/>
          </a:xfrm>
        </p:spPr>
        <p:txBody>
          <a:bodyPr>
            <a:normAutofit/>
          </a:bodyPr>
          <a:lstStyle/>
          <a:p>
            <a:r>
              <a:rPr lang="en-US" dirty="0"/>
              <a:t>Hammer.js is a small, standalone </a:t>
            </a:r>
            <a:r>
              <a:rPr lang="en-US" dirty="0" err="1"/>
              <a:t>javascript</a:t>
            </a:r>
            <a:r>
              <a:rPr lang="en-US" dirty="0"/>
              <a:t>-library that enables </a:t>
            </a:r>
            <a:r>
              <a:rPr lang="en-US" dirty="0" err="1"/>
              <a:t>multitouch</a:t>
            </a:r>
            <a:r>
              <a:rPr lang="en-US" dirty="0"/>
              <a:t> gestures like swipe, pinch, rotate, tap and drag on mobile devices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182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3.2 </a:t>
            </a:r>
            <a:r>
              <a:rPr lang="en-IN" b="1" dirty="0" err="1" smtClean="0"/>
              <a:t>main.ts</a:t>
            </a:r>
            <a:endParaRPr lang="en-IN" b="1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2"/>
          </p:nvPr>
        </p:nvSpPr>
        <p:spPr>
          <a:xfrm>
            <a:off x="1021976" y="4814047"/>
            <a:ext cx="10408024" cy="981635"/>
          </a:xfrm>
        </p:spPr>
        <p:txBody>
          <a:bodyPr>
            <a:normAutofit fontScale="92500"/>
          </a:bodyPr>
          <a:lstStyle/>
          <a:p>
            <a:r>
              <a:rPr lang="en-US" dirty="0"/>
              <a:t>The </a:t>
            </a:r>
            <a:r>
              <a:rPr lang="en-US" dirty="0" err="1"/>
              <a:t>platformBrowserDynamic</a:t>
            </a:r>
            <a:r>
              <a:rPr lang="en-US" dirty="0"/>
              <a:t>()indicates that we are boot Angular in a browser environment. </a:t>
            </a:r>
            <a:endParaRPr lang="en-US" dirty="0" smtClean="0"/>
          </a:p>
          <a:p>
            <a:r>
              <a:rPr lang="en-US" dirty="0"/>
              <a:t>The </a:t>
            </a:r>
            <a:r>
              <a:rPr lang="en-US" dirty="0" err="1"/>
              <a:t>bootstrapModule</a:t>
            </a:r>
            <a:r>
              <a:rPr lang="en-US" dirty="0"/>
              <a:t>() function helps bootstrap our root module taking in the root module as.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1491131" y="3410233"/>
            <a:ext cx="8610600" cy="120032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import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{ 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AppModule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} </a:t>
            </a: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from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'./app/</a:t>
            </a:r>
            <a:r>
              <a:rPr lang="en-US" dirty="0" err="1" smtClean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app.module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 </a:t>
            </a:r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Enable the production mode</a:t>
            </a:r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import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{ 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environment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} </a:t>
            </a: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from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'./environments/environment'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 </a:t>
            </a:r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(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environment</a:t>
            </a:r>
            <a:r>
              <a:rPr lang="en-US" dirty="0" err="1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production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{ </a:t>
            </a:r>
            <a:r>
              <a:rPr lang="en-US" dirty="0" err="1" smtClean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enableProdMode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();} 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half" idx="2"/>
          </p:nvPr>
        </p:nvSpPr>
        <p:spPr>
          <a:xfrm>
            <a:off x="1021976" y="2470834"/>
            <a:ext cx="10408024" cy="981635"/>
          </a:xfrm>
        </p:spPr>
        <p:txBody>
          <a:bodyPr>
            <a:normAutofit/>
          </a:bodyPr>
          <a:lstStyle/>
          <a:p>
            <a:r>
              <a:rPr lang="en-US" dirty="0"/>
              <a:t>Call </a:t>
            </a:r>
            <a:r>
              <a:rPr lang="en-US" dirty="0" err="1"/>
              <a:t>enableProdMode</a:t>
            </a:r>
            <a:r>
              <a:rPr lang="en-US" dirty="0"/>
              <a:t>() to enable the production mode. Switching to production mode makes it run faster by disabling development specific checks such as the dual change detection cycles</a:t>
            </a: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1491131" y="5684431"/>
            <a:ext cx="8610600" cy="92333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Compile and launch the module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platformBrowserDynamic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().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bootstrapModule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AppModule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 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catch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err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error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err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));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9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3.3 </a:t>
            </a:r>
            <a:r>
              <a:rPr lang="en-IN" b="1" dirty="0"/>
              <a:t>index.html, style.css, </a:t>
            </a:r>
            <a:r>
              <a:rPr lang="en-IN" b="1" dirty="0" err="1"/>
              <a:t>dist</a:t>
            </a:r>
            <a:r>
              <a:rPr lang="en-IN" b="1" dirty="0"/>
              <a:t> folder</a:t>
            </a:r>
            <a:endParaRPr lang="en-IN" b="1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2"/>
          </p:nvPr>
        </p:nvSpPr>
        <p:spPr>
          <a:xfrm>
            <a:off x="1021976" y="2470834"/>
            <a:ext cx="10408024" cy="4024095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 smtClean="0"/>
              <a:t>Index.html</a:t>
            </a:r>
          </a:p>
          <a:p>
            <a:pPr lvl="1"/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Filepath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src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  index.html</a:t>
            </a:r>
          </a:p>
          <a:p>
            <a:pPr lvl="1"/>
            <a:r>
              <a:rPr lang="en-US" dirty="0"/>
              <a:t>This the first file which executes alongside </a:t>
            </a:r>
            <a:r>
              <a:rPr lang="en-US" dirty="0" err="1"/>
              <a:t>main.ts</a:t>
            </a:r>
            <a:r>
              <a:rPr lang="en-US" dirty="0"/>
              <a:t> when the page loads</a:t>
            </a:r>
            <a:r>
              <a:rPr lang="en-US" dirty="0" smtClean="0"/>
              <a:t>.</a:t>
            </a:r>
          </a:p>
          <a:p>
            <a:r>
              <a:rPr lang="en-IN" b="1" dirty="0" smtClean="0"/>
              <a:t>Style.css</a:t>
            </a:r>
            <a:endParaRPr lang="en-IN" b="1" dirty="0"/>
          </a:p>
          <a:p>
            <a:pPr lvl="1"/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Filepath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src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 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style.css</a:t>
            </a:r>
            <a:endParaRPr lang="en-IN" dirty="0">
              <a:solidFill>
                <a:schemeClr val="accent6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1"/>
            <a:r>
              <a:rPr lang="en-IN" dirty="0" smtClean="0"/>
              <a:t>Global </a:t>
            </a:r>
            <a:r>
              <a:rPr lang="en-IN" dirty="0" err="1" smtClean="0"/>
              <a:t>css</a:t>
            </a:r>
            <a:r>
              <a:rPr lang="en-IN" dirty="0" smtClean="0"/>
              <a:t> which styles html throughout the application</a:t>
            </a:r>
            <a:endParaRPr lang="en-IN" dirty="0"/>
          </a:p>
          <a:p>
            <a:r>
              <a:rPr lang="en-IN" b="1" dirty="0" err="1" smtClean="0"/>
              <a:t>Dist</a:t>
            </a:r>
            <a:r>
              <a:rPr lang="en-IN" b="1" dirty="0" smtClean="0"/>
              <a:t> folder</a:t>
            </a:r>
            <a:endParaRPr lang="en-IN" b="1" dirty="0"/>
          </a:p>
          <a:p>
            <a:pPr lvl="1"/>
            <a:r>
              <a:rPr lang="en-US" dirty="0"/>
              <a:t>Folder is where the built files are present. </a:t>
            </a:r>
            <a:endParaRPr lang="en-US" dirty="0" smtClean="0"/>
          </a:p>
          <a:p>
            <a:pPr lvl="1"/>
            <a:r>
              <a:rPr lang="en-US" dirty="0" err="1" smtClean="0"/>
              <a:t>TypeScript</a:t>
            </a:r>
            <a:r>
              <a:rPr lang="en-US" dirty="0" smtClean="0"/>
              <a:t> </a:t>
            </a:r>
            <a:r>
              <a:rPr lang="en-US" dirty="0"/>
              <a:t>is basically converted to JavaScript and the resulting files are stored here after bundling and </a:t>
            </a:r>
            <a:r>
              <a:rPr lang="en-US" dirty="0" err="1"/>
              <a:t>minification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(</a:t>
            </a:r>
            <a:r>
              <a:rPr lang="en-US" dirty="0"/>
              <a:t>This Folder appears only if the application is built)</a:t>
            </a:r>
            <a:endParaRPr lang="en-IN" dirty="0"/>
          </a:p>
          <a:p>
            <a:pPr lvl="1"/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Filepath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dist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36927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</a:t>
            </a:r>
            <a:r>
              <a:rPr lang="en-IN" b="1" dirty="0"/>
              <a:t>4</a:t>
            </a:r>
            <a:r>
              <a:rPr lang="en-IN" b="1" dirty="0" smtClean="0"/>
              <a:t> </a:t>
            </a:r>
            <a:r>
              <a:rPr lang="en-IN" b="1" dirty="0" smtClean="0"/>
              <a:t>: </a:t>
            </a:r>
            <a:r>
              <a:rPr lang="en-IN" b="1" dirty="0" smtClean="0"/>
              <a:t>App Module Files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4467" y="1613647"/>
            <a:ext cx="10144654" cy="3034553"/>
          </a:xfrm>
        </p:spPr>
        <p:txBody>
          <a:bodyPr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000" dirty="0" err="1" smtClean="0"/>
              <a:t>app.module.ts</a:t>
            </a:r>
            <a:endParaRPr lang="en-IN" sz="2000" dirty="0" smtClean="0"/>
          </a:p>
          <a:p>
            <a:pPr marL="342900" indent="-342900">
              <a:buAutoNum type="arabicPeriod"/>
            </a:pPr>
            <a:r>
              <a:rPr lang="en-IN" dirty="0" err="1" smtClean="0"/>
              <a:t>app.component.ts</a:t>
            </a:r>
            <a:endParaRPr lang="en-IN" dirty="0" smtClean="0"/>
          </a:p>
          <a:p>
            <a:pPr marL="342900" indent="-342900">
              <a:buAutoNum type="arabicPeriod"/>
            </a:pPr>
            <a:r>
              <a:rPr lang="en-US" dirty="0"/>
              <a:t>app.component.html 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/>
              <a:t>app.component.css 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/>
              <a:t>app.component.spec.ts</a:t>
            </a:r>
            <a:r>
              <a:rPr lang="en-US" dirty="0"/>
              <a:t>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8635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Introduction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Javascript</a:t>
            </a:r>
            <a:r>
              <a:rPr lang="en-IN" dirty="0" smtClean="0"/>
              <a:t> Framework</a:t>
            </a:r>
          </a:p>
          <a:p>
            <a:r>
              <a:rPr lang="en-US" dirty="0" smtClean="0"/>
              <a:t>Created and Maintained by Google</a:t>
            </a:r>
          </a:p>
          <a:p>
            <a:r>
              <a:rPr lang="en-US" dirty="0" smtClean="0"/>
              <a:t>Front end application / Front end part of a full stack application</a:t>
            </a:r>
            <a:endParaRPr lang="en-IN" dirty="0" smtClean="0"/>
          </a:p>
          <a:p>
            <a:r>
              <a:rPr lang="en-IN" dirty="0" smtClean="0"/>
              <a:t>Written in Typescript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/>
              <a:t>Angularjs</a:t>
            </a:r>
            <a:r>
              <a:rPr lang="en-US" dirty="0" smtClean="0"/>
              <a:t>(Not recommended) </a:t>
            </a:r>
            <a:r>
              <a:rPr lang="en-US" dirty="0" smtClean="0">
                <a:sym typeface="Wingdings" panose="05000000000000000000" pitchFamily="2" charset="2"/>
              </a:rPr>
              <a:t> Angular2 currently called as Angular.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Current version is Angular7 is having same framework with small changes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00976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Why angular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Organized front end structure(Components, modules &amp; Services)</a:t>
            </a:r>
          </a:p>
          <a:p>
            <a:r>
              <a:rPr lang="en-US" dirty="0" smtClean="0"/>
              <a:t>Single Page application</a:t>
            </a:r>
          </a:p>
          <a:p>
            <a:r>
              <a:rPr lang="en-US" dirty="0" smtClean="0"/>
              <a:t>A part of MEAN </a:t>
            </a:r>
            <a:r>
              <a:rPr lang="en-US" dirty="0" smtClean="0"/>
              <a:t>stack</a:t>
            </a:r>
          </a:p>
          <a:p>
            <a:r>
              <a:rPr lang="en-US" dirty="0" smtClean="0"/>
              <a:t>Modular Approach</a:t>
            </a:r>
          </a:p>
          <a:p>
            <a:r>
              <a:rPr lang="en-US" dirty="0" smtClean="0"/>
              <a:t>Re-Usable code</a:t>
            </a:r>
          </a:p>
          <a:p>
            <a:r>
              <a:rPr lang="en-US" dirty="0" smtClean="0"/>
              <a:t>Unit testable</a:t>
            </a:r>
            <a:endParaRPr lang="en-IN" dirty="0" smtClean="0"/>
          </a:p>
          <a:p>
            <a:r>
              <a:rPr lang="en-IN" dirty="0" smtClean="0"/>
              <a:t>Develop across all platforms (Desktop, mobile, web)</a:t>
            </a:r>
          </a:p>
          <a:p>
            <a:r>
              <a:rPr lang="en-IN" dirty="0" smtClean="0"/>
              <a:t>Speed and Performance</a:t>
            </a:r>
          </a:p>
          <a:p>
            <a:r>
              <a:rPr lang="en-IN" dirty="0" smtClean="0"/>
              <a:t>Loved by millions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426065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Angular History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2010 – Angular JS</a:t>
            </a:r>
          </a:p>
          <a:p>
            <a:r>
              <a:rPr lang="en-IN" dirty="0" smtClean="0"/>
              <a:t>2016 – Angular 2 (Currently called as Angular)</a:t>
            </a:r>
          </a:p>
          <a:p>
            <a:r>
              <a:rPr lang="en-IN" dirty="0" smtClean="0"/>
              <a:t>2016 Dec – Angular 4 (Angular 3 was skipped to avoid confusion due to misalignment of the router package) </a:t>
            </a:r>
          </a:p>
          <a:p>
            <a:r>
              <a:rPr lang="en-IN" dirty="0" smtClean="0"/>
              <a:t>2017 Nov – Angular 5</a:t>
            </a:r>
          </a:p>
          <a:p>
            <a:r>
              <a:rPr lang="en-IN" dirty="0" smtClean="0"/>
              <a:t>2018 Apr -  Angular 6</a:t>
            </a:r>
          </a:p>
          <a:p>
            <a:r>
              <a:rPr lang="en-IN" dirty="0" smtClean="0"/>
              <a:t>2018 Oct – Angular 7</a:t>
            </a:r>
            <a:endParaRPr lang="en-IN" dirty="0" smtClean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82665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Video….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2. Angular Installation &amp; Hello World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959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Development Environment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Node</a:t>
            </a:r>
          </a:p>
          <a:p>
            <a:r>
              <a:rPr lang="en-IN" sz="2000" dirty="0" err="1" smtClean="0">
                <a:solidFill>
                  <a:srgbClr val="7030A0"/>
                </a:solidFill>
              </a:rPr>
              <a:t>Npm</a:t>
            </a:r>
            <a:endParaRPr lang="en-IN" sz="2000" dirty="0" smtClean="0">
              <a:solidFill>
                <a:srgbClr val="7030A0"/>
              </a:solidFill>
            </a:endParaRPr>
          </a:p>
          <a:p>
            <a:r>
              <a:rPr lang="en-IN" sz="2000" dirty="0" smtClean="0">
                <a:solidFill>
                  <a:srgbClr val="7030A0"/>
                </a:solidFill>
              </a:rPr>
              <a:t>Angular CLI</a:t>
            </a:r>
          </a:p>
          <a:p>
            <a:r>
              <a:rPr lang="en-IN" sz="2000" dirty="0" smtClean="0">
                <a:solidFill>
                  <a:srgbClr val="7030A0"/>
                </a:solidFill>
              </a:rPr>
              <a:t>Text Editor – Visual Studio Code</a:t>
            </a:r>
            <a:endParaRPr lang="en-IN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88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Installation – Node, NPM, VSC</a:t>
            </a:r>
            <a:endParaRPr lang="en-IN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513481" cy="576262"/>
          </a:xfrm>
        </p:spPr>
        <p:txBody>
          <a:bodyPr/>
          <a:lstStyle/>
          <a:p>
            <a:r>
              <a:rPr lang="en-IN" dirty="0" smtClean="0"/>
              <a:t>Install Node &amp; NPM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9024470" cy="2840039"/>
          </a:xfrm>
        </p:spPr>
        <p:txBody>
          <a:bodyPr>
            <a:normAutofit/>
          </a:bodyPr>
          <a:lstStyle/>
          <a:p>
            <a:r>
              <a:rPr lang="en-IN" sz="1600" dirty="0">
                <a:hlinkClick r:id="rId2"/>
              </a:rPr>
              <a:t>https://nodejs.org/en/download</a:t>
            </a:r>
            <a:r>
              <a:rPr lang="en-IN" sz="1600" dirty="0" smtClean="0">
                <a:hlinkClick r:id="rId2"/>
              </a:rPr>
              <a:t>/</a:t>
            </a:r>
            <a:endParaRPr lang="en-IN" sz="1600" dirty="0" smtClean="0"/>
          </a:p>
          <a:p>
            <a:r>
              <a:rPr lang="en-IN" sz="1600" dirty="0" smtClean="0"/>
              <a:t>Download and install based on your OS</a:t>
            </a:r>
            <a:endParaRPr lang="en-IN" sz="1600" dirty="0"/>
          </a:p>
          <a:p>
            <a:r>
              <a:rPr lang="en-IN" sz="1600" dirty="0" smtClean="0"/>
              <a:t>Along with node </a:t>
            </a:r>
            <a:r>
              <a:rPr lang="en-IN" sz="1600" dirty="0" err="1" smtClean="0"/>
              <a:t>js</a:t>
            </a:r>
            <a:r>
              <a:rPr lang="en-IN" sz="1600" dirty="0" smtClean="0"/>
              <a:t>, </a:t>
            </a:r>
            <a:r>
              <a:rPr lang="en-IN" sz="1600" dirty="0" err="1" smtClean="0"/>
              <a:t>npm</a:t>
            </a:r>
            <a:r>
              <a:rPr lang="en-IN" sz="1600" dirty="0" smtClean="0"/>
              <a:t>(node package manager will also get install</a:t>
            </a:r>
          </a:p>
          <a:p>
            <a:pPr marL="0" indent="0">
              <a:buNone/>
            </a:pPr>
            <a:endParaRPr lang="en-IN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259" y="4411522"/>
            <a:ext cx="2181225" cy="819150"/>
          </a:xfrm>
          <a:prstGeom prst="rect">
            <a:avLst/>
          </a:prstGeom>
        </p:spPr>
      </p:pic>
      <p:sp>
        <p:nvSpPr>
          <p:cNvPr id="11" name="Text Placeholder 5"/>
          <p:cNvSpPr>
            <a:spLocks noGrp="1"/>
          </p:cNvSpPr>
          <p:nvPr>
            <p:ph type="body" idx="1"/>
          </p:nvPr>
        </p:nvSpPr>
        <p:spPr>
          <a:xfrm>
            <a:off x="1154953" y="5443539"/>
            <a:ext cx="8513481" cy="576262"/>
          </a:xfrm>
        </p:spPr>
        <p:txBody>
          <a:bodyPr/>
          <a:lstStyle/>
          <a:p>
            <a:r>
              <a:rPr lang="en-IN" dirty="0" smtClean="0"/>
              <a:t>Install Visual Studio Code Editor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1154952" y="6000071"/>
            <a:ext cx="42675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https://code.visualstudio.com/download</a:t>
            </a:r>
            <a:endParaRPr lang="en-I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94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Installation – Angular CLI</a:t>
            </a:r>
            <a:endParaRPr lang="en-IN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1154954" y="2516562"/>
            <a:ext cx="4825159" cy="576262"/>
          </a:xfrm>
        </p:spPr>
        <p:txBody>
          <a:bodyPr/>
          <a:lstStyle/>
          <a:p>
            <a:r>
              <a:rPr lang="en-IN" dirty="0" smtClean="0"/>
              <a:t>Install Angular CLI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1154954" y="3092824"/>
            <a:ext cx="4825159" cy="3528452"/>
          </a:xfrm>
        </p:spPr>
        <p:txBody>
          <a:bodyPr>
            <a:normAutofit/>
          </a:bodyPr>
          <a:lstStyle/>
          <a:p>
            <a:r>
              <a:rPr lang="en-IN" dirty="0" smtClean="0"/>
              <a:t>Angular CLI is the command line interface of Angular allows to generate building block of application by typing the commands</a:t>
            </a:r>
          </a:p>
          <a:p>
            <a:r>
              <a:rPr lang="en-IN" dirty="0" smtClean="0"/>
              <a:t>Helps development Quicker and easier all these with following best practices</a:t>
            </a:r>
          </a:p>
          <a:p>
            <a:r>
              <a:rPr lang="en-IN" b="1" dirty="0" smtClean="0"/>
              <a:t>Installation </a:t>
            </a:r>
            <a:r>
              <a:rPr lang="en-IN" b="1" dirty="0" err="1" smtClean="0"/>
              <a:t>Cmd</a:t>
            </a:r>
            <a:r>
              <a:rPr lang="en-IN" b="1" dirty="0" smtClean="0"/>
              <a:t>: 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en-IN" b="1" dirty="0" err="1" smtClean="0">
                <a:solidFill>
                  <a:schemeClr val="accent6">
                    <a:lumMod val="50000"/>
                  </a:schemeClr>
                </a:solidFill>
              </a:rPr>
              <a:t>npm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 install –g @angular/cli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091" y="2630301"/>
            <a:ext cx="491490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78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1739</TotalTime>
  <Words>957</Words>
  <Application>Microsoft Office PowerPoint</Application>
  <PresentationFormat>Widescreen</PresentationFormat>
  <Paragraphs>163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Century Gothic</vt:lpstr>
      <vt:lpstr>Consolas</vt:lpstr>
      <vt:lpstr>Times New Roman</vt:lpstr>
      <vt:lpstr>Wingdings</vt:lpstr>
      <vt:lpstr>Wingdings 3</vt:lpstr>
      <vt:lpstr>Ion Boardroom</vt:lpstr>
      <vt:lpstr>Angular 7 - Tutorial</vt:lpstr>
      <vt:lpstr>Prerequisite</vt:lpstr>
      <vt:lpstr>Introduction</vt:lpstr>
      <vt:lpstr>Why angular</vt:lpstr>
      <vt:lpstr>Angular History</vt:lpstr>
      <vt:lpstr>Next Video….</vt:lpstr>
      <vt:lpstr>Development Environment</vt:lpstr>
      <vt:lpstr>Installation – Node, NPM, VSC</vt:lpstr>
      <vt:lpstr>Installation – Angular CLI</vt:lpstr>
      <vt:lpstr>Chapter 1 : hello world</vt:lpstr>
      <vt:lpstr>1.1 Hello world - Creation</vt:lpstr>
      <vt:lpstr>1.2 Hello world – Run and Terminal Output</vt:lpstr>
      <vt:lpstr>1.2 Hello world – Browser Output</vt:lpstr>
      <vt:lpstr>Chapter 2 : Architecture</vt:lpstr>
      <vt:lpstr>2.1 Modules</vt:lpstr>
      <vt:lpstr>2.2 Components</vt:lpstr>
      <vt:lpstr>2.3 Services</vt:lpstr>
      <vt:lpstr>Chapter 3 : File Structure</vt:lpstr>
      <vt:lpstr>3.1 package.json</vt:lpstr>
      <vt:lpstr>3.2 main.ts</vt:lpstr>
      <vt:lpstr>3.2 main.ts</vt:lpstr>
      <vt:lpstr>3.3 index.html, style.css, dist folder</vt:lpstr>
      <vt:lpstr>Chapter 4 : App Module Files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NIKITHRA</dc:creator>
  <cp:lastModifiedBy>NIKITHRA</cp:lastModifiedBy>
  <cp:revision>118</cp:revision>
  <dcterms:created xsi:type="dcterms:W3CDTF">2019-04-20T05:19:46Z</dcterms:created>
  <dcterms:modified xsi:type="dcterms:W3CDTF">2019-05-04T06:20:11Z</dcterms:modified>
</cp:coreProperties>
</file>