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a0c14e2df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0a0c14e2df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a0c14e2df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0a0c14e2df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0a0c14e2d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0a0c14e2d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0a0c14e2d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dlls </a:t>
            </a:r>
            <a:r>
              <a:rPr lang="en-US"/>
              <a:t>소켓통신 연결관련 작업, ai client로 보내는 요청(요청 작업 진행상황, 결과물 반환, gpu서버 모니터링 등)</a:t>
            </a:r>
            <a:endParaRPr/>
          </a:p>
        </p:txBody>
      </p:sp>
      <p:sp>
        <p:nvSpPr>
          <p:cNvPr id="503" name="Google Shape;503;g30a0c14e2d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0a0c14e2d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0a0c14e2d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0a0c14e2df_0_4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백로그, 커밋, 기존코드 기반 추가기능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30a0c14e2df_0_4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0a0c14e2df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백로그, 커밋, 기존코드 기반 추가기능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0a0c14e2df_0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0a0c14e2df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30a0c14e2df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a0c14e2df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agent</a:t>
            </a:r>
            <a:r>
              <a:rPr lang="en-US"/>
              <a:t>라는게있다</a:t>
            </a:r>
            <a:endParaRPr/>
          </a:p>
        </p:txBody>
      </p:sp>
      <p:sp>
        <p:nvSpPr>
          <p:cNvPr id="140" name="Google Shape;140;g30a0c14e2df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a0c14e2d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</a:t>
            </a:r>
            <a:r>
              <a:rPr lang="en-US"/>
              <a:t>가 </a:t>
            </a:r>
            <a:endParaRPr/>
          </a:p>
        </p:txBody>
      </p:sp>
      <p:sp>
        <p:nvSpPr>
          <p:cNvPr id="162" name="Google Shape;162;g30a0c14e2d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a0c14e2df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다수의 에이전트들에 각자의 역할과 책임을 부여하고, 요청받은 업무, 프로젝트를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실제 직장에서 진행되는 협업 워크플로우를 모방해서 수행할 수 있도록 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각각 에이전트의 직무, 직위를 프롬프트로 구성하고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요청받은 ChatChainConfig를 조합된 Phase들의 기능을 횟수에 따라 순차적으로 수행하도록 하는것임</a:t>
            </a:r>
            <a:endParaRPr/>
          </a:p>
        </p:txBody>
      </p:sp>
      <p:sp>
        <p:nvSpPr>
          <p:cNvPr id="180" name="Google Shape;180;g30a0c14e2df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0c14e2df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0a0c14e2df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a0c14e2df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0a0c14e2df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a0c14e2df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0a0c14e2df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a0c14e2df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0a0c14e2df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12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13" Type="http://schemas.openxmlformats.org/officeDocument/2006/relationships/image" Target="../media/image3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8.png"/><Relationship Id="rId15" Type="http://schemas.openxmlformats.org/officeDocument/2006/relationships/image" Target="../media/image32.png"/><Relationship Id="rId14" Type="http://schemas.openxmlformats.org/officeDocument/2006/relationships/image" Target="../media/image37.png"/><Relationship Id="rId17" Type="http://schemas.openxmlformats.org/officeDocument/2006/relationships/image" Target="../media/image33.png"/><Relationship Id="rId16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Relationship Id="rId18" Type="http://schemas.openxmlformats.org/officeDocument/2006/relationships/image" Target="../media/image1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1.png"/><Relationship Id="rId13" Type="http://schemas.openxmlformats.org/officeDocument/2006/relationships/image" Target="../media/image44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5" Type="http://schemas.openxmlformats.org/officeDocument/2006/relationships/image" Target="../media/image40.png"/><Relationship Id="rId14" Type="http://schemas.openxmlformats.org/officeDocument/2006/relationships/image" Target="../media/image42.png"/><Relationship Id="rId16" Type="http://schemas.openxmlformats.org/officeDocument/2006/relationships/image" Target="../media/image43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1.png"/><Relationship Id="rId13" Type="http://schemas.openxmlformats.org/officeDocument/2006/relationships/image" Target="../media/image49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5" Type="http://schemas.openxmlformats.org/officeDocument/2006/relationships/image" Target="../media/image51.png"/><Relationship Id="rId14" Type="http://schemas.openxmlformats.org/officeDocument/2006/relationships/image" Target="../media/image46.png"/><Relationship Id="rId16" Type="http://schemas.openxmlformats.org/officeDocument/2006/relationships/image" Target="../media/image5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9.png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72.png"/><Relationship Id="rId13" Type="http://schemas.openxmlformats.org/officeDocument/2006/relationships/image" Target="../media/image66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png"/><Relationship Id="rId10" Type="http://schemas.openxmlformats.org/officeDocument/2006/relationships/image" Target="../media/image68.png"/><Relationship Id="rId13" Type="http://schemas.openxmlformats.org/officeDocument/2006/relationships/image" Target="../media/image69.png"/><Relationship Id="rId1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60.png"/><Relationship Id="rId13" Type="http://schemas.openxmlformats.org/officeDocument/2006/relationships/image" Target="../media/image70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77.png"/><Relationship Id="rId10" Type="http://schemas.openxmlformats.org/officeDocument/2006/relationships/image" Target="../media/image75.png"/><Relationship Id="rId1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7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1" Type="http://schemas.openxmlformats.org/officeDocument/2006/relationships/image" Target="../media/image25.png"/><Relationship Id="rId10" Type="http://schemas.openxmlformats.org/officeDocument/2006/relationships/image" Target="../media/image19.png"/><Relationship Id="rId12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0" Type="http://schemas.openxmlformats.org/officeDocument/2006/relationships/image" Target="../media/image20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0" Type="http://schemas.openxmlformats.org/officeDocument/2006/relationships/image" Target="../media/image24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0" Type="http://schemas.openxmlformats.org/officeDocument/2006/relationships/image" Target="../media/image21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70376" y="4394200"/>
            <a:ext cx="1193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3776" y="47371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6376" y="47371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11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7763" y="2895600"/>
            <a:ext cx="29718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7763" y="3479800"/>
            <a:ext cx="29718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1971876" y="2540000"/>
            <a:ext cx="5969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프로젝트</a:t>
            </a:r>
            <a:endParaRPr b="0" i="0" sz="8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954126" y="4991100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>
                <a:solidFill>
                  <a:srgbClr val="FFFFFF"/>
                </a:solidFill>
              </a:rPr>
              <a:t>sLLM활용한</a:t>
            </a:r>
            <a:endParaRPr b="0" i="0" sz="8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995125" y="6319425"/>
            <a:ext cx="83280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>
                <a:solidFill>
                  <a:srgbClr val="FFFFFF"/>
                </a:solidFill>
              </a:rPr>
              <a:t>AI SI Agent개발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1657721" y="2311400"/>
            <a:ext cx="6223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1401410" y="5486400"/>
            <a:ext cx="13080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3683000" y="1181100"/>
            <a:ext cx="54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2기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9592850" y="7937500"/>
            <a:ext cx="78315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2600">
                <a:solidFill>
                  <a:srgbClr val="FF630E"/>
                </a:solidFill>
              </a:rPr>
              <a:t>3</a:t>
            </a:r>
            <a:r>
              <a:rPr b="0" i="0" lang="en-US" sz="26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    {</a:t>
            </a:r>
            <a:endParaRPr b="0" i="0" sz="2600" u="none" cap="none" strike="noStrike">
              <a:solidFill>
                <a:srgbClr val="43D0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// 팀원 .  </a:t>
            </a:r>
            <a:r>
              <a:rPr lang="en-US" sz="2600">
                <a:solidFill>
                  <a:srgbClr val="DC56A9"/>
                </a:solidFill>
              </a:rPr>
              <a:t>한병찬, 임영훈, 정원형, 이재호, 허우영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-  ]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6959600" y="3352800"/>
            <a:ext cx="5308600" cy="5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7543800" y="3937000"/>
            <a:ext cx="4140200" cy="41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6451600" y="2857500"/>
            <a:ext cx="6311900" cy="63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5168900" y="41783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1500" y="40513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90700" y="26035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90700" y="80518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90700" y="4927600"/>
            <a:ext cx="71374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13652500" y="41783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287000" y="4927600"/>
            <a:ext cx="71374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287000" y="26035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287000" y="80518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0800000">
            <a:off x="1981200" y="7086600"/>
            <a:ext cx="67691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0464800" y="7086600"/>
            <a:ext cx="6769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5168900" y="72898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13652500" y="7289800"/>
            <a:ext cx="3937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521200" y="1079500"/>
            <a:ext cx="70104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기능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08" name="Google Shape;308;p22"/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사용자의 개발업무 발주</a:t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3479800" y="5422900"/>
            <a:ext cx="37719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Agent간 업무 분석,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개발, 코드리뷰, 테스트, 문서작성 업무 수행</a:t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2019300" y="8458200"/>
            <a:ext cx="66929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웹 화면에 나타남</a:t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10655300" y="3022600"/>
            <a:ext cx="63881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사용자 발주 업무</a:t>
            </a:r>
            <a:endParaRPr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상황,이력 열람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11976100" y="5658550"/>
            <a:ext cx="3771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실행 중인 Phase전달</a:t>
            </a:r>
            <a:endParaRPr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실행후 기록된 로그내역 전달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10541000" y="8458200"/>
            <a:ext cx="66167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확인 페이지에 나타남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3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>
            <a:off x="5538888" y="4758785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sz="8800">
                <a:solidFill>
                  <a:srgbClr val="FFFFFF"/>
                </a:solidFill>
              </a:rPr>
              <a:t>구성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>
            <a:off x="5473700" y="3695700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350" name="Google Shape;350;p24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1731825" y="2344875"/>
            <a:ext cx="7221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서비스 아키텍처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16200" y="3907050"/>
            <a:ext cx="11255676" cy="56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52832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53200" y="3276600"/>
            <a:ext cx="60960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90700" y="2603500"/>
            <a:ext cx="47879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13600" y="2603500"/>
            <a:ext cx="47879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636500" y="2603500"/>
            <a:ext cx="47879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17780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5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72009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5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126365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907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009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636500" y="4622800"/>
            <a:ext cx="4787900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3835400" y="4305300"/>
            <a:ext cx="698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9258300" y="4305300"/>
            <a:ext cx="698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14681200" y="4305300"/>
            <a:ext cx="6985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5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81" name="Google Shape;381;p25"/>
          <p:cNvSpPr txBox="1"/>
          <p:nvPr/>
        </p:nvSpPr>
        <p:spPr>
          <a:xfrm>
            <a:off x="4521200" y="1079500"/>
            <a:ext cx="42291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기술스택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3" name="Google Shape;383;p25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86" name="Google Shape;386;p25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87" name="Google Shape;387;p25"/>
          <p:cNvSpPr txBox="1"/>
          <p:nvPr/>
        </p:nvSpPr>
        <p:spPr>
          <a:xfrm>
            <a:off x="1993900" y="3022600"/>
            <a:ext cx="43815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endParaRPr/>
          </a:p>
        </p:txBody>
      </p:sp>
      <p:sp>
        <p:nvSpPr>
          <p:cNvPr id="388" name="Google Shape;388;p25"/>
          <p:cNvSpPr txBox="1"/>
          <p:nvPr/>
        </p:nvSpPr>
        <p:spPr>
          <a:xfrm>
            <a:off x="7480300" y="3022600"/>
            <a:ext cx="42545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배포</a:t>
            </a:r>
            <a:endParaRPr/>
          </a:p>
        </p:txBody>
      </p:sp>
      <p:sp>
        <p:nvSpPr>
          <p:cNvPr id="389" name="Google Shape;389;p25"/>
          <p:cNvSpPr txBox="1"/>
          <p:nvPr/>
        </p:nvSpPr>
        <p:spPr>
          <a:xfrm>
            <a:off x="12877800" y="3022600"/>
            <a:ext cx="43053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sp>
        <p:nvSpPr>
          <p:cNvPr id="390" name="Google Shape;390;p25"/>
          <p:cNvSpPr txBox="1"/>
          <p:nvPr/>
        </p:nvSpPr>
        <p:spPr>
          <a:xfrm>
            <a:off x="2070100" y="5473700"/>
            <a:ext cx="4229100" cy="3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React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Django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FastAPI(</a:t>
            </a:r>
            <a:r>
              <a:rPr lang="en-US" sz="2800">
                <a:solidFill>
                  <a:schemeClr val="lt1"/>
                </a:solidFill>
              </a:rPr>
              <a:t>DLLS)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로컬머신(DLLS client)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(AI Agent)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Colab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7480300" y="5473700"/>
            <a:ext cx="4229100" cy="3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Github Actions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AWS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12915900" y="5473700"/>
            <a:ext cx="4229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MySQL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Redis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65151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0700" y="2527300"/>
            <a:ext cx="24632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20550" y="4584700"/>
            <a:ext cx="24390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58100" y="2527300"/>
            <a:ext cx="27426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81400" y="4114800"/>
            <a:ext cx="27426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5410200" y="3898900"/>
            <a:ext cx="419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72625" y="4114800"/>
            <a:ext cx="378565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5400000">
            <a:off x="10742950" y="3898900"/>
            <a:ext cx="419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6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7907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907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6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57658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6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97790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6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37541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658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7790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7541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6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422" name="Google Shape;422;p26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23" name="Google Shape;423;p26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4" name="Google Shape;424;p26"/>
          <p:cNvSpPr txBox="1"/>
          <p:nvPr/>
        </p:nvSpPr>
        <p:spPr>
          <a:xfrm>
            <a:off x="4521200" y="1079500"/>
            <a:ext cx="4762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팀원분담</a:t>
            </a:r>
            <a:endParaRPr/>
          </a:p>
        </p:txBody>
      </p:sp>
      <p:sp>
        <p:nvSpPr>
          <p:cNvPr id="425" name="Google Shape;425;p26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6" name="Google Shape;426;p26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7" name="Google Shape;427;p26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7795275" y="2825700"/>
            <a:ext cx="2439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FastAPI</a:t>
            </a:r>
            <a:endParaRPr/>
          </a:p>
        </p:txBody>
      </p:sp>
      <p:sp>
        <p:nvSpPr>
          <p:cNvPr id="431" name="Google Shape;431;p26"/>
          <p:cNvSpPr txBox="1"/>
          <p:nvPr/>
        </p:nvSpPr>
        <p:spPr>
          <a:xfrm>
            <a:off x="1889125" y="4832300"/>
            <a:ext cx="1981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임영훈</a:t>
            </a:r>
            <a:endParaRPr/>
          </a:p>
        </p:txBody>
      </p:sp>
      <p:sp>
        <p:nvSpPr>
          <p:cNvPr id="432" name="Google Shape;432;p26"/>
          <p:cNvSpPr txBox="1"/>
          <p:nvPr/>
        </p:nvSpPr>
        <p:spPr>
          <a:xfrm>
            <a:off x="10509250" y="4889550"/>
            <a:ext cx="3213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 txBox="1"/>
          <p:nvPr/>
        </p:nvSpPr>
        <p:spPr>
          <a:xfrm>
            <a:off x="14947900" y="4889500"/>
            <a:ext cx="3225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한병찬</a:t>
            </a:r>
            <a:endParaRPr/>
          </a:p>
        </p:txBody>
      </p:sp>
      <p:sp>
        <p:nvSpPr>
          <p:cNvPr id="434" name="Google Shape;434;p26"/>
          <p:cNvSpPr txBox="1"/>
          <p:nvPr/>
        </p:nvSpPr>
        <p:spPr>
          <a:xfrm>
            <a:off x="13957300" y="4889500"/>
            <a:ext cx="32639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이재호</a:t>
            </a:r>
            <a:endParaRPr/>
          </a:p>
        </p:txBody>
      </p:sp>
      <p:sp>
        <p:nvSpPr>
          <p:cNvPr id="435" name="Google Shape;435;p26"/>
          <p:cNvSpPr txBox="1"/>
          <p:nvPr/>
        </p:nvSpPr>
        <p:spPr>
          <a:xfrm>
            <a:off x="2222500" y="6413500"/>
            <a:ext cx="2895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홈화면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업무 요청화면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 로그인</a:t>
            </a:r>
            <a:endParaRPr/>
          </a:p>
        </p:txBody>
      </p:sp>
      <p:sp>
        <p:nvSpPr>
          <p:cNvPr id="436" name="Google Shape;436;p26"/>
          <p:cNvSpPr txBox="1"/>
          <p:nvPr/>
        </p:nvSpPr>
        <p:spPr>
          <a:xfrm>
            <a:off x="6350000" y="6413500"/>
            <a:ext cx="2590800" cy="2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DLLS구성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추론서버 배포</a:t>
            </a:r>
            <a:br>
              <a:rPr lang="en-US" sz="2700">
                <a:solidFill>
                  <a:schemeClr val="lt1"/>
                </a:solidFill>
              </a:rPr>
            </a:br>
            <a:r>
              <a:rPr lang="en-US" sz="2700">
                <a:solidFill>
                  <a:schemeClr val="lt1"/>
                </a:solidFill>
              </a:rPr>
              <a:t>api연결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모델 개발 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10058400" y="6413500"/>
            <a:ext cx="3187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3200">
                <a:solidFill>
                  <a:srgbClr val="FFFFFF"/>
                </a:solidFill>
              </a:rPr>
              <a:t>AI Agent 베이스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탬플릿(Chatdev)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 코드 개선, 수정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14160500" y="6413500"/>
            <a:ext cx="29337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200">
                <a:solidFill>
                  <a:srgbClr val="FFFFFF"/>
                </a:solidFill>
              </a:rPr>
              <a:t>CI/CD</a:t>
            </a:r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61350" y="2540000"/>
            <a:ext cx="30861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084300" y="2508250"/>
            <a:ext cx="3785649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36500" y="2540000"/>
            <a:ext cx="24390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6"/>
          <p:cNvSpPr txBox="1"/>
          <p:nvPr/>
        </p:nvSpPr>
        <p:spPr>
          <a:xfrm>
            <a:off x="1821850" y="2800300"/>
            <a:ext cx="2123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Frontend</a:t>
            </a:r>
            <a:r>
              <a:rPr lang="en-US" sz="3400">
                <a:solidFill>
                  <a:srgbClr val="FFFFFF"/>
                </a:solidFill>
              </a:rPr>
              <a:t> 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4942075" y="2825700"/>
            <a:ext cx="2123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Back</a:t>
            </a:r>
            <a:r>
              <a:rPr lang="en-US" sz="3400">
                <a:solidFill>
                  <a:srgbClr val="FFFFFF"/>
                </a:solidFill>
              </a:rPr>
              <a:t>end </a:t>
            </a:r>
            <a:endParaRPr/>
          </a:p>
        </p:txBody>
      </p:sp>
      <p:sp>
        <p:nvSpPr>
          <p:cNvPr id="445" name="Google Shape;445;p26"/>
          <p:cNvSpPr txBox="1"/>
          <p:nvPr/>
        </p:nvSpPr>
        <p:spPr>
          <a:xfrm>
            <a:off x="10939801" y="2800300"/>
            <a:ext cx="2680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LocalMachine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14326125" y="2800300"/>
            <a:ext cx="3187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inference server</a:t>
            </a:r>
            <a:endParaRPr/>
          </a:p>
        </p:txBody>
      </p:sp>
      <p:pic>
        <p:nvPicPr>
          <p:cNvPr id="447" name="Google Shape;447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20950" y="4584700"/>
            <a:ext cx="24390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3750" y="4584700"/>
            <a:ext cx="24390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550350" y="4584700"/>
            <a:ext cx="24390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922525" y="4572000"/>
            <a:ext cx="24390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3807175" y="3857275"/>
            <a:ext cx="48825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5400000">
            <a:off x="9582150" y="3898900"/>
            <a:ext cx="419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760675" y="3978300"/>
            <a:ext cx="247995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6"/>
          <p:cNvSpPr txBox="1"/>
          <p:nvPr/>
        </p:nvSpPr>
        <p:spPr>
          <a:xfrm>
            <a:off x="15255875" y="4886850"/>
            <a:ext cx="1640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허우영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6"/>
          <p:cNvSpPr txBox="1"/>
          <p:nvPr/>
        </p:nvSpPr>
        <p:spPr>
          <a:xfrm>
            <a:off x="11903075" y="4886850"/>
            <a:ext cx="1640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이재호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8742900" y="4889550"/>
            <a:ext cx="1640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한병찬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6"/>
          <p:cNvSpPr txBox="1"/>
          <p:nvPr/>
        </p:nvSpPr>
        <p:spPr>
          <a:xfrm>
            <a:off x="5320250" y="4845000"/>
            <a:ext cx="1640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정원형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5400000">
            <a:off x="12667350" y="4052625"/>
            <a:ext cx="185625" cy="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5400000">
            <a:off x="15051188" y="3789888"/>
            <a:ext cx="353475" cy="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7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7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7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7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7"/>
          <p:cNvSpPr txBox="1"/>
          <p:nvPr/>
        </p:nvSpPr>
        <p:spPr>
          <a:xfrm>
            <a:off x="3683000" y="1181100"/>
            <a:ext cx="5308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476" name="Google Shape;476;p27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477" name="Google Shape;47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38325" y="2916250"/>
            <a:ext cx="2724150" cy="64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7"/>
          <p:cNvSpPr txBox="1"/>
          <p:nvPr/>
        </p:nvSpPr>
        <p:spPr>
          <a:xfrm>
            <a:off x="2281350" y="2053675"/>
            <a:ext cx="3856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3700" y="2950373"/>
            <a:ext cx="2439797" cy="559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46697" y="2919413"/>
            <a:ext cx="25050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8"/>
          <p:cNvSpPr txBox="1"/>
          <p:nvPr/>
        </p:nvSpPr>
        <p:spPr>
          <a:xfrm>
            <a:off x="3683000" y="1181100"/>
            <a:ext cx="5308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497" name="Google Shape;497;p28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498" name="Google Shape;498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53700" y="3887660"/>
            <a:ext cx="28003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87975" y="3887650"/>
            <a:ext cx="33337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8"/>
          <p:cNvSpPr txBox="1"/>
          <p:nvPr/>
        </p:nvSpPr>
        <p:spPr>
          <a:xfrm>
            <a:off x="2281350" y="2053675"/>
            <a:ext cx="3856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 - Django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9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9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9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9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9"/>
          <p:cNvSpPr txBox="1"/>
          <p:nvPr/>
        </p:nvSpPr>
        <p:spPr>
          <a:xfrm>
            <a:off x="3683000" y="1181100"/>
            <a:ext cx="5308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517" name="Google Shape;517;p29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518" name="Google Shape;51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550" y="2680575"/>
            <a:ext cx="3190875" cy="7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43950" y="2671675"/>
            <a:ext cx="2944150" cy="76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04174" y="2628900"/>
            <a:ext cx="3363676" cy="76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9"/>
          <p:cNvSpPr txBox="1"/>
          <p:nvPr/>
        </p:nvSpPr>
        <p:spPr>
          <a:xfrm>
            <a:off x="2281350" y="2053675"/>
            <a:ext cx="3856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- FastAPI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004350" y="2628900"/>
            <a:ext cx="50577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0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0"/>
          <p:cNvSpPr txBox="1"/>
          <p:nvPr/>
        </p:nvSpPr>
        <p:spPr>
          <a:xfrm>
            <a:off x="3683000" y="1181100"/>
            <a:ext cx="5308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539" name="Google Shape;539;p30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540" name="Google Shape;540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5151" y="2651866"/>
            <a:ext cx="2068850" cy="484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448450" y="2705098"/>
            <a:ext cx="25050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/>
          <p:nvPr/>
        </p:nvSpPr>
        <p:spPr>
          <a:xfrm>
            <a:off x="1272150" y="2001475"/>
            <a:ext cx="3856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Client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27100" y="2651875"/>
            <a:ext cx="2857500" cy="71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10900" y="2628900"/>
            <a:ext cx="27336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1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1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1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1"/>
          <p:cNvSpPr txBox="1"/>
          <p:nvPr/>
        </p:nvSpPr>
        <p:spPr>
          <a:xfrm>
            <a:off x="3683000" y="1181100"/>
            <a:ext cx="523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561" name="Google Shape;561;p31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562" name="Google Shape;562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47100" y="2086825"/>
            <a:ext cx="2628900" cy="75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66500" y="2086825"/>
            <a:ext cx="26003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66500" y="3644900"/>
            <a:ext cx="2524125" cy="58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319225" y="3644900"/>
            <a:ext cx="26003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1"/>
          <p:cNvSpPr txBox="1"/>
          <p:nvPr/>
        </p:nvSpPr>
        <p:spPr>
          <a:xfrm>
            <a:off x="1272150" y="2001475"/>
            <a:ext cx="3856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3683000" y="1181100"/>
            <a:ext cx="500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2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2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2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2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2"/>
          <p:cNvSpPr txBox="1"/>
          <p:nvPr/>
        </p:nvSpPr>
        <p:spPr>
          <a:xfrm>
            <a:off x="3683000" y="1181100"/>
            <a:ext cx="5232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583" name="Google Shape;583;p32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584" name="Google Shape;584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16200" y="5841988"/>
            <a:ext cx="22479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96675" y="4357688"/>
            <a:ext cx="9515475" cy="57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27100" y="3609000"/>
            <a:ext cx="46291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3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3"/>
          <p:cNvSpPr txBox="1"/>
          <p:nvPr/>
        </p:nvSpPr>
        <p:spPr>
          <a:xfrm>
            <a:off x="789438" y="2324110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</a:rPr>
              <a:t>작업 </a:t>
            </a: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3683000" y="1181100"/>
            <a:ext cx="5232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604" name="Google Shape;604;p33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05" name="Google Shape;605;p33"/>
          <p:cNvSpPr txBox="1"/>
          <p:nvPr/>
        </p:nvSpPr>
        <p:spPr>
          <a:xfrm>
            <a:off x="1116775" y="4622700"/>
            <a:ext cx="14710800" cy="5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AutoNum type="arabicPeriod"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백로그 단위 코드 작성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AutoNum type="arabicPeriod"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작성된 백로그 단위 별 커밋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AutoNum type="arabicPeriod"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기존코드 기반 추가 기능 구현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AutoNum type="arabicPeriod"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구현 기능 성능 개선 버그 수정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AutoNum type="arabicPeriod"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 사항 이해와 추론 성능 개선을 위해 RAG 도입 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4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4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4"/>
          <p:cNvSpPr txBox="1"/>
          <p:nvPr/>
        </p:nvSpPr>
        <p:spPr>
          <a:xfrm>
            <a:off x="927105" y="1841500"/>
            <a:ext cx="102888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</a:rPr>
              <a:t>목표</a:t>
            </a: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결과 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3683000" y="1181100"/>
            <a:ext cx="5232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4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623" name="Google Shape;623;p34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24" name="Google Shape;624;p34"/>
          <p:cNvSpPr txBox="1"/>
          <p:nvPr/>
        </p:nvSpPr>
        <p:spPr>
          <a:xfrm>
            <a:off x="1335300" y="3922650"/>
            <a:ext cx="16703700" cy="5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등록 및 로그인 기능이 포함된 CRUD 애플리케이션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관계형 데이터베이스에서 여러 테이블을 사용한 복잡한 쿼리 작성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기능에 대한 단위 테스트 코드 작성 및 테스트 커버리지 보고서 생성</a:t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3230" y="4356100"/>
            <a:ext cx="1193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53674" y="3225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6274" y="3225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5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5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5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5"/>
          <p:cNvPicPr preferRelativeResize="0"/>
          <p:nvPr/>
        </p:nvPicPr>
        <p:blipFill rotWithShape="1">
          <a:blip r:embed="rId11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48427" y="2900136"/>
            <a:ext cx="29718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48427" y="3484336"/>
            <a:ext cx="29718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5"/>
          <p:cNvSpPr txBox="1"/>
          <p:nvPr/>
        </p:nvSpPr>
        <p:spPr>
          <a:xfrm>
            <a:off x="5150593" y="4356100"/>
            <a:ext cx="80503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5"/>
          <p:cNvSpPr txBox="1"/>
          <p:nvPr/>
        </p:nvSpPr>
        <p:spPr>
          <a:xfrm>
            <a:off x="13227050" y="3886200"/>
            <a:ext cx="6223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645" name="Google Shape;645;p35"/>
          <p:cNvSpPr txBox="1"/>
          <p:nvPr/>
        </p:nvSpPr>
        <p:spPr>
          <a:xfrm>
            <a:off x="11299624" y="5994400"/>
            <a:ext cx="13081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46" name="Google Shape;646;p35"/>
          <p:cNvSpPr txBox="1"/>
          <p:nvPr/>
        </p:nvSpPr>
        <p:spPr>
          <a:xfrm>
            <a:off x="2686050" y="5626100"/>
            <a:ext cx="1993900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[     ]</a:t>
            </a:r>
            <a:endParaRPr/>
          </a:p>
        </p:txBody>
      </p:sp>
      <p:sp>
        <p:nvSpPr>
          <p:cNvPr id="647" name="Google Shape;647;p35"/>
          <p:cNvSpPr txBox="1"/>
          <p:nvPr/>
        </p:nvSpPr>
        <p:spPr>
          <a:xfrm>
            <a:off x="3683000" y="1181100"/>
            <a:ext cx="54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5"/>
          <p:cNvSpPr txBox="1"/>
          <p:nvPr/>
        </p:nvSpPr>
        <p:spPr>
          <a:xfrm>
            <a:off x="2298700" y="7937500"/>
            <a:ext cx="4978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26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1Team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    {</a:t>
            </a:r>
            <a:endParaRPr/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presenter :  = </a:t>
            </a:r>
            <a:r>
              <a:rPr b="0" i="0" lang="en-US" sz="26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; / </a:t>
            </a:r>
            <a:r>
              <a:rPr b="0" i="0" lang="en-US" sz="2600" u="none" cap="none" strike="noStrike">
                <a:solidFill>
                  <a:srgbClr val="43D0AD"/>
                </a:solidFill>
                <a:latin typeface="Arial"/>
                <a:ea typeface="Arial"/>
                <a:cs typeface="Arial"/>
                <a:sym typeface="Arial"/>
              </a:rPr>
              <a:t>팀명</a:t>
            </a:r>
            <a:endParaRPr b="0" i="0" sz="2600" u="none" cap="none" strike="noStrike">
              <a:solidFill>
                <a:srgbClr val="43D0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// 팀원 .  </a:t>
            </a:r>
            <a:r>
              <a:rPr b="0" i="0" lang="en-US" sz="26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장보고. 신사임당. 이순신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-  ]</a:t>
            </a:r>
            <a:endParaRPr/>
          </a:p>
        </p:txBody>
      </p:sp>
      <p:sp>
        <p:nvSpPr>
          <p:cNvPr id="649" name="Google Shape;649;p35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650" name="Google Shape;650;p35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51" name="Google Shape;651;p35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927088" y="1993485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</a:rPr>
              <a:t>AI Agent</a:t>
            </a:r>
            <a:endParaRPr b="0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40138" y="6744225"/>
            <a:ext cx="3968163" cy="17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927100" y="3682050"/>
            <a:ext cx="148335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</a:rPr>
              <a:t>작업 받은 지시에 대해 자율적으로 목표를 설정하고</a:t>
            </a:r>
            <a:endParaRPr sz="3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</a:rPr>
              <a:t> 환경과 상호작용하며 다양한 작업을 수행할 수 있는 인공지능 시스템</a:t>
            </a:r>
            <a:r>
              <a:rPr lang="en-US" sz="5200">
                <a:solidFill>
                  <a:srgbClr val="FFFFFF"/>
                </a:solidFill>
              </a:rPr>
              <a:t> </a:t>
            </a:r>
            <a:endParaRPr b="0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65200" y="6744225"/>
            <a:ext cx="3802525" cy="17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78913" y="6691176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3393" y="3804900"/>
            <a:ext cx="11723689" cy="57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1960800" y="2019400"/>
            <a:ext cx="143664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B0F0"/>
                </a:solidFill>
              </a:rPr>
              <a:t>계층 구조가 있는 목표 지향적 멀티 에이전트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3388" y="3733900"/>
            <a:ext cx="10882668" cy="612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59000" y="3016075"/>
            <a:ext cx="13335000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/>
          <p:nvPr/>
        </p:nvSpPr>
        <p:spPr>
          <a:xfrm>
            <a:off x="1195488" y="2244185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</a:rPr>
              <a:t>타겟 고객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1143000" y="4307150"/>
            <a:ext cx="155886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대기업 및 IT 서비스 기업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중소기업 및 스타트업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비개발 전문 분야의 기업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/>
        </p:nvSpPr>
        <p:spPr>
          <a:xfrm>
            <a:off x="927088" y="2598235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</a:rPr>
              <a:t>비즈니스 컨셉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1282400" y="4678875"/>
            <a:ext cx="13637100" cy="45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성능 검증을 위한 웹 서비스를 제공 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구매하고자 하는 기업에 배포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1171358" y="2197300"/>
            <a:ext cx="120288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>
                <a:solidFill>
                  <a:srgbClr val="FFFFFF"/>
                </a:solidFill>
              </a:rPr>
              <a:t>비즈니스적 목표</a:t>
            </a:r>
            <a:endParaRPr b="0" i="0" sz="7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683000" y="1181100"/>
            <a:ext cx="500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13639800" y="1181100"/>
            <a:ext cx="320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16992600" y="-1054100"/>
            <a:ext cx="1511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14757400" y="2324100"/>
            <a:ext cx="24891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1476150" y="4089700"/>
            <a:ext cx="15211800" cy="51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08000" lvl="0" marL="4572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AutoNum type="arabicPeriod"/>
            </a:pPr>
            <a:r>
              <a:rPr lang="en-US" sz="4400">
                <a:solidFill>
                  <a:schemeClr val="lt1"/>
                </a:solidFill>
              </a:rPr>
              <a:t>비용 효율성 개선</a:t>
            </a:r>
            <a:endParaRPr sz="4400">
              <a:solidFill>
                <a:schemeClr val="lt1"/>
              </a:solidFill>
            </a:endParaRPr>
          </a:p>
          <a:p>
            <a:pPr indent="-508000" lvl="0" marL="4572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AutoNum type="arabicPeriod"/>
            </a:pPr>
            <a:r>
              <a:rPr lang="en-US" sz="4400">
                <a:solidFill>
                  <a:schemeClr val="lt1"/>
                </a:solidFill>
              </a:rPr>
              <a:t>효율적인 프로젝트 관리</a:t>
            </a:r>
            <a:endParaRPr sz="4400">
              <a:solidFill>
                <a:schemeClr val="lt1"/>
              </a:solidFill>
            </a:endParaRPr>
          </a:p>
          <a:p>
            <a:pPr indent="-508000" lvl="0" marL="4572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AutoNum type="arabicPeriod"/>
            </a:pPr>
            <a:r>
              <a:rPr lang="en-US" sz="4400">
                <a:solidFill>
                  <a:schemeClr val="lt1"/>
                </a:solidFill>
              </a:rPr>
              <a:t>중소기업 및 스타트업을 위한 진입 장벽 완화</a:t>
            </a:r>
            <a:endParaRPr sz="4400">
              <a:solidFill>
                <a:schemeClr val="lt1"/>
              </a:solidFill>
            </a:endParaRPr>
          </a:p>
          <a:p>
            <a:pPr indent="-508000" lvl="0" marL="4572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AutoNum type="arabicPeriod"/>
            </a:pPr>
            <a:r>
              <a:rPr lang="en-US" sz="4400">
                <a:solidFill>
                  <a:schemeClr val="lt1"/>
                </a:solidFill>
              </a:rPr>
              <a:t>투명한 개발 프로세스 제공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