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8229600" cx="14630400"/>
  <p:notesSz cx="8229600" cy="14630400"/>
  <p:embeddedFontLst>
    <p:embeddedFont>
      <p:font typeface="Tomorrow"/>
      <p:regular r:id="rId19"/>
      <p:bold r:id="rId20"/>
      <p:italic r:id="rId21"/>
      <p:boldItalic r:id="rId22"/>
    </p:embeddedFont>
    <p:embeddedFont>
      <p:font typeface="Tomorrow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omorrow-bold.fntdata"/><Relationship Id="rId22" Type="http://schemas.openxmlformats.org/officeDocument/2006/relationships/font" Target="fonts/Tomorrow-boldItalic.fntdata"/><Relationship Id="rId21" Type="http://schemas.openxmlformats.org/officeDocument/2006/relationships/font" Target="fonts/Tomorrow-italic.fntdata"/><Relationship Id="rId24" Type="http://schemas.openxmlformats.org/officeDocument/2006/relationships/font" Target="fonts/TomorrowSemiBold-bold.fntdata"/><Relationship Id="rId23" Type="http://schemas.openxmlformats.org/officeDocument/2006/relationships/font" Target="fonts/Tomorrow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omorrowSemiBold-boldItalic.fntdata"/><Relationship Id="rId25" Type="http://schemas.openxmlformats.org/officeDocument/2006/relationships/font" Target="fonts/Tomorrow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omorrow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" name="Google Shape;53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" name="Google Shape;5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 master">
  <p:cSld name="Slide 13 mast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 master">
  <p:cSld name="Slide 14 mast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" name="Google Shape;6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35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87" y="516850"/>
            <a:ext cx="10793849" cy="71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793790" y="2510195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450"/>
              <a:buFont typeface="Tomorrow SemiBold"/>
              <a:buNone/>
            </a:pPr>
            <a:r>
              <a:rPr b="1" i="0" lang="en-US" sz="44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모델 성능 비교</a:t>
            </a:r>
            <a:endParaRPr b="0" i="0" sz="4450" u="none" cap="none" strike="noStrike"/>
          </a:p>
        </p:txBody>
      </p:sp>
      <p:sp>
        <p:nvSpPr>
          <p:cNvPr id="169" name="Google Shape;169;p26"/>
          <p:cNvSpPr/>
          <p:nvPr/>
        </p:nvSpPr>
        <p:spPr>
          <a:xfrm>
            <a:off x="793790" y="3559135"/>
            <a:ext cx="170021" cy="853321"/>
          </a:xfrm>
          <a:prstGeom prst="roundRect">
            <a:avLst>
              <a:gd fmla="val 20012" name="adj"/>
            </a:avLst>
          </a:prstGeom>
          <a:solidFill>
            <a:srgbClr val="3C3C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303973" y="355913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평가 지표</a:t>
            </a:r>
            <a:endParaRPr b="0" i="0" sz="2200" u="none" cap="none" strike="noStrike"/>
          </a:p>
        </p:txBody>
      </p:sp>
      <p:sp>
        <p:nvSpPr>
          <p:cNvPr id="171" name="Google Shape;171;p26"/>
          <p:cNvSpPr/>
          <p:nvPr/>
        </p:nvSpPr>
        <p:spPr>
          <a:xfrm>
            <a:off x="1303973" y="4049554"/>
            <a:ext cx="1253263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Char char="•"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Accuracy, Recall, F1, AUC 등을 사용..</a:t>
            </a:r>
            <a:endParaRPr b="0" i="0" sz="1750" u="none" cap="none" strike="noStrike"/>
          </a:p>
        </p:txBody>
      </p:sp>
      <p:sp>
        <p:nvSpPr>
          <p:cNvPr id="172" name="Google Shape;172;p26"/>
          <p:cNvSpPr/>
          <p:nvPr/>
        </p:nvSpPr>
        <p:spPr>
          <a:xfrm>
            <a:off x="1133951" y="4639270"/>
            <a:ext cx="170021" cy="853321"/>
          </a:xfrm>
          <a:prstGeom prst="roundRect">
            <a:avLst>
              <a:gd fmla="val 20012" name="adj"/>
            </a:avLst>
          </a:prstGeom>
          <a:solidFill>
            <a:srgbClr val="3C3C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1644134" y="463927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최적 모델 선정</a:t>
            </a:r>
            <a:endParaRPr b="0" i="0" sz="2200" u="none" cap="none" strike="noStrike"/>
          </a:p>
        </p:txBody>
      </p:sp>
      <p:sp>
        <p:nvSpPr>
          <p:cNvPr id="174" name="Google Shape;174;p26"/>
          <p:cNvSpPr/>
          <p:nvPr/>
        </p:nvSpPr>
        <p:spPr>
          <a:xfrm>
            <a:off x="1644134" y="5129689"/>
            <a:ext cx="1219247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Char char="•"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평가지표 성능이 가장 높음.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512921" y="402908"/>
            <a:ext cx="3663791" cy="4579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850"/>
              <a:buFont typeface="Tomorrow SemiBold"/>
              <a:buNone/>
            </a:pPr>
            <a:r>
              <a:rPr b="1" i="0" lang="en-US" sz="28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주요 Feature</a:t>
            </a:r>
            <a:endParaRPr b="0" i="0" sz="2850" u="none" cap="none" strike="noStrike"/>
          </a:p>
        </p:txBody>
      </p:sp>
      <p:sp>
        <p:nvSpPr>
          <p:cNvPr id="181" name="Google Shape;181;p27"/>
          <p:cNvSpPr/>
          <p:nvPr/>
        </p:nvSpPr>
        <p:spPr>
          <a:xfrm>
            <a:off x="512921" y="1153835"/>
            <a:ext cx="13604558" cy="234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1150"/>
              <a:buFont typeface="Arial"/>
              <a:buNone/>
            </a:pPr>
            <a:r>
              <a:t/>
            </a:r>
            <a:endParaRPr b="0" i="0" sz="1150" u="none" cap="none" strike="noStrike"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508" y="1259279"/>
            <a:ext cx="9291351" cy="64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73152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807" y="2599253"/>
            <a:ext cx="6747986" cy="30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793790" y="2517219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450"/>
              <a:buFont typeface="Tomorrow SemiBold"/>
              <a:buNone/>
            </a:pPr>
            <a:r>
              <a:rPr b="1" i="0" lang="en-US" sz="44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Streamlit 대시보드</a:t>
            </a:r>
            <a:endParaRPr b="0" i="0" sz="4450" u="none" cap="none" strike="noStrike"/>
          </a:p>
        </p:txBody>
      </p:sp>
      <p:pic>
        <p:nvPicPr>
          <p:cNvPr descr="preencoded.png" id="191" name="Google Shape;19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356616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793790" y="4359950"/>
            <a:ext cx="2693670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대시보드 구성</a:t>
            </a:r>
            <a:endParaRPr b="0" i="0" sz="2200" u="none" cap="none" strike="noStrike"/>
          </a:p>
        </p:txBody>
      </p:sp>
      <p:sp>
        <p:nvSpPr>
          <p:cNvPr id="193" name="Google Shape;193;p28"/>
          <p:cNvSpPr/>
          <p:nvPr/>
        </p:nvSpPr>
        <p:spPr>
          <a:xfrm>
            <a:off x="793790" y="4850368"/>
            <a:ext cx="26936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이탈예측 및 </a:t>
            </a:r>
            <a:endParaRPr b="0" i="0" sz="1750" u="none" cap="none" strike="noStrike"/>
          </a:p>
        </p:txBody>
      </p:sp>
      <p:sp>
        <p:nvSpPr>
          <p:cNvPr id="194" name="Google Shape;194;p28"/>
          <p:cNvSpPr/>
          <p:nvPr/>
        </p:nvSpPr>
        <p:spPr>
          <a:xfrm>
            <a:off x="793790" y="5349359"/>
            <a:ext cx="26936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시각화 요소 설명</a:t>
            </a:r>
            <a:endParaRPr b="0" i="0" sz="1750" u="none" cap="none" strike="noStrike"/>
          </a:p>
        </p:txBody>
      </p:sp>
      <p:pic>
        <p:nvPicPr>
          <p:cNvPr descr="preencoded.png" id="195" name="Google Shape;19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7621" y="356616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/>
          <p:nvPr/>
        </p:nvSpPr>
        <p:spPr>
          <a:xfrm>
            <a:off x="3827621" y="4359950"/>
            <a:ext cx="269378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사용자 인터페이스</a:t>
            </a:r>
            <a:endParaRPr b="0" i="0" sz="2200" u="none" cap="none" strike="noStrike"/>
          </a:p>
        </p:txBody>
      </p:sp>
      <p:sp>
        <p:nvSpPr>
          <p:cNvPr id="197" name="Google Shape;197;p28"/>
          <p:cNvSpPr/>
          <p:nvPr/>
        </p:nvSpPr>
        <p:spPr>
          <a:xfrm>
            <a:off x="3827621" y="4850368"/>
            <a:ext cx="26937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사용 편의성 고려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701159" y="553522"/>
            <a:ext cx="5008721" cy="626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3900"/>
              <a:buFont typeface="Tomorrow SemiBold"/>
              <a:buNone/>
            </a:pPr>
            <a:r>
              <a:rPr b="1" i="0" lang="en-US" sz="390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결론 및 마무리</a:t>
            </a:r>
            <a:endParaRPr b="0" i="0" sz="3900" u="none" cap="none" strike="noStrike"/>
          </a:p>
        </p:txBody>
      </p:sp>
      <p:pic>
        <p:nvPicPr>
          <p:cNvPr descr="preencoded.png"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159" y="1480066"/>
            <a:ext cx="1001673" cy="1935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/>
          <p:nvPr/>
        </p:nvSpPr>
        <p:spPr>
          <a:xfrm>
            <a:off x="2003346" y="1680329"/>
            <a:ext cx="2504361" cy="31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950"/>
              <a:buFont typeface="Tomorrow SemiBold"/>
              <a:buNone/>
            </a:pPr>
            <a:r>
              <a:rPr b="1" i="0" lang="en-US" sz="195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프로젝트 요약</a:t>
            </a:r>
            <a:endParaRPr b="0" i="0" sz="1950" u="none" cap="none" strike="noStrike"/>
          </a:p>
        </p:txBody>
      </p:sp>
      <p:sp>
        <p:nvSpPr>
          <p:cNvPr id="206" name="Google Shape;206;p29"/>
          <p:cNvSpPr/>
          <p:nvPr/>
        </p:nvSpPr>
        <p:spPr>
          <a:xfrm>
            <a:off x="2003346" y="2113359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Char char="•"/>
            </a:pP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XGBoost기반 모델로 평가지표 향상</a:t>
            </a:r>
            <a:endParaRPr b="0" i="0" sz="1550" u="none" cap="none" strike="noStrike"/>
          </a:p>
        </p:txBody>
      </p:sp>
      <p:sp>
        <p:nvSpPr>
          <p:cNvPr id="207" name="Google Shape;207;p29"/>
          <p:cNvSpPr/>
          <p:nvPr/>
        </p:nvSpPr>
        <p:spPr>
          <a:xfrm>
            <a:off x="2003346" y="2503884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Char char="•"/>
            </a:pP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다양한 시각화를 통해 유저 행동과 상품 특성의 상관관계 분석</a:t>
            </a:r>
            <a:endParaRPr b="0" i="0" sz="1550" u="none" cap="none" strike="noStrike"/>
          </a:p>
        </p:txBody>
      </p:sp>
      <p:sp>
        <p:nvSpPr>
          <p:cNvPr id="208" name="Google Shape;208;p29"/>
          <p:cNvSpPr/>
          <p:nvPr/>
        </p:nvSpPr>
        <p:spPr>
          <a:xfrm>
            <a:off x="2003346" y="2894409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Char char="•"/>
            </a:pP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텍스트 기반 리뷰를 활용한 이탈 가능성 분류 모델 실험</a:t>
            </a:r>
            <a:endParaRPr b="0" i="0" sz="1550" u="none" cap="none" strike="noStrike"/>
          </a:p>
        </p:txBody>
      </p:sp>
      <p:pic>
        <p:nvPicPr>
          <p:cNvPr descr="preencoded.png" id="209" name="Google Shape;20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159" y="3415189"/>
            <a:ext cx="1001673" cy="193512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/>
          <p:nvPr/>
        </p:nvSpPr>
        <p:spPr>
          <a:xfrm>
            <a:off x="2003346" y="3615452"/>
            <a:ext cx="2504361" cy="31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950"/>
              <a:buFont typeface="Tomorrow SemiBold"/>
              <a:buNone/>
            </a:pPr>
            <a:r>
              <a:rPr b="1" i="0" lang="en-US" sz="195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한계점</a:t>
            </a:r>
            <a:endParaRPr b="0" i="0" sz="1950" u="none" cap="none" strike="noStrike"/>
          </a:p>
        </p:txBody>
      </p:sp>
      <p:sp>
        <p:nvSpPr>
          <p:cNvPr id="211" name="Google Shape;211;p29"/>
          <p:cNvSpPr/>
          <p:nvPr/>
        </p:nvSpPr>
        <p:spPr>
          <a:xfrm>
            <a:off x="2003346" y="4048482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Char char="•"/>
            </a:pP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이탈 정의 기준(장기 미접속)이 다소 단순함</a:t>
            </a:r>
            <a:endParaRPr b="0" i="0" sz="1550" u="none" cap="none" strike="noStrike"/>
          </a:p>
        </p:txBody>
      </p:sp>
      <p:sp>
        <p:nvSpPr>
          <p:cNvPr id="212" name="Google Shape;212;p29"/>
          <p:cNvSpPr/>
          <p:nvPr/>
        </p:nvSpPr>
        <p:spPr>
          <a:xfrm>
            <a:off x="2003346" y="4439007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Char char="•"/>
            </a:pP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리뷰 기반 감정 예측 모델은 리뷰 라벨링 품질에 따라 편향될 가능성 있음</a:t>
            </a:r>
            <a:endParaRPr b="0" i="0" sz="1550" u="none" cap="none" strike="noStrike"/>
          </a:p>
        </p:txBody>
      </p:sp>
      <p:sp>
        <p:nvSpPr>
          <p:cNvPr id="213" name="Google Shape;213;p29"/>
          <p:cNvSpPr/>
          <p:nvPr/>
        </p:nvSpPr>
        <p:spPr>
          <a:xfrm>
            <a:off x="2003346" y="4829532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Char char="•"/>
            </a:pP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모델 해석력(Explainability)에 대한 추가 분석 부족</a:t>
            </a:r>
            <a:endParaRPr b="0" i="0" sz="1550" u="none" cap="none" strike="noStrike"/>
          </a:p>
        </p:txBody>
      </p:sp>
      <p:pic>
        <p:nvPicPr>
          <p:cNvPr descr="preencoded.png" id="214" name="Google Shape;21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159" y="5350312"/>
            <a:ext cx="1001673" cy="232564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/>
          <p:nvPr/>
        </p:nvSpPr>
        <p:spPr>
          <a:xfrm>
            <a:off x="2003346" y="5550575"/>
            <a:ext cx="2504361" cy="31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950"/>
              <a:buFont typeface="Tomorrow SemiBold"/>
              <a:buNone/>
            </a:pPr>
            <a:r>
              <a:rPr b="1" i="0" lang="en-US" sz="195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향후 개선 방향</a:t>
            </a:r>
            <a:endParaRPr b="0" i="0" sz="1950" u="none" cap="none" strike="noStrike"/>
          </a:p>
        </p:txBody>
      </p:sp>
      <p:sp>
        <p:nvSpPr>
          <p:cNvPr id="216" name="Google Shape;216;p29"/>
          <p:cNvSpPr/>
          <p:nvPr/>
        </p:nvSpPr>
        <p:spPr>
          <a:xfrm>
            <a:off x="2003346" y="5983605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None/>
            </a:pPr>
            <a:r>
              <a:rPr b="1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데이터 확장</a:t>
            </a: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: 고객 성별, 지역, 디바이스 등 메타데이터 결합</a:t>
            </a:r>
            <a:endParaRPr b="0" i="0" sz="1550" u="none" cap="none" strike="noStrike"/>
          </a:p>
        </p:txBody>
      </p:sp>
      <p:sp>
        <p:nvSpPr>
          <p:cNvPr id="217" name="Google Shape;217;p29"/>
          <p:cNvSpPr/>
          <p:nvPr/>
        </p:nvSpPr>
        <p:spPr>
          <a:xfrm>
            <a:off x="2003346" y="6374130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None/>
            </a:pPr>
            <a:r>
              <a:rPr b="1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모델 개선</a:t>
            </a: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: 앙상블, 딥러닝 기반 모델 추가 및 AutoML 실험</a:t>
            </a:r>
            <a:endParaRPr b="0" i="0" sz="1550" u="none" cap="none" strike="noStrike"/>
          </a:p>
        </p:txBody>
      </p:sp>
      <p:sp>
        <p:nvSpPr>
          <p:cNvPr id="218" name="Google Shape;218;p29"/>
          <p:cNvSpPr/>
          <p:nvPr/>
        </p:nvSpPr>
        <p:spPr>
          <a:xfrm>
            <a:off x="2003346" y="6764655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None/>
            </a:pPr>
            <a:r>
              <a:rPr b="1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이탈 정의 고도화</a:t>
            </a: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: 실제 탈퇴 여부 또는 구매 중단 기간 기준 이탈 정의</a:t>
            </a:r>
            <a:endParaRPr b="0" i="0" sz="1550" u="none" cap="none" strike="noStrike"/>
          </a:p>
        </p:txBody>
      </p:sp>
      <p:sp>
        <p:nvSpPr>
          <p:cNvPr id="219" name="Google Shape;219;p29"/>
          <p:cNvSpPr/>
          <p:nvPr/>
        </p:nvSpPr>
        <p:spPr>
          <a:xfrm>
            <a:off x="2003346" y="7155180"/>
            <a:ext cx="11925895" cy="320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"/>
              <a:buNone/>
            </a:pPr>
            <a:r>
              <a:rPr b="1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Dashboard</a:t>
            </a:r>
            <a:r>
              <a:rPr b="0" i="0" lang="en-US" sz="15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: 실시간 이탈 예측 및 고객 케어 제안 기능 시각화 대시보드 구현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>
            <a:off x="620197" y="487323"/>
            <a:ext cx="4430316" cy="5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3450"/>
              <a:buFont typeface="Tomorrow SemiBold"/>
              <a:buNone/>
            </a:pPr>
            <a:r>
              <a:rPr b="1" i="0" lang="en-US" sz="34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프로젝트 소감</a:t>
            </a:r>
            <a:endParaRPr b="0" i="0" sz="3450" u="none" cap="none" strike="noStrike"/>
          </a:p>
        </p:txBody>
      </p:sp>
      <p:pic>
        <p:nvPicPr>
          <p:cNvPr descr="preencoded.png"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197" y="1506141"/>
            <a:ext cx="3023354" cy="302335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620197" y="4728805"/>
            <a:ext cx="2215158" cy="276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1700"/>
              <a:buFont typeface="Tomorrow SemiBold"/>
              <a:buNone/>
            </a:pPr>
            <a:r>
              <a:rPr b="1" i="0" lang="en-US" sz="170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김원우</a:t>
            </a:r>
            <a:endParaRPr b="0" i="0" sz="1700" u="none" cap="none" strike="noStrike"/>
          </a:p>
        </p:txBody>
      </p:sp>
      <p:sp>
        <p:nvSpPr>
          <p:cNvPr id="228" name="Google Shape;228;p30"/>
          <p:cNvSpPr/>
          <p:nvPr/>
        </p:nvSpPr>
        <p:spPr>
          <a:xfrm>
            <a:off x="620197" y="5182910"/>
            <a:ext cx="3023354" cy="850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350"/>
              <a:buFont typeface="Tomorrow"/>
              <a:buNone/>
            </a:pPr>
            <a:r>
              <a:rPr b="0" i="0" lang="en-US" sz="13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ml 프로젝트를 이틀안에 끝내려니 많이 힘들었지만 조원분들과 함께 마무리를 지을 수 있었서 좋았습니다~!</a:t>
            </a:r>
            <a:endParaRPr b="0" i="0" sz="1350" u="none" cap="none" strike="noStrike"/>
          </a:p>
        </p:txBody>
      </p:sp>
      <p:pic>
        <p:nvPicPr>
          <p:cNvPr descr="preencoded.png" id="229" name="Google Shape;22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3368" y="1506141"/>
            <a:ext cx="3023354" cy="427101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>
            <a:off x="4083368" y="5976461"/>
            <a:ext cx="2215158" cy="276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1700"/>
              <a:buFont typeface="Tomorrow SemiBold"/>
              <a:buNone/>
            </a:pPr>
            <a:r>
              <a:rPr b="1" i="0" lang="en-US" sz="170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김재현</a:t>
            </a:r>
            <a:endParaRPr b="0" i="0" sz="1700" u="none" cap="none" strike="noStrike"/>
          </a:p>
        </p:txBody>
      </p:sp>
      <p:sp>
        <p:nvSpPr>
          <p:cNvPr id="231" name="Google Shape;231;p30"/>
          <p:cNvSpPr/>
          <p:nvPr/>
        </p:nvSpPr>
        <p:spPr>
          <a:xfrm>
            <a:off x="4083368" y="6430566"/>
            <a:ext cx="3023354" cy="1700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350"/>
              <a:buFont typeface="Tomorrow"/>
              <a:buNone/>
            </a:pPr>
            <a:r>
              <a:rPr b="0" i="0" lang="en-US" sz="13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프로젝트 기간이 이틀이라서 걱정 많았지만, 재밌고 배운 것도 많은 이틀이었습니다. 프로젝트를 잘 마무리 할 수 있어서 뜻깊고 앞으로 더 열심히 해서 이 프로젝트처럼 좋은 프로젝트를 많이 진행하고 싶습니다.</a:t>
            </a:r>
            <a:endParaRPr b="0" i="0" sz="1350" u="none" cap="none" strike="noStrike"/>
          </a:p>
        </p:txBody>
      </p:sp>
      <p:pic>
        <p:nvPicPr>
          <p:cNvPr descr="preencoded.png" id="232" name="Google Shape;23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6538" y="1506141"/>
            <a:ext cx="2225040" cy="104465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>
            <a:off x="7546538" y="2750106"/>
            <a:ext cx="2215158" cy="276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1700"/>
              <a:buFont typeface="Tomorrow SemiBold"/>
              <a:buNone/>
            </a:pPr>
            <a:r>
              <a:rPr b="1" i="0" lang="en-US" sz="170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남의헌</a:t>
            </a:r>
            <a:endParaRPr b="0" i="0" sz="1700" u="none" cap="none" strike="noStrike"/>
          </a:p>
        </p:txBody>
      </p:sp>
      <p:sp>
        <p:nvSpPr>
          <p:cNvPr id="234" name="Google Shape;234;p30"/>
          <p:cNvSpPr/>
          <p:nvPr/>
        </p:nvSpPr>
        <p:spPr>
          <a:xfrm>
            <a:off x="7546538" y="3204210"/>
            <a:ext cx="3023354" cy="850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350"/>
              <a:buFont typeface="Tomorrow"/>
              <a:buNone/>
            </a:pPr>
            <a:r>
              <a:rPr b="0" i="0" lang="en-US" sz="13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부족한 점이 많았지만 팀원들분의 협력 덕분에 많이 배우고 잘 마무리 할 수 있는 시간이었습니다. 고생 많으셨습니다!</a:t>
            </a:r>
            <a:endParaRPr b="0" i="0" sz="1350" u="none" cap="none" strike="noStrike"/>
          </a:p>
        </p:txBody>
      </p:sp>
      <p:pic>
        <p:nvPicPr>
          <p:cNvPr descr="preencoded.png" id="235" name="Google Shape;23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09709" y="1506141"/>
            <a:ext cx="3023354" cy="28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/>
          <p:nvPr/>
        </p:nvSpPr>
        <p:spPr>
          <a:xfrm>
            <a:off x="11009709" y="4550926"/>
            <a:ext cx="2215158" cy="276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1700"/>
              <a:buFont typeface="Tomorrow SemiBold"/>
              <a:buNone/>
            </a:pPr>
            <a:r>
              <a:rPr b="1" i="0" lang="en-US" sz="170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황차해</a:t>
            </a:r>
            <a:endParaRPr b="0" i="0" sz="1700" u="none" cap="none" strike="noStrike"/>
          </a:p>
        </p:txBody>
      </p:sp>
      <p:sp>
        <p:nvSpPr>
          <p:cNvPr id="237" name="Google Shape;237;p30"/>
          <p:cNvSpPr/>
          <p:nvPr/>
        </p:nvSpPr>
        <p:spPr>
          <a:xfrm>
            <a:off x="11009709" y="5005030"/>
            <a:ext cx="3023354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350"/>
              <a:buFont typeface="Tomorrow"/>
              <a:buNone/>
            </a:pPr>
            <a:r>
              <a:rPr b="0" i="0" lang="en-US" sz="13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부족한 부분을 팀원들과 함께라서 완성할 수 있었습니다.  너무 많은 것을 배울 수 있는 프로젝트라 기억에 많이 남을 것 같아요!</a:t>
            </a:r>
            <a:endParaRPr b="0" i="0" sz="13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8" name="Google Shape;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>
            <a:off x="793790" y="1636871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450"/>
              <a:buFont typeface="Tomorrow SemiBold"/>
              <a:buNone/>
            </a:pPr>
            <a:r>
              <a:rPr b="1" i="0" lang="en-US" sz="44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E-Commerce 고객 이탈 예측 프로젝트</a:t>
            </a:r>
            <a:endParaRPr b="0" i="0" sz="4450" u="none" cap="none" strike="noStrike"/>
          </a:p>
        </p:txBody>
      </p:sp>
      <p:sp>
        <p:nvSpPr>
          <p:cNvPr id="80" name="Google Shape;80;p18"/>
          <p:cNvSpPr/>
          <p:nvPr/>
        </p:nvSpPr>
        <p:spPr>
          <a:xfrm>
            <a:off x="1133951" y="3649742"/>
            <a:ext cx="721625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마케팅 효율 증대를 목표로 E-Commerce 고객 이탈을 예측합니다. REES46 이벤트 로그와 Python, Scikit-learn, Streamlit 기술 스택을 활용합니다.</a:t>
            </a:r>
            <a:endParaRPr b="0" i="0" sz="1750" u="none" cap="none" strike="noStrike"/>
          </a:p>
        </p:txBody>
      </p:sp>
      <p:sp>
        <p:nvSpPr>
          <p:cNvPr id="81" name="Google Shape;81;p18"/>
          <p:cNvSpPr/>
          <p:nvPr/>
        </p:nvSpPr>
        <p:spPr>
          <a:xfrm>
            <a:off x="793790" y="3394591"/>
            <a:ext cx="30480" cy="1236107"/>
          </a:xfrm>
          <a:prstGeom prst="rect">
            <a:avLst/>
          </a:prstGeom>
          <a:solidFill>
            <a:srgbClr val="E1E1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793790" y="4885849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주요 목표는 이탈 가능성이 높은 고객을 식별하여 마케팅 효율을 극대화하는 것입니다.</a:t>
            </a:r>
            <a:endParaRPr b="0" i="0" sz="1750" u="none" cap="none" strike="noStrike"/>
          </a:p>
        </p:txBody>
      </p:sp>
      <p:sp>
        <p:nvSpPr>
          <p:cNvPr id="83" name="Google Shape;83;p18"/>
          <p:cNvSpPr/>
          <p:nvPr/>
        </p:nvSpPr>
        <p:spPr>
          <a:xfrm>
            <a:off x="793790" y="5866805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20</a:t>
            </a: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1</a:t>
            </a: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5년 </a:t>
            </a: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5</a:t>
            </a: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월 1일부터 20</a:t>
            </a: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15</a:t>
            </a: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년 </a:t>
            </a: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9</a:t>
            </a: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월 1</a:t>
            </a: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5</a:t>
            </a: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일까지 REES46 이벤트 로그를 분석합니다.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73152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0" name="Google Shape;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807" y="2551509"/>
            <a:ext cx="6747986" cy="312658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793790" y="231040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450"/>
              <a:buFont typeface="Tomorrow SemiBold"/>
              <a:buNone/>
            </a:pPr>
            <a:r>
              <a:rPr b="1" i="0" lang="en-US" sz="44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데이터 구성</a:t>
            </a:r>
            <a:endParaRPr b="0" i="0" sz="4450" u="none" cap="none" strike="noStrike"/>
          </a:p>
        </p:txBody>
      </p:sp>
      <p:sp>
        <p:nvSpPr>
          <p:cNvPr id="92" name="Google Shape;92;p19"/>
          <p:cNvSpPr/>
          <p:nvPr/>
        </p:nvSpPr>
        <p:spPr>
          <a:xfrm>
            <a:off x="793790" y="33593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데이터 테이블</a:t>
            </a:r>
            <a:endParaRPr b="0" i="0" sz="2200" u="none" cap="none" strike="noStrike"/>
          </a:p>
        </p:txBody>
      </p:sp>
      <p:sp>
        <p:nvSpPr>
          <p:cNvPr id="93" name="Google Shape;93;p19"/>
          <p:cNvSpPr/>
          <p:nvPr/>
        </p:nvSpPr>
        <p:spPr>
          <a:xfrm>
            <a:off x="793790" y="4053840"/>
            <a:ext cx="57276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Char char="•"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events.csv</a:t>
            </a:r>
            <a:endParaRPr b="0" i="0" sz="1750" u="none" cap="none" strike="noStrike"/>
          </a:p>
        </p:txBody>
      </p:sp>
      <p:sp>
        <p:nvSpPr>
          <p:cNvPr id="94" name="Google Shape;94;p19"/>
          <p:cNvSpPr/>
          <p:nvPr/>
        </p:nvSpPr>
        <p:spPr>
          <a:xfrm>
            <a:off x="793790" y="4496038"/>
            <a:ext cx="57276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Char char="•"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item_properties_part1/2.csv</a:t>
            </a:r>
            <a:endParaRPr b="0" i="0" sz="1750" u="none" cap="none" strike="noStrike"/>
          </a:p>
        </p:txBody>
      </p:sp>
      <p:sp>
        <p:nvSpPr>
          <p:cNvPr id="95" name="Google Shape;95;p19"/>
          <p:cNvSpPr/>
          <p:nvPr/>
        </p:nvSpPr>
        <p:spPr>
          <a:xfrm>
            <a:off x="793790" y="4938236"/>
            <a:ext cx="57276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Char char="•"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category_tree.csv</a:t>
            </a:r>
            <a:endParaRPr b="0" i="0" sz="1750" u="none" cap="none" strike="noStrike"/>
          </a:p>
        </p:txBody>
      </p:sp>
      <p:sp>
        <p:nvSpPr>
          <p:cNvPr id="96" name="Google Shape;96;p19"/>
          <p:cNvSpPr/>
          <p:nvPr/>
        </p:nvSpPr>
        <p:spPr>
          <a:xfrm>
            <a:off x="793790" y="5556290"/>
            <a:ext cx="57276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450"/>
              <a:buFont typeface="Tomorrow SemiBold"/>
              <a:buNone/>
            </a:pPr>
            <a:r>
              <a:rPr b="1" i="0" lang="en-US" sz="44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데이터 전처리</a:t>
            </a:r>
            <a:endParaRPr b="0" i="0" sz="4450" u="none" cap="none" strike="noStrike"/>
          </a:p>
        </p:txBody>
      </p:sp>
      <p:pic>
        <p:nvPicPr>
          <p:cNvPr descr="preencoded.png"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917502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결측치 처리</a:t>
            </a:r>
            <a:endParaRPr b="0" i="0" sz="2200" u="none" cap="none" strike="noStrike"/>
          </a:p>
        </p:txBody>
      </p:sp>
      <p:sp>
        <p:nvSpPr>
          <p:cNvPr id="105" name="Google Shape;105;p20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결측치 비율을 확인하고 삭제 또는 대체 방법을 적용.</a:t>
            </a:r>
            <a:endParaRPr b="0" i="0" sz="1750" u="none" cap="none" strike="noStrike"/>
          </a:p>
        </p:txBody>
      </p:sp>
      <p:pic>
        <p:nvPicPr>
          <p:cNvPr descr="preencoded.png"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278386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데이터 타입 변환</a:t>
            </a:r>
            <a:endParaRPr b="0" i="0" sz="2200" u="none" cap="none" strike="noStrike"/>
          </a:p>
        </p:txBody>
      </p:sp>
      <p:sp>
        <p:nvSpPr>
          <p:cNvPr id="108" name="Google Shape;108;p20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날짜 형식 등 변수 타입을 변경.</a:t>
            </a:r>
            <a:endParaRPr b="0" i="0" sz="1750" u="none" cap="none" strike="noStrike"/>
          </a:p>
        </p:txBody>
      </p:sp>
      <p:pic>
        <p:nvPicPr>
          <p:cNvPr descr="preencoded.png" id="109" name="Google Shape;10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4639270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타겟 라벨</a:t>
            </a:r>
            <a:endParaRPr b="0" i="0" sz="2200" u="none" cap="none" strike="noStrike"/>
          </a:p>
        </p:txBody>
      </p:sp>
      <p:sp>
        <p:nvSpPr>
          <p:cNvPr id="111" name="Google Shape;111;p20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최근 </a:t>
            </a: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3개월 </a:t>
            </a: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내 재방문 여부로 이탈 여부정의.</a:t>
            </a:r>
            <a:endParaRPr b="0" i="0" sz="1750" u="none" cap="none" strike="noStrike"/>
          </a:p>
        </p:txBody>
      </p:sp>
      <p:pic>
        <p:nvPicPr>
          <p:cNvPr descr="preencoded.png" id="112" name="Google Shape;11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6000155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스케일링/정규화</a:t>
            </a:r>
            <a:endParaRPr b="0" i="0" sz="2200" u="none" cap="none" strike="noStrike"/>
          </a:p>
        </p:txBody>
      </p:sp>
      <p:sp>
        <p:nvSpPr>
          <p:cNvPr id="114" name="Google Shape;114;p20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 StandardScaler 등을 사용하여 데이터 범위를 조정.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793790" y="2237065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450"/>
              <a:buFont typeface="Tomorrow SemiBold"/>
              <a:buNone/>
            </a:pPr>
            <a:r>
              <a:rPr b="1" i="0" lang="en-US" sz="44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데이터 구조</a:t>
            </a:r>
            <a:endParaRPr b="0" i="0" sz="4450" u="none" cap="none" strike="noStrike"/>
          </a:p>
        </p:txBody>
      </p:sp>
      <p:pic>
        <p:nvPicPr>
          <p:cNvPr descr="preencoded.png"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3399473"/>
            <a:ext cx="13042821" cy="2592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523161" y="411123"/>
            <a:ext cx="3737610" cy="467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62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900"/>
              <a:buFont typeface="Tomorrow SemiBold"/>
              <a:buNone/>
            </a:pPr>
            <a:r>
              <a:rPr b="1" i="0" lang="en-US" sz="290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EDA 분석 결과</a:t>
            </a:r>
            <a:endParaRPr b="0" i="0" sz="2900" u="none" cap="none" strike="noStrike"/>
          </a:p>
        </p:txBody>
      </p:sp>
      <p:pic>
        <p:nvPicPr>
          <p:cNvPr descr="preencoded.png"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61" y="1177171"/>
            <a:ext cx="8397121" cy="6234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523161" y="7580114"/>
            <a:ext cx="13584079" cy="239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SzPts val="1150"/>
              <a:buFont typeface="Arial"/>
              <a:buNone/>
            </a:pPr>
            <a:r>
              <a:t/>
            </a:r>
            <a:endParaRPr b="0" i="0" sz="11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793790" y="2447806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450"/>
              <a:buFont typeface="Tomorrow SemiBold"/>
              <a:buNone/>
            </a:pPr>
            <a:r>
              <a:rPr b="1" i="0" lang="en-US" sz="44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파생변수 데이터 </a:t>
            </a:r>
            <a:endParaRPr b="0" i="0" sz="4450" u="none" cap="none" strike="noStrike"/>
          </a:p>
        </p:txBody>
      </p:sp>
      <p:pic>
        <p:nvPicPr>
          <p:cNvPr descr="preencoded.png"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3610213"/>
            <a:ext cx="13042821" cy="217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563761" y="442913"/>
            <a:ext cx="4027408" cy="50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96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3150"/>
              <a:buFont typeface="Tomorrow SemiBold"/>
              <a:buNone/>
            </a:pPr>
            <a:r>
              <a:rPr b="1" i="0" lang="en-US" sz="31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파생 변수 </a:t>
            </a:r>
            <a:endParaRPr b="0" i="0" sz="3150" u="none" cap="none" strike="noStrike"/>
          </a:p>
        </p:txBody>
      </p:sp>
      <p:sp>
        <p:nvSpPr>
          <p:cNvPr id="143" name="Google Shape;143;p24"/>
          <p:cNvSpPr/>
          <p:nvPr/>
        </p:nvSpPr>
        <p:spPr>
          <a:xfrm>
            <a:off x="563761" y="1187887"/>
            <a:ext cx="13502878" cy="25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250"/>
              <a:buFont typeface="Tomorrow"/>
              <a:buNone/>
            </a:pPr>
            <a:r>
              <a:rPr b="0" i="0" lang="en-US" sz="12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모델 성능 향상 및 새로운 인사이트 발굴을 목표  (주요 파생변수 예시 - session_length, recency, 구매횟수 등)</a:t>
            </a:r>
            <a:endParaRPr b="0" i="0" sz="1250" u="none" cap="none" strike="noStrike"/>
          </a:p>
        </p:txBody>
      </p:sp>
      <p:pic>
        <p:nvPicPr>
          <p:cNvPr descr="preencoded.png"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761" y="1626751"/>
            <a:ext cx="6630591" cy="6630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2872145" y="8458676"/>
            <a:ext cx="2013704" cy="251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 SemiBold"/>
              <a:buNone/>
            </a:pPr>
            <a:r>
              <a:rPr b="1" i="0" lang="en-US" sz="155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 traget 별 분포</a:t>
            </a:r>
            <a:endParaRPr b="0" i="0" sz="1550" u="none" cap="none" strike="noStrike"/>
          </a:p>
        </p:txBody>
      </p:sp>
      <p:sp>
        <p:nvSpPr>
          <p:cNvPr id="146" name="Google Shape;146;p24"/>
          <p:cNvSpPr/>
          <p:nvPr/>
        </p:nvSpPr>
        <p:spPr>
          <a:xfrm>
            <a:off x="563761" y="8806815"/>
            <a:ext cx="6630591" cy="25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50"/>
              <a:buFont typeface="Arial"/>
              <a:buNone/>
            </a:pPr>
            <a:r>
              <a:t/>
            </a:r>
            <a:endParaRPr b="0" i="0" sz="1250" u="none" cap="none" strike="noStrike"/>
          </a:p>
        </p:txBody>
      </p:sp>
      <p:pic>
        <p:nvPicPr>
          <p:cNvPr descr="preencoded.png" id="147" name="Google Shape;1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5929" y="1626751"/>
            <a:ext cx="6630710" cy="663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9744432" y="8458795"/>
            <a:ext cx="2013704" cy="251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550"/>
              <a:buFont typeface="Tomorrow SemiBold"/>
              <a:buNone/>
            </a:pPr>
            <a:r>
              <a:rPr b="1" i="0" lang="en-US" sz="1550" u="none" cap="none" strike="noStrike">
                <a:solidFill>
                  <a:srgbClr val="C9C9C0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변수 간 상관관계</a:t>
            </a:r>
            <a:endParaRPr b="0" i="0" sz="1550" u="none" cap="none" strike="noStrike"/>
          </a:p>
        </p:txBody>
      </p:sp>
      <p:sp>
        <p:nvSpPr>
          <p:cNvPr id="149" name="Google Shape;149;p24"/>
          <p:cNvSpPr/>
          <p:nvPr/>
        </p:nvSpPr>
        <p:spPr>
          <a:xfrm>
            <a:off x="7435929" y="8806934"/>
            <a:ext cx="6630710" cy="25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50"/>
              <a:buFont typeface="Arial"/>
              <a:buNone/>
            </a:pPr>
            <a:r>
              <a:t/>
            </a:r>
            <a:endParaRPr b="0" i="0" sz="12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793790" y="2537103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450"/>
              <a:buFont typeface="Tomorrow SemiBold"/>
              <a:buNone/>
            </a:pPr>
            <a:r>
              <a:rPr b="1" i="0" lang="en-US" sz="445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모델링 및 불균형 처리</a:t>
            </a:r>
            <a:endParaRPr b="0" i="0" sz="4450" u="none" cap="none" strike="noStrike"/>
          </a:p>
        </p:txBody>
      </p:sp>
      <p:sp>
        <p:nvSpPr>
          <p:cNvPr id="156" name="Google Shape;156;p25"/>
          <p:cNvSpPr/>
          <p:nvPr/>
        </p:nvSpPr>
        <p:spPr>
          <a:xfrm>
            <a:off x="793790" y="3699510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157" name="Google Shape;157;p25"/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사용 모델</a:t>
            </a:r>
            <a:endParaRPr b="0" i="0" sz="2200" u="none" cap="none" strike="noStrike"/>
          </a:p>
        </p:txBody>
      </p:sp>
      <p:sp>
        <p:nvSpPr>
          <p:cNvPr id="158" name="Google Shape;158;p25"/>
          <p:cNvSpPr/>
          <p:nvPr/>
        </p:nvSpPr>
        <p:spPr>
          <a:xfrm>
            <a:off x="793790" y="5125522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Char char="•"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XGBoost, LightGBM, AutoGluon 등</a:t>
            </a:r>
            <a:endParaRPr b="0" i="0" sz="1750" u="none" cap="none" strike="noStrike"/>
          </a:p>
        </p:txBody>
      </p:sp>
      <p:sp>
        <p:nvSpPr>
          <p:cNvPr id="159" name="Google Shape;159;p25"/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200"/>
              <a:buFont typeface="Tomorrow SemiBold"/>
              <a:buNone/>
            </a:pPr>
            <a:r>
              <a:rPr b="1" i="0" lang="en-US" sz="2200" u="none" cap="none" strike="noStrike">
                <a:solidFill>
                  <a:srgbClr val="EDEDE8"/>
                </a:solidFill>
                <a:latin typeface="Tomorrow SemiBold"/>
                <a:ea typeface="Tomorrow SemiBold"/>
                <a:cs typeface="Tomorrow SemiBold"/>
                <a:sym typeface="Tomorrow SemiBold"/>
              </a:rPr>
              <a:t>불균형 처리</a:t>
            </a:r>
            <a:endParaRPr b="0" i="0" sz="2200" u="none" cap="none" strike="noStrike"/>
          </a:p>
        </p:txBody>
      </p:sp>
      <p:sp>
        <p:nvSpPr>
          <p:cNvPr id="160" name="Google Shape;160;p25"/>
          <p:cNvSpPr/>
          <p:nvPr/>
        </p:nvSpPr>
        <p:spPr>
          <a:xfrm>
            <a:off x="5332928" y="5125522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Char char="•"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SMOTE (OverSampling)</a:t>
            </a:r>
            <a:endParaRPr b="0" i="0" sz="1750" u="none" cap="none" strike="noStrike"/>
          </a:p>
        </p:txBody>
      </p:sp>
      <p:sp>
        <p:nvSpPr>
          <p:cNvPr id="161" name="Google Shape;161;p25"/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200"/>
              <a:buFont typeface="Tomorrow SemiBold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162" name="Google Shape;162;p25"/>
          <p:cNvSpPr/>
          <p:nvPr/>
        </p:nvSpPr>
        <p:spPr>
          <a:xfrm>
            <a:off x="9872067" y="5125522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