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6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94" r:id="rId9"/>
    <p:sldId id="2568" r:id="rId10"/>
    <p:sldId id="2569" r:id="rId11"/>
    <p:sldId id="2570" r:id="rId12"/>
    <p:sldId id="2571" r:id="rId13"/>
    <p:sldId id="2572" r:id="rId14"/>
    <p:sldId id="2573" r:id="rId15"/>
    <p:sldId id="2574" r:id="rId16"/>
    <p:sldId id="2575" r:id="rId17"/>
    <p:sldId id="2595" r:id="rId18"/>
    <p:sldId id="2576" r:id="rId19"/>
    <p:sldId id="2577" r:id="rId20"/>
    <p:sldId id="2578" r:id="rId21"/>
    <p:sldId id="2579" r:id="rId22"/>
    <p:sldId id="2580" r:id="rId23"/>
    <p:sldId id="2581" r:id="rId24"/>
    <p:sldId id="259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llzzi: 축구 선수 및 회사 정보 통합 챗봇" id="{63603926-748D-40EC-A9BA-4C3BB3FD305A}">
          <p14:sldIdLst>
            <p14:sldId id="2561"/>
            <p14:sldId id="2562"/>
          </p14:sldIdLst>
        </p14:section>
        <p14:section name="프로젝트 개요" id="{E6C6EC3B-7FC6-426D-8A1E-1BDA2DC10469}">
          <p14:sldIdLst>
            <p14:sldId id="2563"/>
            <p14:sldId id="2564"/>
            <p14:sldId id="2565"/>
            <p14:sldId id="2566"/>
          </p14:sldIdLst>
        </p14:section>
        <p14:section name="시스템 아키텍처" id="{01011D6B-026D-4230-84B8-EB95DEF3E8AF}">
          <p14:sldIdLst>
            <p14:sldId id="2567"/>
            <p14:sldId id="2594"/>
            <p14:sldId id="2568"/>
            <p14:sldId id="2569"/>
            <p14:sldId id="2570"/>
          </p14:sldIdLst>
        </p14:section>
        <p14:section name="질문 자동 분류" id="{DFB4D8A8-C3AB-4ADD-B833-3679FFB2AAE3}">
          <p14:sldIdLst>
            <p14:sldId id="2571"/>
            <p14:sldId id="2572"/>
            <p14:sldId id="2573"/>
          </p14:sldIdLst>
        </p14:section>
        <p14:section name="FM 모듈: 축구 선수 정보" id="{845F5F61-0529-47FA-A6D9-02F5E1621D9B}">
          <p14:sldIdLst>
            <p14:sldId id="2574"/>
            <p14:sldId id="2575"/>
            <p14:sldId id="2595"/>
            <p14:sldId id="2576"/>
            <p14:sldId id="2577"/>
            <p14:sldId id="2578"/>
          </p14:sldIdLst>
        </p14:section>
        <p14:section name="HR 모듈: 회사 정보" id="{87726F15-8784-40EA-8C19-152CD8E71545}">
          <p14:sldIdLst>
            <p14:sldId id="2579"/>
            <p14:sldId id="2580"/>
            <p14:sldId id="2581"/>
          </p14:sldIdLst>
        </p14:section>
        <p14:section name="사용 기술 스택" id="{FB2CDE3C-B186-418D-8C32-6AFAF236978C}">
          <p14:sldIdLst/>
        </p14:section>
        <p14:section name="결론" id="{9835AACA-6DA8-4176-8DB8-5AC99886E751}">
          <p14:sldIdLst>
            <p14:sldId id="25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171B83-5429-42FD-8DBE-9A3129251F68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92F02-979C-478F-B35C-4C0804E32DA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 err="1"/>
            <a:t>Ballzzi</a:t>
          </a:r>
          <a:r>
            <a:rPr lang="en-US" dirty="0"/>
            <a:t> </a:t>
          </a:r>
          <a:r>
            <a:rPr lang="ko-KR" altLang="en-US" dirty="0"/>
            <a:t>향후 계획</a:t>
          </a:r>
          <a:endParaRPr lang="en-US" dirty="0"/>
        </a:p>
      </dgm:t>
    </dgm:pt>
    <dgm:pt modelId="{02676262-C18B-46BC-9BE3-57E8E4C792B0}" type="parTrans" cxnId="{DE0D4485-93B8-45F4-80A3-2AC2DEAB26AB}">
      <dgm:prSet/>
      <dgm:spPr/>
      <dgm:t>
        <a:bodyPr/>
        <a:lstStyle/>
        <a:p>
          <a:endParaRPr lang="en-US"/>
        </a:p>
      </dgm:t>
    </dgm:pt>
    <dgm:pt modelId="{CF6B3887-E897-4541-B9FD-94A3A4DDE77E}" type="sibTrans" cxnId="{DE0D4485-93B8-45F4-80A3-2AC2DEAB26AB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E5F19450-BDFC-44A8-A1E6-918E47A2B6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OpenAI </a:t>
          </a:r>
          <a:r>
            <a:rPr lang="ko-KR" altLang="en-US" dirty="0"/>
            <a:t>모델에서 자체 </a:t>
          </a:r>
          <a:r>
            <a:rPr lang="en-US" altLang="ko-KR" dirty="0" err="1"/>
            <a:t>sLLM</a:t>
          </a:r>
          <a:r>
            <a:rPr lang="en-US" altLang="ko-KR" dirty="0"/>
            <a:t> </a:t>
          </a:r>
          <a:r>
            <a:rPr lang="ko-KR" altLang="en-US" dirty="0"/>
            <a:t>모델로 변경</a:t>
          </a:r>
          <a:endParaRPr lang="en-US" dirty="0"/>
        </a:p>
      </dgm:t>
    </dgm:pt>
    <dgm:pt modelId="{31BC7154-F0BC-4614-9150-FE4D7A5163E5}" type="parTrans" cxnId="{2F408A5D-B9F5-4217-987D-EE307B577401}">
      <dgm:prSet/>
      <dgm:spPr/>
      <dgm:t>
        <a:bodyPr/>
        <a:lstStyle/>
        <a:p>
          <a:endParaRPr lang="en-US"/>
        </a:p>
      </dgm:t>
    </dgm:pt>
    <dgm:pt modelId="{29398295-5E39-4BB6-AFBF-6450B5527DD1}" type="sibTrans" cxnId="{2F408A5D-B9F5-4217-987D-EE307B577401}">
      <dgm:prSet/>
      <dgm:spPr/>
      <dgm:t>
        <a:bodyPr/>
        <a:lstStyle/>
        <a:p>
          <a:endParaRPr lang="en-US"/>
        </a:p>
      </dgm:t>
    </dgm:pt>
    <dgm:pt modelId="{3ABFC9F2-7990-4327-834A-677783EC5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HR </a:t>
          </a:r>
          <a:r>
            <a:rPr lang="ko-KR" altLang="en-US" dirty="0"/>
            <a:t>모듈의 </a:t>
          </a:r>
          <a:r>
            <a:rPr lang="en-US" altLang="ko-KR" dirty="0"/>
            <a:t>function </a:t>
          </a:r>
          <a:r>
            <a:rPr lang="ko-KR" altLang="en-US" dirty="0"/>
            <a:t>기능 추가</a:t>
          </a:r>
          <a:endParaRPr lang="en-US" dirty="0"/>
        </a:p>
      </dgm:t>
    </dgm:pt>
    <dgm:pt modelId="{E26002D6-98D3-4F7C-A3E5-0EB7C14D4F57}" type="parTrans" cxnId="{C496AEEF-85A7-41D5-AF99-3B7552AA9C1B}">
      <dgm:prSet/>
      <dgm:spPr/>
      <dgm:t>
        <a:bodyPr/>
        <a:lstStyle/>
        <a:p>
          <a:pPr latinLnBrk="1"/>
          <a:endParaRPr lang="ko-KR" altLang="en-US"/>
        </a:p>
      </dgm:t>
    </dgm:pt>
    <dgm:pt modelId="{A66D9A95-5D90-4F5C-BB51-A629524738EB}" type="sibTrans" cxnId="{C496AEEF-85A7-41D5-AF99-3B7552AA9C1B}">
      <dgm:prSet/>
      <dgm:spPr/>
      <dgm:t>
        <a:bodyPr/>
        <a:lstStyle/>
        <a:p>
          <a:pPr latinLnBrk="1"/>
          <a:endParaRPr lang="ko-KR" altLang="en-US"/>
        </a:p>
      </dgm:t>
    </dgm:pt>
    <dgm:pt modelId="{654EB11D-781F-49D3-AD18-355EB5B29480}" type="pres">
      <dgm:prSet presAssocID="{37171B83-5429-42FD-8DBE-9A3129251F68}" presName="Name0" presStyleCnt="0">
        <dgm:presLayoutVars>
          <dgm:dir/>
          <dgm:resizeHandles val="exact"/>
        </dgm:presLayoutVars>
      </dgm:prSet>
      <dgm:spPr/>
    </dgm:pt>
    <dgm:pt modelId="{672A7038-5BB5-4265-ABB7-0A9835C638E6}" type="pres">
      <dgm:prSet presAssocID="{24592F02-979C-478F-B35C-4C0804E32DA3}" presName="compNode" presStyleCnt="0"/>
      <dgm:spPr/>
    </dgm:pt>
    <dgm:pt modelId="{52FC882F-405A-4DC1-B3EE-F7D9FD17CB21}" type="pres">
      <dgm:prSet presAssocID="{24592F02-979C-478F-B35C-4C0804E32DA3}" presName="pictRect" presStyleLbl="revTx" presStyleIdx="0" presStyleCnt="2">
        <dgm:presLayoutVars>
          <dgm:chMax val="0"/>
          <dgm:bulletEnabled/>
        </dgm:presLayoutVars>
      </dgm:prSet>
      <dgm:spPr/>
    </dgm:pt>
    <dgm:pt modelId="{E74AD22E-8AD9-49A4-84DD-650564D96B31}" type="pres">
      <dgm:prSet presAssocID="{24592F02-979C-478F-B35C-4C0804E32DA3}" presName="textRect" presStyleLbl="revTx" presStyleIdx="1" presStyleCnt="2">
        <dgm:presLayoutVars>
          <dgm:bulletEnabled/>
        </dgm:presLayoutVars>
      </dgm:prSet>
      <dgm:spPr/>
    </dgm:pt>
  </dgm:ptLst>
  <dgm:cxnLst>
    <dgm:cxn modelId="{B77B7A2B-3BE6-4716-A430-E7917F61C871}" type="presOf" srcId="{37171B83-5429-42FD-8DBE-9A3129251F68}" destId="{654EB11D-781F-49D3-AD18-355EB5B29480}" srcOrd="0" destOrd="0" presId="urn:microsoft.com/office/officeart/2024/3/layout/hArchList1"/>
    <dgm:cxn modelId="{5FB9855B-4128-4433-B3D0-BE77F36AC40C}" type="presOf" srcId="{24592F02-979C-478F-B35C-4C0804E32DA3}" destId="{52FC882F-405A-4DC1-B3EE-F7D9FD17CB21}" srcOrd="0" destOrd="0" presId="urn:microsoft.com/office/officeart/2024/3/layout/hArchList1"/>
    <dgm:cxn modelId="{2F408A5D-B9F5-4217-987D-EE307B577401}" srcId="{24592F02-979C-478F-B35C-4C0804E32DA3}" destId="{E5F19450-BDFC-44A8-A1E6-918E47A2B6DD}" srcOrd="0" destOrd="0" parTransId="{31BC7154-F0BC-4614-9150-FE4D7A5163E5}" sibTransId="{29398295-5E39-4BB6-AFBF-6450B5527DD1}"/>
    <dgm:cxn modelId="{9B4F2568-0C01-4810-980C-370C030B5C70}" type="presOf" srcId="{E5F19450-BDFC-44A8-A1E6-918E47A2B6DD}" destId="{E74AD22E-8AD9-49A4-84DD-650564D96B31}" srcOrd="0" destOrd="0" presId="urn:microsoft.com/office/officeart/2024/3/layout/hArchList1"/>
    <dgm:cxn modelId="{DE0D4485-93B8-45F4-80A3-2AC2DEAB26AB}" srcId="{37171B83-5429-42FD-8DBE-9A3129251F68}" destId="{24592F02-979C-478F-B35C-4C0804E32DA3}" srcOrd="0" destOrd="0" parTransId="{02676262-C18B-46BC-9BE3-57E8E4C792B0}" sibTransId="{CF6B3887-E897-4541-B9FD-94A3A4DDE77E}"/>
    <dgm:cxn modelId="{FCD4DACB-7DAA-4BFE-929A-199C666D4416}" type="presOf" srcId="{3ABFC9F2-7990-4327-834A-677783EC5063}" destId="{E74AD22E-8AD9-49A4-84DD-650564D96B31}" srcOrd="0" destOrd="1" presId="urn:microsoft.com/office/officeart/2024/3/layout/hArchList1"/>
    <dgm:cxn modelId="{C496AEEF-85A7-41D5-AF99-3B7552AA9C1B}" srcId="{24592F02-979C-478F-B35C-4C0804E32DA3}" destId="{3ABFC9F2-7990-4327-834A-677783EC5063}" srcOrd="1" destOrd="0" parTransId="{E26002D6-98D3-4F7C-A3E5-0EB7C14D4F57}" sibTransId="{A66D9A95-5D90-4F5C-BB51-A629524738EB}"/>
    <dgm:cxn modelId="{997FE5AB-26AC-4236-B916-6C64CCDE4743}" type="presParOf" srcId="{654EB11D-781F-49D3-AD18-355EB5B29480}" destId="{672A7038-5BB5-4265-ABB7-0A9835C638E6}" srcOrd="0" destOrd="0" presId="urn:microsoft.com/office/officeart/2024/3/layout/hArchList1"/>
    <dgm:cxn modelId="{4C1FCC68-8722-4611-B226-9E9A58EE9DDF}" type="presParOf" srcId="{672A7038-5BB5-4265-ABB7-0A9835C638E6}" destId="{52FC882F-405A-4DC1-B3EE-F7D9FD17CB21}" srcOrd="0" destOrd="0" presId="urn:microsoft.com/office/officeart/2024/3/layout/hArchList1"/>
    <dgm:cxn modelId="{C78983A8-33A0-49BB-9EA9-209818AB6C15}" type="presParOf" srcId="{672A7038-5BB5-4265-ABB7-0A9835C638E6}" destId="{E74AD22E-8AD9-49A4-84DD-650564D96B31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C882F-405A-4DC1-B3EE-F7D9FD17CB21}">
      <dsp:nvSpPr>
        <dsp:cNvPr id="0" name=""/>
        <dsp:cNvSpPr/>
      </dsp:nvSpPr>
      <dsp:spPr>
        <a:xfrm>
          <a:off x="0" y="0"/>
          <a:ext cx="11155680" cy="510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 err="1"/>
            <a:t>Ballzzi</a:t>
          </a:r>
          <a:r>
            <a:rPr lang="en-US" sz="1800" kern="1200" dirty="0"/>
            <a:t> </a:t>
          </a:r>
          <a:r>
            <a:rPr lang="ko-KR" altLang="en-US" sz="1800" kern="1200" dirty="0"/>
            <a:t>향후 계획</a:t>
          </a:r>
          <a:endParaRPr lang="en-US" sz="1800" kern="1200" dirty="0"/>
        </a:p>
      </dsp:txBody>
      <dsp:txXfrm>
        <a:off x="0" y="0"/>
        <a:ext cx="11155680" cy="510349"/>
      </dsp:txXfrm>
    </dsp:sp>
    <dsp:sp modelId="{E74AD22E-8AD9-49A4-84DD-650564D96B31}">
      <dsp:nvSpPr>
        <dsp:cNvPr id="0" name=""/>
        <dsp:cNvSpPr/>
      </dsp:nvSpPr>
      <dsp:spPr>
        <a:xfrm>
          <a:off x="0" y="510349"/>
          <a:ext cx="11155680" cy="19585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OpenAI </a:t>
          </a:r>
          <a:r>
            <a:rPr lang="ko-KR" altLang="en-US" sz="1400" kern="1200" dirty="0"/>
            <a:t>모델에서 자체 </a:t>
          </a:r>
          <a:r>
            <a:rPr lang="en-US" altLang="ko-KR" sz="1400" kern="1200" dirty="0" err="1"/>
            <a:t>sLLM</a:t>
          </a:r>
          <a:r>
            <a:rPr lang="en-US" altLang="ko-KR" sz="1400" kern="1200" dirty="0"/>
            <a:t> </a:t>
          </a:r>
          <a:r>
            <a:rPr lang="ko-KR" altLang="en-US" sz="1400" kern="1200" dirty="0"/>
            <a:t>모델로 변경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HR </a:t>
          </a:r>
          <a:r>
            <a:rPr lang="ko-KR" altLang="en-US" sz="1400" kern="1200" dirty="0"/>
            <a:t>모듈의 </a:t>
          </a:r>
          <a:r>
            <a:rPr lang="en-US" altLang="ko-KR" sz="1400" kern="1200" dirty="0"/>
            <a:t>function </a:t>
          </a:r>
          <a:r>
            <a:rPr lang="ko-KR" altLang="en-US" sz="1400" kern="1200" dirty="0"/>
            <a:t>기능 추가</a:t>
          </a:r>
          <a:endParaRPr lang="en-US" sz="1400" kern="1200" dirty="0"/>
        </a:p>
      </dsp:txBody>
      <dsp:txXfrm>
        <a:off x="0" y="510349"/>
        <a:ext cx="11155680" cy="1958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34FD7-18DF-4A5D-A352-B8A55492961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10933-D000-4349-B1A4-0E6FC8E4B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15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AI가 생성한 콘텐츠에는 오류가 있을 수 있습니다.
---
Ballzzi는 축구 선수와 기업 정보를 통합하여 사용자에게 직관적인 지원을 제공하는 챗봇입니다. 이 프레젠테이션에서는 프로젝트의 개요, 시스템 아키텍처, 질문 자동 분류, 모듈별 기능 및 사용 기술 스택에 대해 다룰 것입니다.
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06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모듈은 축구 선수에 대한 정보를 제공하고, HR 모듈은 회사 정보를 제공합니다. 두 모듈은 각각의 전문성을 바탕으로 사용자의 질문에 대한 정확한 답변을 생성합니다.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179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질문 자동 분류는 사용자의 질문을 신속하게 처리하여 적절한 정보를 제공합니다. 이 과정은 머신러닝을 통해 이루어지며, 분류 모델과 기술적 원리에 대해 살펴보겠습니다.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45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질문 분류에 sentence-transformers와 FAISS를 사용합니다. 이 모델들은 문장을 벡터로 변환하고, 이를 통해 유사한 질문들을 효과적으로 그룹화합니다.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3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질문 분류 과정에서는 'soccer'와 'company' 두 가지 카테고리를 기준으로 질문을 분류합니다. 이 과정은 사용자의 질문을 이해하고, 적절한 모듈로 라우팅하는 데 필수적입니다.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1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질문 라우팅의 기술적 원리는 사용자가 입력한 질문을 분석하여 적합한 모듈로 전달하는 과정을 포함합니다. 이 과정은 자연어 처리(NLP) 기술을 기반으로 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48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모듈은 축구 선수에 대한 정보를 제공하는 데 특화되어 있습니다. 자연어를 SQL 쿼리로 변환하여 데이터베이스에서 필요한 정보를 검색하는 과정을 살펴보겠습니다.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685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모듈에서는 사용자의 자연어 질문을 SQL 쿼리로 변환하는 과정을 통해 데이터베이스에 접근합니다. 이 과정은 정확한 정보를 제공하는 데 필수적입니다.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모듈에서는 사용자의 자연어 질문을 SQL 쿼리로 변환하는 과정을 통해 데이터베이스에 접근합니다. 이 과정은 정확한 정보를 제공하는 데 필수적입니다.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92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모듈은 SQLite 데이터베이스를 사용하여 축구 선수에 대한 정보를 저장하고 관리합니다. 이 데이터베이스 구조는 효율적인 검색과 관리를 가능하게 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95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FM 모듈에서는 이미지 검색 기능을 통해 선수의 사진 및 관련 정보를 사용자에게 제공합니다. 응답 형식은 사용자에게 직관적으로 정보를 전달하는 데 초점을 맞추고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852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이번 발표에서는 Ballzzi 프로젝트에 대한 깊은 이해를 돕기 위해 각 섹션에 대한 개요를 제공합니다. 프로젝트의 정의 및 주요 기능에서 시작하여, 시스템 아키텍처와 질문 자동 분류의 기술적 세부사항, 모듈의 역할을 설명합니다. 마지막으로 사용하는 기술 스택에 대해 논의합니다.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81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HR 모듈은 기업 정보를 제공하며, RAG 시스템을 기반으로 작동합니다. 이 모듈은 사용자의 회사 관련 질문에 대한 답변을 제공합니다.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528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HR 모듈은 RAG 시스템과 FAISS 벡터 데이터베이스를 활용하여 사용자의 질문에 대한 신속하고 정확한 응답을 제공합니다. 이 시스템은 효율성을 극대화합니다.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9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HR 모듈에서는 여러 검색 도구를 활용하여 다양한 정보에 접근할 수 있습니다. 이 방법은 정보의 정확성과 풍부함을 보장합니다.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37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축구 선수와 회사 정보를 효과적으로 통합하여 사용자에게 가치를 제공하는 챗봇입니다. 이 프로젝트의 기술적 세부사항과 아키텍처를 통해 우리는 Ballzzi가 어떻게 작동하는지를 이해할 수 있었습니다.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72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축구 선수와 회사 정보를 통합하여 사용자에게 더 나은 경험을 제공하기 위해 설계되었습니다. 이 챗봇은 사용자가 원하는 정보를 신속하게 찾을 수 있도록 돕는 것을 목표로 하고 있습니다. 주요 기능과 역할에 대해 자세히 살펴보겠습니다.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3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축구 선수와 기업 정보를 실시간으로 제공하는 챗봇입니다. 사용자의 질문에 대한 정확한 답변을 제공하고, 정보 검색 과정을 간소화하여 사용자 경험을 향상시키는 것을 목적으로 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96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정보 검색, 질문 자동 분류, 데이터 제공 및 사용자 맞춤형 추천 기능을 포함하고 있습니다. 이러한 기능은 사용자가 필요한 정보를 쉽게 찾을 수 있도록 지원합니다.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717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Ballzzi는 직관적인 인터페이스와 빠른 응답 속도를 통해 사용자 경험을 향상시킵니다. 또한, 지속적인 학습과 개선을 통해 사용자 피드백을 반영하여 서비스 품질을 높이고 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883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Ballzzi의 시스템 아키텍처는 여러 구성 요소로 이루어져 있습니다. 메인 애플리케이션, 질문 분류 시스템, FM 모듈 및 HR 모듈을 포함하여 전체적인 시스템의 효율성을 높입니다.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40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메인 애플리케이션인 app.py는 사용자의 요청을 처리하고, 질문을 적절한 모듈로 라우팅하는 중심 역할을 합니다. 이 애플리케이션은 전체 프로세스를 조정하는 중요한 역할을 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55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question_Routing.py는 사용자의 질문을 분석하여 적절한 모듈로 분류하는 시스템입니다. 이 시스템은 질문의 유형을 파악하고, 이를 통해 효율적인 정보 제공을 가능하게 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26C2B-944D-4079-B91A-66EDA8D935B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8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5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4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4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9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그림 3" descr="[클리핑 패스] 흰색 배경에 고립 된 스마트 폰의 축구 게임">
            <a:extLst>
              <a:ext uri="{FF2B5EF4-FFF2-40B4-BE49-F238E27FC236}">
                <a16:creationId xmlns:a16="http://schemas.microsoft.com/office/drawing/2014/main" id="{F410FE70-F5AA-4F4B-A0B3-5E0AD7F4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32" r="9091" b="5638"/>
          <a:stretch>
            <a:fillRect/>
          </a:stretch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AC1C51-8ECD-9FD0-94E2-E21EEAC8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  <a:ln>
            <a:noFill/>
          </a:ln>
        </p:spPr>
        <p:txBody>
          <a:bodyPr anchor="t">
            <a:normAutofit/>
          </a:bodyPr>
          <a:lstStyle/>
          <a:p>
            <a:r>
              <a:rPr lang="ko-KR" altLang="en-US" sz="6100" dirty="0" err="1"/>
              <a:t>Ballzzi</a:t>
            </a:r>
            <a:r>
              <a:rPr lang="ko-KR" altLang="en-US" sz="6100" dirty="0"/>
              <a:t>:</a:t>
            </a:r>
            <a:br>
              <a:rPr lang="en-US" altLang="ko-KR" sz="6100" dirty="0"/>
            </a:br>
            <a:endParaRPr lang="ko-KR" altLang="en-US" sz="6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DFE1B-FE19-282A-1E88-ADA861F9F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002" y="4900287"/>
            <a:ext cx="4381634" cy="1157436"/>
          </a:xfrm>
        </p:spPr>
        <p:txBody>
          <a:bodyPr anchor="b">
            <a:normAutofit/>
          </a:bodyPr>
          <a:lstStyle/>
          <a:p>
            <a:r>
              <a:rPr lang="en-US" altLang="ko-KR" sz="2400" dirty="0"/>
              <a:t>SKN AI 12</a:t>
            </a:r>
            <a:r>
              <a:rPr lang="ko-KR" altLang="en-US" sz="2400" dirty="0"/>
              <a:t>기 </a:t>
            </a:r>
            <a:r>
              <a:rPr lang="en-US" altLang="ko-KR" sz="2400" dirty="0"/>
              <a:t>3</a:t>
            </a:r>
            <a:r>
              <a:rPr lang="ko-KR" altLang="en-US" sz="2400" dirty="0"/>
              <a:t>차 프로젝트 </a:t>
            </a:r>
            <a:r>
              <a:rPr lang="en-US" altLang="ko-KR" sz="2400" dirty="0"/>
              <a:t>4</a:t>
            </a:r>
            <a:r>
              <a:rPr lang="ko-KR" altLang="en-US" sz="2400" dirty="0"/>
              <a:t>조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60B28-78C9-3A4F-EEE3-7A2D2A01C705}"/>
              </a:ext>
            </a:extLst>
          </p:cNvPr>
          <p:cNvSpPr txBox="1"/>
          <p:nvPr/>
        </p:nvSpPr>
        <p:spPr>
          <a:xfrm>
            <a:off x="1715984" y="1849984"/>
            <a:ext cx="4558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/>
              <a:t>GoldenKick</a:t>
            </a:r>
            <a:r>
              <a:rPr lang="en-US" altLang="ko-KR" sz="3600" dirty="0"/>
              <a:t>  </a:t>
            </a:r>
            <a:br>
              <a:rPr lang="en-US" altLang="ko-KR" sz="3600" dirty="0"/>
            </a:br>
            <a:r>
              <a:rPr lang="en-US" altLang="ko-KR" sz="3600" dirty="0"/>
              <a:t>	AI Soccer Agency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00370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B40267E-DD2F-C33E-1035-BCCE94D1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질문 분류 시스템 </a:t>
            </a:r>
            <a:r>
              <a:rPr lang="en-US" altLang="ko-KR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(question_Routing.py)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내용 개체 틀 4" descr="비즈니스 질문 아이디어 및 창의성 3D 개념">
            <a:extLst>
              <a:ext uri="{FF2B5EF4-FFF2-40B4-BE49-F238E27FC236}">
                <a16:creationId xmlns:a16="http://schemas.microsoft.com/office/drawing/2014/main" id="{429BCC87-F6D2-4A42-9C66-1EEF31AD33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9580" r="2" b="2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C71A9-D279-5AEE-A7AE-73A6520D363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질문 분석</a:t>
            </a:r>
          </a:p>
          <a:p>
            <a:pPr marL="0" lvl="1" indent="0">
              <a:buNone/>
            </a:pPr>
            <a:r>
              <a:rPr lang="ko-KR" altLang="en-US" sz="1400"/>
              <a:t>이 시스템은 사용자의 질문을 분석하여 질문의 유형을 이해합니다</a:t>
            </a:r>
            <a:r>
              <a:rPr lang="en-US" altLang="ko-KR" sz="1400"/>
              <a:t>. </a:t>
            </a:r>
            <a:r>
              <a:rPr lang="ko-KR" altLang="en-US" sz="1400"/>
              <a:t>질문의 성격을 정확히 파악하는 것이 중요합니다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모듈 분류</a:t>
            </a:r>
          </a:p>
          <a:p>
            <a:pPr marL="0" lvl="1" indent="0">
              <a:buNone/>
            </a:pPr>
            <a:r>
              <a:rPr lang="ko-KR" altLang="en-US" sz="1400"/>
              <a:t>분석 결과를 바탕으로 질문을 적절한 모듈로 분류하여 효율적인 정보 제공을 합니다</a:t>
            </a:r>
            <a:r>
              <a:rPr lang="en-US" altLang="ko-KR" sz="1400"/>
              <a:t>. </a:t>
            </a:r>
            <a:r>
              <a:rPr lang="ko-KR" altLang="en-US" sz="1400"/>
              <a:t>이는 사용자 경험을 향상시킵니다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효율적인 정보 제공</a:t>
            </a:r>
          </a:p>
          <a:p>
            <a:pPr marL="0" lvl="1" indent="0">
              <a:buNone/>
            </a:pPr>
            <a:r>
              <a:rPr lang="ko-KR" altLang="en-US" sz="1400"/>
              <a:t>질문 분류 시스템은 사용자가 필요로 하는 정보를 신속하게 제공할 수 있도록 돕습니다</a:t>
            </a:r>
            <a:r>
              <a:rPr lang="en-US" altLang="ko-KR" sz="1400"/>
              <a:t>. </a:t>
            </a:r>
            <a:r>
              <a:rPr lang="ko-KR" altLang="en-US" sz="1400"/>
              <a:t>이는 전반적인 효율성을 높입니다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39623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0E2644-FD15-2578-1AD2-052E77C2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FM 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및 </a:t>
            </a:r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HR 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모듈의 역할</a:t>
            </a:r>
          </a:p>
        </p:txBody>
      </p:sp>
      <p:pic>
        <p:nvPicPr>
          <p:cNvPr id="5" name="내용 개체 틀 4" descr="비즈니스 경쟁과 도전 : 두 명의 사업가가 축구 공을 가지고 행동에 나설 준비가되어 파트너십, 전략 및 결단력을 보여줍니다. 어두운 배경에.">
            <a:extLst>
              <a:ext uri="{FF2B5EF4-FFF2-40B4-BE49-F238E27FC236}">
                <a16:creationId xmlns:a16="http://schemas.microsoft.com/office/drawing/2014/main" id="{13235D89-6D9C-4140-AF6E-43A0D1D80B8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3488" r="31314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CD4F6-47C0-F17C-BED7-21D441F6920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altLang="ko-KR" sz="1400" b="1"/>
              <a:t>FM </a:t>
            </a:r>
            <a:r>
              <a:rPr lang="ko-KR" altLang="en-US" sz="1400" b="1"/>
              <a:t>모듈의 기능</a:t>
            </a:r>
          </a:p>
          <a:p>
            <a:pPr marL="0" lvl="1" indent="0">
              <a:buNone/>
            </a:pPr>
            <a:r>
              <a:rPr lang="en-US" altLang="ko-KR" sz="1400"/>
              <a:t>FM </a:t>
            </a:r>
            <a:r>
              <a:rPr lang="ko-KR" altLang="en-US" sz="1400"/>
              <a:t>모듈은 축구 선수에 관한 다양한 정보를 제공하여 팬들의 궁금증을 해결합니다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altLang="ko-KR" sz="1400" b="1"/>
              <a:t>HR </a:t>
            </a:r>
            <a:r>
              <a:rPr lang="ko-KR" altLang="en-US" sz="1400" b="1"/>
              <a:t>모듈의 기능</a:t>
            </a:r>
          </a:p>
          <a:p>
            <a:pPr marL="0" lvl="1" indent="0">
              <a:buNone/>
            </a:pPr>
            <a:r>
              <a:rPr lang="en-US" altLang="ko-KR" sz="1400"/>
              <a:t>HR </a:t>
            </a:r>
            <a:r>
              <a:rPr lang="ko-KR" altLang="en-US" sz="1400"/>
              <a:t>모듈은 회사의 정보와 정책을 제공하여 직원들이 필요한 자료를 쉽게 찾을 수 있도록 도와줍니다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정확한 답변 생성</a:t>
            </a:r>
          </a:p>
          <a:p>
            <a:pPr marL="0" lvl="1" indent="0">
              <a:buNone/>
            </a:pPr>
            <a:r>
              <a:rPr lang="ko-KR" altLang="en-US" sz="1400"/>
              <a:t>두 모듈은 각각의 전문성을 활용하여 사용자 질문에 대해 정확한 답변을 제공합니다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40481720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5B3B47F-A3A9-179D-C20B-92CD5B506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ko-KR" altLang="en-US" sz="7400"/>
              <a:t>질문 자동 분류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313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21335" y="978535"/>
            <a:ext cx="10419080" cy="14636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>
              <a:buFontTx/>
              <a:buNone/>
            </a:pPr>
            <a:r>
              <a:rPr lang="ko-KR" altLang="en-US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분류 모델</a:t>
            </a:r>
            <a:r>
              <a:rPr lang="en-US" altLang="ko-KR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: sentence-transformers</a:t>
            </a:r>
            <a:r>
              <a:rPr lang="ko-KR" altLang="en-US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와 </a:t>
            </a:r>
            <a:r>
              <a:rPr lang="en-US" altLang="ko-KR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FAISS</a:t>
            </a:r>
            <a:endParaRPr lang="ko-KR" altLang="en-US" b="1">
              <a:solidFill>
                <a:schemeClr val="tx1"/>
              </a:solidFill>
              <a:latin typeface="Bierstadt" charset="0"/>
              <a:ea typeface="Bierstadt" charset="0"/>
              <a:cs typeface="+mj-cs"/>
            </a:endParaRP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521335" y="2280285"/>
            <a:ext cx="7116445" cy="376809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>
              <a:spcBef>
                <a:spcPts val="2500"/>
              </a:spcBef>
              <a:buFontTx/>
              <a:buNone/>
            </a:pPr>
            <a:r>
              <a:rPr lang="ko-KR" altLang="en-US" sz="1800" b="1"/>
              <a:t>모델 개요</a:t>
            </a:r>
          </a:p>
          <a:p>
            <a:pPr marL="0" lvl="1" indent="0">
              <a:buFontTx/>
              <a:buNone/>
            </a:pPr>
            <a:r>
              <a:rPr lang="en-US" altLang="ko-KR" sz="1800"/>
              <a:t>Ballzzi</a:t>
            </a:r>
            <a:r>
              <a:rPr lang="ko-KR" altLang="en-US" sz="1800"/>
              <a:t>는 질문 분류에 효과적으로 </a:t>
            </a:r>
            <a:r>
              <a:rPr lang="en-US" altLang="ko-KR" sz="1800"/>
              <a:t>sentence-transformers</a:t>
            </a:r>
            <a:r>
              <a:rPr lang="ko-KR" altLang="en-US" sz="1800"/>
              <a:t>와 </a:t>
            </a:r>
            <a:r>
              <a:rPr lang="en-US" altLang="ko-KR" sz="1800"/>
              <a:t>FAISS</a:t>
            </a:r>
            <a:r>
              <a:rPr lang="ko-KR" altLang="en-US" sz="1800"/>
              <a:t>를 활용하여 데이터 처리를 개선합니다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0" indent="0">
              <a:spcBef>
                <a:spcPts val="2500"/>
              </a:spcBef>
              <a:buFontTx/>
              <a:buNone/>
            </a:pPr>
            <a:r>
              <a:rPr lang="ko-KR" altLang="en-US" sz="1800" b="1"/>
              <a:t>문장 벡터화</a:t>
            </a:r>
          </a:p>
          <a:p>
            <a:pPr marL="0" lvl="1" indent="0">
              <a:buFontTx/>
              <a:buNone/>
            </a:pPr>
            <a:r>
              <a:rPr lang="ko-KR" altLang="en-US" sz="1800"/>
              <a:t>문장을 벡터로 변환하여 유사한 질문을 쉽게 식별하고 그룹화할 수 있습니다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0" indent="0">
              <a:spcBef>
                <a:spcPts val="2500"/>
              </a:spcBef>
              <a:buFontTx/>
              <a:buNone/>
            </a:pPr>
            <a:r>
              <a:rPr lang="ko-KR" altLang="en-US" sz="1800" b="1"/>
              <a:t>유사 질문 그룹화</a:t>
            </a:r>
          </a:p>
          <a:p>
            <a:pPr marL="0" lvl="1" indent="0">
              <a:buFontTx/>
              <a:buNone/>
            </a:pPr>
            <a:r>
              <a:rPr lang="en-US" altLang="ko-KR" sz="1800"/>
              <a:t>FAISS</a:t>
            </a:r>
            <a:r>
              <a:rPr lang="ko-KR" altLang="en-US" sz="1800"/>
              <a:t>를 통해 유사한 질문을 효과적으로 그룹화하여 더 나은 응답을 제공합니다</a:t>
            </a:r>
            <a:r>
              <a:rPr lang="en-US" altLang="ko-KR" sz="1800"/>
              <a:t>.</a:t>
            </a:r>
            <a:endParaRPr lang="ko-KR" altLang="en-US" sz="1800"/>
          </a:p>
        </p:txBody>
      </p:sp>
      <p:pic>
        <p:nvPicPr>
          <p:cNvPr id="15" name="그림 2" descr="/temp/fImage22106436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05" y="2637155"/>
            <a:ext cx="4541520" cy="3406775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970520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8BFF1-5A14-BDB4-8850-76BF1385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분류 과정</a:t>
            </a:r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'soccer'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와 </a:t>
            </a:r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'company'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021EA-8CA2-D8B2-4EF5-8961BA2039B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질문 분류의 중요성</a:t>
            </a:r>
          </a:p>
          <a:p>
            <a:pPr marL="0" lvl="1" indent="0">
              <a:buNone/>
            </a:pPr>
            <a:r>
              <a:rPr lang="ko-KR" altLang="en-US" sz="1400"/>
              <a:t>질문 분류는 사용자의 요청을 이해하고 적절한 응답을 제공하기 위해 필수적입니다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카테고리 정의</a:t>
            </a:r>
          </a:p>
          <a:p>
            <a:pPr marL="0" lvl="1" indent="0">
              <a:buNone/>
            </a:pPr>
            <a:r>
              <a:rPr lang="en-US" altLang="ko-KR" sz="1400"/>
              <a:t>'soccer'</a:t>
            </a:r>
            <a:r>
              <a:rPr lang="ko-KR" altLang="en-US" sz="1400"/>
              <a:t>와 </a:t>
            </a:r>
            <a:r>
              <a:rPr lang="en-US" altLang="ko-KR" sz="1400"/>
              <a:t>'company'</a:t>
            </a:r>
            <a:r>
              <a:rPr lang="ko-KR" altLang="en-US" sz="1400"/>
              <a:t>라는 두 가지 카테고리가 질문을 효과적으로 분류하는 데 사용됩니다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적절한 모듈 라우팅</a:t>
            </a:r>
          </a:p>
          <a:p>
            <a:pPr marL="0" lvl="1" indent="0">
              <a:buNone/>
            </a:pPr>
            <a:r>
              <a:rPr lang="ko-KR" altLang="en-US" sz="1400"/>
              <a:t>분류된 질문은 적절한 모듈로 라우팅되어 사용자에게 맞춤형 응답을 제공합니다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27" name="내용 개체 틀 26">
            <a:extLst>
              <a:ext uri="{FF2B5EF4-FFF2-40B4-BE49-F238E27FC236}">
                <a16:creationId xmlns:a16="http://schemas.microsoft.com/office/drawing/2014/main" id="{2E27736F-1936-0843-1EE8-7C9F524BD7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254142" y="1277307"/>
            <a:ext cx="3276207" cy="4937645"/>
          </a:xfrm>
        </p:spPr>
      </p:pic>
    </p:spTree>
    <p:extLst>
      <p:ext uri="{BB962C8B-B14F-4D97-AF65-F5344CB8AC3E}">
        <p14:creationId xmlns:p14="http://schemas.microsoft.com/office/powerpoint/2010/main" val="21153248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21335" y="978535"/>
            <a:ext cx="5949315" cy="8178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 fontScale="90000"/>
          </a:bodyPr>
          <a:lstStyle/>
          <a:p>
            <a:pPr marL="0" indent="0">
              <a:buFontTx/>
              <a:buNone/>
            </a:pP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질문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+mj-ea"/>
                <a:cs typeface="+mj-cs"/>
              </a:rPr>
              <a:t> 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라우팅의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+mj-ea"/>
                <a:cs typeface="+mj-cs"/>
              </a:rPr>
              <a:t> 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기술적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+mj-ea"/>
                <a:cs typeface="+mj-cs"/>
              </a:rPr>
              <a:t> </a:t>
            </a:r>
            <a:r>
              <a:rPr lang="ko-KR" altLang="en-US" sz="4000" b="1">
                <a:solidFill>
                  <a:schemeClr val="tx1"/>
                </a:solidFill>
                <a:latin typeface="Bierstadt" charset="0"/>
                <a:ea typeface="Bierstadt" charset="0"/>
                <a:cs typeface="+mj-cs"/>
              </a:rPr>
              <a:t>원리</a:t>
            </a:r>
          </a:p>
        </p:txBody>
      </p:sp>
      <p:sp>
        <p:nvSpPr>
          <p:cNvPr id="4" name="내용 개체 틀 3"/>
          <p:cNvSpPr txBox="1">
            <a:spLocks noGrp="1"/>
          </p:cNvSpPr>
          <p:nvPr>
            <p:ph sz="half" idx="2"/>
          </p:nvPr>
        </p:nvSpPr>
        <p:spPr>
          <a:xfrm>
            <a:off x="521335" y="2189480"/>
            <a:ext cx="11041380" cy="4166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2500"/>
              </a:spcBef>
              <a:buFontTx/>
              <a:buNone/>
            </a:pPr>
            <a:r>
              <a:rPr lang="ko-KR" altLang="en-US" sz="2400" b="1"/>
              <a:t>질문 분석</a:t>
            </a:r>
          </a:p>
          <a:p>
            <a:pPr marL="0" lvl="1" indent="0">
              <a:lnSpc>
                <a:spcPct val="100000"/>
              </a:lnSpc>
              <a:buFontTx/>
              <a:buNone/>
            </a:pPr>
            <a:r>
              <a:rPr lang="ko-KR" altLang="en-US" sz="1800"/>
              <a:t>사용자가 입력한 질문을 분석하여 그 의미를 이해하는 과정입니다</a:t>
            </a:r>
            <a:r>
              <a:rPr lang="en-US" altLang="ko-KR" sz="1800"/>
              <a:t>. </a:t>
            </a:r>
            <a:r>
              <a:rPr lang="ko-KR" altLang="en-US" sz="1800"/>
              <a:t>이 단계는 질문의 핵심을 파악하는 데 중요합니다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0" lvl="1" indent="0">
              <a:lnSpc>
                <a:spcPct val="100000"/>
              </a:lnSpc>
              <a:buFontTx/>
              <a:buNone/>
            </a:pPr>
            <a:endParaRPr lang="ko-KR" altLang="en-US" sz="1800"/>
          </a:p>
          <a:p>
            <a:pPr marL="0" indent="0">
              <a:lnSpc>
                <a:spcPct val="100000"/>
              </a:lnSpc>
              <a:spcBef>
                <a:spcPts val="2500"/>
              </a:spcBef>
              <a:buFontTx/>
              <a:buNone/>
            </a:pPr>
            <a:r>
              <a:rPr lang="ko-KR" altLang="en-US" sz="2400" b="1"/>
              <a:t>모듈 전달</a:t>
            </a:r>
          </a:p>
          <a:p>
            <a:pPr marL="0" lvl="1" indent="0">
              <a:lnSpc>
                <a:spcPct val="100000"/>
              </a:lnSpc>
              <a:buFontTx/>
              <a:buNone/>
            </a:pPr>
            <a:r>
              <a:rPr lang="ko-KR" altLang="en-US" sz="1800"/>
              <a:t>분석된 질문은 적합한 모듈로 전달되어 사용자의 요구에 맞는 답변을 제공합니다</a:t>
            </a:r>
            <a:r>
              <a:rPr lang="en-US" altLang="ko-KR" sz="1800"/>
              <a:t>. </a:t>
            </a:r>
            <a:r>
              <a:rPr lang="ko-KR" altLang="en-US" sz="1800"/>
              <a:t>이 단계는 효율적인 정보 제공에 필수적입니다</a:t>
            </a:r>
            <a:r>
              <a:rPr lang="en-US" altLang="ko-KR" sz="1800"/>
              <a:t>.</a:t>
            </a:r>
            <a:endParaRPr lang="ko-KR" altLang="en-US" sz="1800"/>
          </a:p>
          <a:p>
            <a:pPr marL="0" lvl="1" indent="0">
              <a:lnSpc>
                <a:spcPct val="100000"/>
              </a:lnSpc>
              <a:buFontTx/>
              <a:buNone/>
            </a:pPr>
            <a:endParaRPr lang="ko-KR" altLang="en-US" sz="1800"/>
          </a:p>
          <a:p>
            <a:pPr marL="0" indent="0">
              <a:lnSpc>
                <a:spcPct val="100000"/>
              </a:lnSpc>
              <a:spcBef>
                <a:spcPts val="2500"/>
              </a:spcBef>
              <a:buFontTx/>
              <a:buNone/>
            </a:pPr>
            <a:r>
              <a:rPr lang="ko-KR" altLang="en-US" sz="2400" b="1"/>
              <a:t>자연어 처리 기술</a:t>
            </a:r>
          </a:p>
          <a:p>
            <a:pPr marL="0" lvl="1" indent="0">
              <a:lnSpc>
                <a:spcPct val="100000"/>
              </a:lnSpc>
              <a:buFontTx/>
              <a:buNone/>
            </a:pPr>
            <a:r>
              <a:rPr lang="ko-KR" altLang="en-US" sz="1800"/>
              <a:t>질문 라우팅은 자연어 처리</a:t>
            </a:r>
            <a:r>
              <a:rPr lang="en-US" altLang="ko-KR" sz="1800"/>
              <a:t>(NLP) </a:t>
            </a:r>
            <a:r>
              <a:rPr lang="ko-KR" altLang="en-US" sz="1800"/>
              <a:t>기술에 기반하여 사용자의 질문을 이해하고 처리합니다</a:t>
            </a:r>
            <a:r>
              <a:rPr lang="en-US" altLang="ko-KR" sz="1800"/>
              <a:t>. </a:t>
            </a:r>
            <a:r>
              <a:rPr lang="ko-KR" altLang="en-US" sz="1800"/>
              <a:t>이는 기술적 정확성을 높입니다</a:t>
            </a:r>
            <a:r>
              <a:rPr lang="en-US" altLang="ko-KR" sz="1800"/>
              <a:t>.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13231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B0A176-2092-8B22-5A02-7781E3FC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ko-KR" altLang="en-US" sz="7400"/>
              <a:t>FM 모듈: 축구 선수 정보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59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94AD8-7A99-E3D5-8F88-D94D668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FM </a:t>
            </a:r>
            <a:r>
              <a:rPr lang="en-US" altLang="ko-KR" dirty="0" err="1"/>
              <a:t>FlowChart</a:t>
            </a:r>
            <a:endParaRPr lang="ko-KR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FDBD7B-BEDA-4076-20BB-8866EA42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93" y="2347744"/>
            <a:ext cx="9050013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01980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94AD8-7A99-E3D5-8F88-D94D6687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자연어 → </a:t>
            </a:r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 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변환 과정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AEC92C-DF32-1C31-0B50-E88F377A6A7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자연어 </a:t>
            </a:r>
            <a:r>
              <a:rPr lang="en-US" altLang="ko-KR" sz="1400" b="1" dirty="0"/>
              <a:t>-&gt; SQL</a:t>
            </a:r>
            <a:endParaRPr lang="ko-KR" altLang="en-US" sz="1400" b="1" dirty="0"/>
          </a:p>
          <a:p>
            <a:pPr marL="0" lvl="1" indent="0">
              <a:buNone/>
            </a:pPr>
            <a:r>
              <a:rPr lang="ko-KR" altLang="en-US" sz="1400" dirty="0"/>
              <a:t>해당 </a:t>
            </a:r>
            <a:r>
              <a:rPr lang="en-US" altLang="ko-KR" sz="1400" dirty="0"/>
              <a:t>TEXT2SQL </a:t>
            </a:r>
            <a:r>
              <a:rPr lang="ko-KR" altLang="en-US" sz="1400" dirty="0"/>
              <a:t>모델은 오픈 </a:t>
            </a:r>
            <a:r>
              <a:rPr lang="en-US" altLang="ko-KR" sz="1400" dirty="0"/>
              <a:t>AI</a:t>
            </a:r>
            <a:r>
              <a:rPr lang="ko-KR" altLang="en-US" sz="1400" dirty="0"/>
              <a:t>의 </a:t>
            </a:r>
            <a:r>
              <a:rPr lang="en-US" altLang="ko-KR" sz="1400" dirty="0"/>
              <a:t>GPT-4o-mini </a:t>
            </a:r>
            <a:r>
              <a:rPr lang="ko-KR" altLang="en-US" sz="1400" dirty="0"/>
              <a:t>모델을 사용합니다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사용자의 한글 자연어 질의를 적절한 </a:t>
            </a:r>
            <a:r>
              <a:rPr lang="en-US" altLang="ko-KR" sz="1400" dirty="0"/>
              <a:t>SQL </a:t>
            </a:r>
            <a:r>
              <a:rPr lang="ko-KR" altLang="en-US" sz="1400" dirty="0"/>
              <a:t>쿼리로 자동 변환합니다</a:t>
            </a:r>
            <a:r>
              <a:rPr lang="en-US" altLang="ko-KR" sz="1400" dirty="0"/>
              <a:t>.</a:t>
            </a:r>
          </a:p>
          <a:p>
            <a:pPr marL="0" lvl="1" indent="0">
              <a:buNone/>
            </a:pPr>
            <a:endParaRPr lang="en-US" altLang="ko-KR" sz="1400" dirty="0"/>
          </a:p>
          <a:p>
            <a:pPr marL="0" lvl="1" indent="0">
              <a:buNone/>
            </a:pPr>
            <a:r>
              <a:rPr lang="en-US" altLang="ko-KR" sz="1400" b="1" dirty="0"/>
              <a:t>SQL </a:t>
            </a:r>
            <a:r>
              <a:rPr lang="ko-KR" altLang="en-US" sz="1400" b="1" dirty="0"/>
              <a:t>쿼리 정확성 향상</a:t>
            </a:r>
          </a:p>
          <a:p>
            <a:pPr marL="0" lvl="1" indent="0">
              <a:buNone/>
            </a:pPr>
            <a:r>
              <a:rPr lang="ko-KR" altLang="en-US" sz="1400" dirty="0"/>
              <a:t>해당 과정에서 변환되는 </a:t>
            </a:r>
            <a:r>
              <a:rPr lang="en-US" altLang="ko-KR" sz="1400" dirty="0"/>
              <a:t>SQL </a:t>
            </a:r>
            <a:r>
              <a:rPr lang="ko-KR" altLang="en-US" sz="1400" dirty="0"/>
              <a:t>구문의 정확성을 향상하기 위해 여러 프롬프트 엔지니어링을 적용합니다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E00B7B7-31EC-F03A-C977-B754BF2B02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14624" y="508090"/>
            <a:ext cx="4781127" cy="2570874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8CAB3A-7465-BC7D-4712-A5A50FEE8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2718" y="3942735"/>
            <a:ext cx="5104938" cy="148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76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CE9D7-C6EB-B0C1-D5C2-D171CFF0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SQLite 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데이터베이스 구조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6C115-39B4-668E-70A3-AC58E425A0B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데이터베이스 구조                                                                                                 </a:t>
            </a:r>
            <a:r>
              <a:rPr lang="ko-KR" altLang="en-US" sz="1400" dirty="0"/>
              <a:t>해당 데이터베이스는 약 </a:t>
            </a:r>
            <a:r>
              <a:rPr lang="en-US" altLang="ko-KR" sz="1400" dirty="0"/>
              <a:t>8</a:t>
            </a:r>
            <a:r>
              <a:rPr lang="ko-KR" altLang="en-US" sz="1400" dirty="0"/>
              <a:t>천 명의 선수들을 포지션 별로 나누어 </a:t>
            </a:r>
            <a:r>
              <a:rPr lang="en-US" altLang="ko-KR" sz="1400" dirty="0"/>
              <a:t>5</a:t>
            </a:r>
            <a:r>
              <a:rPr lang="ko-KR" altLang="en-US" sz="1400" dirty="0"/>
              <a:t>개의 테이블로 관리합니다</a:t>
            </a:r>
            <a:r>
              <a:rPr lang="en-US" altLang="ko-KR" sz="1400" dirty="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정확한 정보 제공</a:t>
            </a:r>
          </a:p>
          <a:p>
            <a:pPr marL="0" lvl="1" indent="0">
              <a:buNone/>
            </a:pPr>
            <a:r>
              <a:rPr lang="en-US" altLang="ko-KR" sz="1400" dirty="0"/>
              <a:t>SQL </a:t>
            </a:r>
            <a:r>
              <a:rPr lang="ko-KR" altLang="en-US" sz="1400" dirty="0"/>
              <a:t>쿼리 실행 후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시스템은 정확한 정보를 다음 모델에 전달합니다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다음 모델은 검색된 결과를 참조하여 최종 응답을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DCC4C65-566C-25D4-83AF-C80AAA0D6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09276" y="657369"/>
            <a:ext cx="3915321" cy="270547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3EF95F-9369-7B53-6D1C-CA89BB0EA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76" y="3848689"/>
            <a:ext cx="453874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00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BDAE1D-5977-467C-56A5-15E20FD94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목차</a:t>
            </a:r>
            <a:endParaRPr lang="ko-KR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4CEC4F-6C1D-F68A-1D48-64D9B41ED12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160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/>
              <a:t>프로젝트 개요</a:t>
            </a:r>
          </a:p>
          <a:p>
            <a:r>
              <a:rPr lang="ko-KR" altLang="en-US" dirty="0"/>
              <a:t>시스템 아키텍처</a:t>
            </a:r>
          </a:p>
          <a:p>
            <a:r>
              <a:rPr lang="ko-KR" altLang="en-US" dirty="0"/>
              <a:t>질문 자동 분류</a:t>
            </a:r>
          </a:p>
          <a:p>
            <a:r>
              <a:rPr lang="en-US" altLang="ko-KR" dirty="0"/>
              <a:t>FM </a:t>
            </a:r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축구 선수 정보</a:t>
            </a:r>
          </a:p>
          <a:p>
            <a:r>
              <a:rPr lang="en-US" altLang="ko-KR" dirty="0"/>
              <a:t>HR </a:t>
            </a:r>
            <a:r>
              <a:rPr lang="ko-KR" altLang="en-US" dirty="0"/>
              <a:t>모듈</a:t>
            </a:r>
            <a:r>
              <a:rPr lang="en-US" altLang="ko-KR" dirty="0"/>
              <a:t>: </a:t>
            </a:r>
            <a:r>
              <a:rPr lang="ko-KR" altLang="en-US" dirty="0"/>
              <a:t>회사 정보</a:t>
            </a:r>
          </a:p>
          <a:p>
            <a:r>
              <a:rPr lang="ko-KR" altLang="en-US" dirty="0"/>
              <a:t>디렉토리 구조</a:t>
            </a:r>
          </a:p>
          <a:p>
            <a:r>
              <a:rPr lang="ko-KR" altLang="en-US" dirty="0"/>
              <a:t>사용 기술 스택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6DA6AFD6-79AE-10C8-7029-0EC61402F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11812" y="508090"/>
            <a:ext cx="5785832" cy="5785832"/>
          </a:xfrm>
        </p:spPr>
      </p:pic>
    </p:spTree>
    <p:extLst>
      <p:ext uri="{BB962C8B-B14F-4D97-AF65-F5344CB8AC3E}">
        <p14:creationId xmlns:p14="http://schemas.microsoft.com/office/powerpoint/2010/main" val="40216780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B503D-E7D5-3248-B3E8-2D919F1D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최종 응답 생성 및 선수 이미지 </a:t>
            </a:r>
            <a:r>
              <a:rPr lang="ko-KR" alt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크롤링</a:t>
            </a:r>
            <a:endParaRPr lang="ko-KR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C2BA8-A111-B691-630B-18DA9F6F5A1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최종 응답 생성</a:t>
            </a:r>
          </a:p>
          <a:p>
            <a:pPr marL="0" lvl="1" indent="0">
              <a:buNone/>
            </a:pPr>
            <a:r>
              <a:rPr lang="ko-KR" altLang="en-US" sz="1400" dirty="0"/>
              <a:t>최종 응답 생성은 앞선 데이터베이스에서의 검색 결과를 바탕으로 </a:t>
            </a:r>
            <a:r>
              <a:rPr lang="en-US" altLang="ko-KR" sz="1400" dirty="0"/>
              <a:t>GPT-4o-mini </a:t>
            </a:r>
            <a:r>
              <a:rPr lang="ko-KR" altLang="en-US" sz="1400" dirty="0"/>
              <a:t>모델이 선수 별 특징 </a:t>
            </a:r>
            <a:r>
              <a:rPr lang="en-US" altLang="ko-KR" sz="1400" dirty="0"/>
              <a:t>/ </a:t>
            </a:r>
            <a:r>
              <a:rPr lang="ko-KR" altLang="en-US" sz="1400" dirty="0"/>
              <a:t>능력 </a:t>
            </a:r>
            <a:r>
              <a:rPr lang="en-US" altLang="ko-KR" sz="1400" dirty="0"/>
              <a:t>/ </a:t>
            </a:r>
            <a:r>
              <a:rPr lang="ko-KR" altLang="en-US" sz="1400" dirty="0"/>
              <a:t>역할 등을 챕터로 나눠서 자연스럽게 출력합니다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이미지 </a:t>
            </a:r>
            <a:r>
              <a:rPr lang="ko-KR" altLang="en-US" sz="1400" b="1" dirty="0" err="1"/>
              <a:t>크롤링</a:t>
            </a:r>
            <a:r>
              <a:rPr lang="ko-KR" altLang="en-US" sz="1400" b="1" dirty="0"/>
              <a:t>                                                                       </a:t>
            </a:r>
            <a:r>
              <a:rPr lang="ko-KR" altLang="en-US" sz="1400" dirty="0"/>
              <a:t>최종 응답에 기반으로 선수를 검색하여 웹사이트에서 선수 이미지를 추출해 텍스트와 함께 출력됩니다</a:t>
            </a:r>
            <a:r>
              <a:rPr lang="en-US" altLang="ko-KR" sz="1400" dirty="0"/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1512C27-1F32-455A-4575-214D07869F9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3152" y="4672757"/>
            <a:ext cx="3697339" cy="204282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F2C3FA-C69C-00B2-E4E4-08E64367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62" y="4146015"/>
            <a:ext cx="5536019" cy="2569564"/>
          </a:xfrm>
          <a:prstGeom prst="rect">
            <a:avLst/>
          </a:prstGeom>
        </p:spPr>
      </p:pic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3539DBF0-570A-44AA-8DF7-14122A02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76" y="1890079"/>
            <a:ext cx="278130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442FC17-732F-969F-BBE6-F878AC191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76" y="978408"/>
            <a:ext cx="3781953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EF35AD-EBB0-B451-615D-5622D5DF6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8409036" cy="4727988"/>
          </a:xfrm>
        </p:spPr>
        <p:txBody>
          <a:bodyPr anchor="b">
            <a:normAutofit/>
          </a:bodyPr>
          <a:lstStyle/>
          <a:p>
            <a:r>
              <a:rPr lang="ko-KR" altLang="en-US" sz="7400" dirty="0"/>
              <a:t>HR 모듈: 회사 정보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99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2170F-D25F-7087-400E-9C62F08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815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RAG </a:t>
            </a:r>
            <a:r>
              <a:rPr lang="ko-KR" alt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981BDE-331C-6463-323F-BD2FC08FF74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1893277"/>
            <a:ext cx="6236208" cy="4452659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AutoNum type="arabicPeriod"/>
            </a:pPr>
            <a:r>
              <a:rPr lang="ko-KR" altLang="en-US" sz="1400" dirty="0"/>
              <a:t>작업 목표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사내 규정</a:t>
            </a:r>
            <a:r>
              <a:rPr lang="en-US" altLang="ko-KR" sz="1400" dirty="0"/>
              <a:t>`</a:t>
            </a:r>
            <a:r>
              <a:rPr lang="ko-KR" altLang="en-US" sz="1400" dirty="0"/>
              <a:t>인사 정보를 빠르고 정확하게 답변하는 </a:t>
            </a:r>
            <a:r>
              <a:rPr lang="ko-KR" altLang="en-US" sz="1400" dirty="0" err="1"/>
              <a:t>멀티턴</a:t>
            </a:r>
            <a:r>
              <a:rPr lang="ko-KR" altLang="en-US" sz="1400" dirty="0"/>
              <a:t> </a:t>
            </a:r>
            <a:r>
              <a:rPr lang="en-US" altLang="ko-KR" sz="1400" dirty="0"/>
              <a:t>LLM   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 err="1"/>
              <a:t>챗봇구축환각을</a:t>
            </a:r>
            <a:r>
              <a:rPr lang="ko-KR" altLang="en-US" sz="1400" dirty="0"/>
              <a:t> 최소화하기 위해 </a:t>
            </a:r>
            <a:r>
              <a:rPr lang="en-US" altLang="ko-KR" sz="1400" dirty="0" err="1"/>
              <a:t>RAG+ReRanker</a:t>
            </a:r>
            <a:r>
              <a:rPr lang="en-US" altLang="ko-KR" sz="1400" dirty="0"/>
              <a:t>+</a:t>
            </a:r>
            <a:r>
              <a:rPr lang="ko-KR" altLang="en-US" sz="1400" dirty="0"/>
              <a:t>금지형 프롬프트 조합</a:t>
            </a:r>
          </a:p>
          <a:p>
            <a:pPr marL="342900" indent="-342900">
              <a:spcBef>
                <a:spcPts val="2500"/>
              </a:spcBef>
              <a:buAutoNum type="arabicPeriod"/>
            </a:pPr>
            <a:r>
              <a:rPr lang="en-US" altLang="ko-KR" sz="1400" dirty="0"/>
              <a:t> </a:t>
            </a:r>
            <a:r>
              <a:rPr lang="ko-KR" altLang="en-US" sz="1400" dirty="0"/>
              <a:t>작업내용</a:t>
            </a:r>
            <a:br>
              <a:rPr lang="en-US" altLang="ko-KR" sz="1400" dirty="0"/>
            </a:br>
            <a:r>
              <a:rPr lang="en-US" altLang="ko-KR" sz="1400" dirty="0"/>
              <a:t>- RAG 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Langchain</a:t>
            </a:r>
            <a:r>
              <a:rPr lang="en-US" altLang="ko-KR" sz="1400" dirty="0"/>
              <a:t> Agent</a:t>
            </a:r>
            <a:r>
              <a:rPr lang="ko-KR" altLang="en-US" sz="1400" dirty="0"/>
              <a:t>로 </a:t>
            </a:r>
            <a:r>
              <a:rPr lang="en-US" altLang="ko-KR" sz="1400" dirty="0"/>
              <a:t>Vector DB </a:t>
            </a:r>
            <a:r>
              <a:rPr lang="ko-KR" altLang="en-US" sz="1400" dirty="0"/>
              <a:t>와</a:t>
            </a:r>
            <a:r>
              <a:rPr lang="en-US" altLang="ko-KR" sz="1400" dirty="0"/>
              <a:t> LLM </a:t>
            </a:r>
            <a:r>
              <a:rPr lang="ko-KR" altLang="en-US" sz="1400" dirty="0"/>
              <a:t>연결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VectorDB</a:t>
            </a:r>
            <a:r>
              <a:rPr lang="en-US" altLang="ko-KR" sz="1400" dirty="0"/>
              <a:t> </a:t>
            </a:r>
            <a:r>
              <a:rPr lang="ko-KR" altLang="en-US" sz="1400" dirty="0"/>
              <a:t>구성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전처리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청크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청크보강</a:t>
            </a:r>
            <a:r>
              <a:rPr lang="en-US" altLang="ko-KR" sz="1400" dirty="0"/>
              <a:t>-</a:t>
            </a:r>
            <a:r>
              <a:rPr lang="ko-KR" altLang="en-US" sz="1400" dirty="0" err="1"/>
              <a:t>임베딩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 err="1"/>
              <a:t>랭체인에이전트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br>
              <a:rPr lang="en-US" altLang="ko-KR" sz="1400" dirty="0"/>
            </a:br>
            <a:r>
              <a:rPr lang="en-US" altLang="ko-KR" sz="1400" dirty="0"/>
              <a:t>- Hybrid Search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: </a:t>
            </a:r>
            <a:r>
              <a:rPr lang="ko-KR" altLang="en-US" sz="1400" dirty="0"/>
              <a:t>순위별 답변 생성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메모리기능 구성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ChatPrompt</a:t>
            </a:r>
            <a:r>
              <a:rPr lang="en-US" altLang="ko-KR" sz="1400" dirty="0"/>
              <a:t> ( HR</a:t>
            </a:r>
            <a:r>
              <a:rPr lang="ko-KR" altLang="en-US" sz="1400" dirty="0"/>
              <a:t>만 메모리 작동 </a:t>
            </a:r>
            <a:r>
              <a:rPr lang="en-US" altLang="ko-KR" sz="1400" dirty="0"/>
              <a:t>)</a:t>
            </a:r>
          </a:p>
          <a:p>
            <a:pPr marL="342900" indent="-342900">
              <a:spcBef>
                <a:spcPts val="2500"/>
              </a:spcBef>
              <a:buAutoNum type="arabicPeriod"/>
            </a:pPr>
            <a:r>
              <a:rPr lang="ko-KR" altLang="en-US" sz="1400" dirty="0"/>
              <a:t>시스템 구성</a:t>
            </a:r>
            <a:br>
              <a:rPr lang="en-US" altLang="ko-KR" sz="1400" dirty="0"/>
            </a:br>
            <a:r>
              <a:rPr lang="en-US" altLang="ko-KR" sz="1400" dirty="0"/>
              <a:t>- RAG 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FaissDB</a:t>
            </a:r>
            <a:r>
              <a:rPr lang="en-US" altLang="ko-KR" sz="1400" dirty="0"/>
              <a:t>(Vector DB) + Openai-GPT-4o-mini (LLM)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en-US" altLang="ko-KR" sz="1400" dirty="0" err="1"/>
              <a:t>llm</a:t>
            </a:r>
            <a:r>
              <a:rPr lang="ko-KR" altLang="en-US" sz="1400" dirty="0"/>
              <a:t>은 로컬모델로 </a:t>
            </a:r>
            <a:r>
              <a:rPr lang="ko-KR" altLang="en-US" sz="1400" dirty="0" err="1"/>
              <a:t>변경가능하게</a:t>
            </a:r>
            <a:r>
              <a:rPr lang="ko-KR" altLang="en-US" sz="1400" dirty="0"/>
              <a:t> 설계</a:t>
            </a:r>
            <a:br>
              <a:rPr lang="en-US" altLang="ko-KR" sz="1400" dirty="0"/>
            </a:br>
            <a:r>
              <a:rPr lang="en-US" altLang="ko-KR" sz="1400" dirty="0"/>
              <a:t>- Hybrid Search</a:t>
            </a:r>
            <a:r>
              <a:rPr lang="ko-KR" altLang="en-US" sz="1400" dirty="0"/>
              <a:t>시스템 </a:t>
            </a:r>
            <a:r>
              <a:rPr lang="en-US" altLang="ko-KR" sz="1400" dirty="0"/>
              <a:t>: </a:t>
            </a:r>
            <a:r>
              <a:rPr lang="ko-KR" altLang="en-US" sz="1400" dirty="0"/>
              <a:t>벡터</a:t>
            </a:r>
            <a:r>
              <a:rPr lang="en-US" altLang="ko-KR" sz="1400" dirty="0"/>
              <a:t>-</a:t>
            </a:r>
            <a:r>
              <a:rPr lang="ko-KR" altLang="en-US" sz="1400" dirty="0"/>
              <a:t>네이버</a:t>
            </a:r>
            <a:r>
              <a:rPr lang="en-US" altLang="ko-KR" sz="1400" dirty="0"/>
              <a:t>-tool </a:t>
            </a:r>
            <a:r>
              <a:rPr lang="ko-KR" altLang="en-US" sz="1400" dirty="0"/>
              <a:t>순서대로 답변생성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메모리기능 구성 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ChatPrompt</a:t>
            </a:r>
            <a:r>
              <a:rPr lang="en-US" altLang="ko-KR" sz="1400" dirty="0"/>
              <a:t> ( HR</a:t>
            </a:r>
            <a:r>
              <a:rPr lang="ko-KR" altLang="en-US" sz="1400" dirty="0"/>
              <a:t>만 메모리 작동 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pic>
        <p:nvPicPr>
          <p:cNvPr id="8" name="내용 개체 틀 7" descr="텍스트, 스크린샷, 시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61CA18-5860-BA5B-4868-A662C0EDE2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4" y="5672740"/>
            <a:ext cx="4970734" cy="919937"/>
          </a:xfr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5722450-C3E1-E9F9-6B89-083BFE23D8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23" y="3808976"/>
            <a:ext cx="4970734" cy="17814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4DD566B-2B35-0479-FBFB-B3434C87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1" y="162211"/>
            <a:ext cx="4970735" cy="35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04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A4B10-03D3-FCB9-D2BD-F5EC58D2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altLang="ko-KR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Agent </a:t>
            </a:r>
            <a:r>
              <a:rPr lang="ko-KR" altLang="en-US" dirty="0"/>
              <a:t>응답</a:t>
            </a:r>
            <a:endParaRPr lang="ko-KR" alt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D7B4C7-7DFD-CDE1-A5F9-8B51E9576C3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altLang="ko-KR" sz="1400" dirty="0"/>
              <a:t>1. </a:t>
            </a:r>
            <a:r>
              <a:rPr lang="en-US" altLang="ko-KR" sz="1400" dirty="0" err="1"/>
              <a:t>ChatPrompt</a:t>
            </a:r>
            <a:r>
              <a:rPr lang="ko-KR" altLang="en-US" sz="1400" dirty="0"/>
              <a:t>로 메모리 기능 활성화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2. </a:t>
            </a:r>
            <a:r>
              <a:rPr lang="en-US" altLang="ko-KR" sz="1400" dirty="0" err="1"/>
              <a:t>LangChain</a:t>
            </a:r>
            <a:r>
              <a:rPr lang="ko-KR" altLang="en-US" sz="1400" dirty="0"/>
              <a:t>이 </a:t>
            </a:r>
            <a:r>
              <a:rPr lang="en-US" altLang="ko-KR" sz="1400" dirty="0"/>
              <a:t>GPT-4o-mini </a:t>
            </a:r>
            <a:r>
              <a:rPr lang="ko-KR" altLang="en-US" sz="1400" dirty="0"/>
              <a:t>호출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3. GPT-4o-mini </a:t>
            </a:r>
            <a:r>
              <a:rPr lang="ko-KR" altLang="en-US" sz="1400" dirty="0"/>
              <a:t>가 순차기능 실행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4. Hybrid Search</a:t>
            </a:r>
            <a:r>
              <a:rPr lang="ko-KR" altLang="en-US" sz="1400" dirty="0"/>
              <a:t>로 순서대로 정보 파악</a:t>
            </a:r>
            <a:br>
              <a:rPr lang="en-US" altLang="ko-KR" sz="1400" dirty="0"/>
            </a:br>
            <a:r>
              <a:rPr lang="en-US" altLang="ko-KR" sz="1400" dirty="0"/>
              <a:t>  - 1. </a:t>
            </a:r>
            <a:r>
              <a:rPr lang="ko-KR" altLang="en-US" sz="1400" dirty="0"/>
              <a:t>내부정보 </a:t>
            </a:r>
            <a:r>
              <a:rPr lang="en-US" altLang="ko-KR" sz="1400" dirty="0"/>
              <a:t>– </a:t>
            </a:r>
            <a:r>
              <a:rPr lang="ko-KR" altLang="en-US" sz="1400" dirty="0"/>
              <a:t>네이버검색 </a:t>
            </a:r>
            <a:r>
              <a:rPr lang="en-US" altLang="ko-KR" sz="1400" dirty="0"/>
              <a:t>– </a:t>
            </a:r>
            <a:r>
              <a:rPr lang="ko-KR" altLang="en-US" sz="1400" dirty="0"/>
              <a:t>필요시 함수호출 </a:t>
            </a:r>
            <a:r>
              <a:rPr lang="en-US" altLang="ko-KR" sz="1400" dirty="0"/>
              <a:t>( tool )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5. </a:t>
            </a:r>
            <a:r>
              <a:rPr lang="ko-KR" altLang="en-US" sz="1400" dirty="0"/>
              <a:t>최종답변 확인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6. Vector DB -&gt; </a:t>
            </a:r>
            <a:r>
              <a:rPr lang="ko-KR" altLang="en-US" sz="1400" dirty="0"/>
              <a:t>답변 과정</a:t>
            </a:r>
            <a:br>
              <a:rPr lang="en-US" altLang="ko-KR" sz="1400" dirty="0"/>
            </a:br>
            <a:r>
              <a:rPr lang="en-US" altLang="ko-KR" sz="1400" dirty="0"/>
              <a:t> - KURE_V1 -&gt; </a:t>
            </a:r>
            <a:r>
              <a:rPr lang="en-US" altLang="ko-KR" sz="1400" dirty="0" err="1"/>
              <a:t>FaissDB</a:t>
            </a:r>
            <a:r>
              <a:rPr lang="ko-KR" altLang="en-US" sz="1400" dirty="0"/>
              <a:t>검색</a:t>
            </a:r>
            <a:r>
              <a:rPr lang="en-US" altLang="ko-KR" sz="1400" dirty="0"/>
              <a:t>(topk:10)-&gt; Re-rank(topk:3)-&gt;GPT 1</a:t>
            </a:r>
            <a:r>
              <a:rPr lang="ko-KR" altLang="en-US" sz="1400" dirty="0"/>
              <a:t>개 선택</a:t>
            </a:r>
          </a:p>
        </p:txBody>
      </p:sp>
      <p:pic>
        <p:nvPicPr>
          <p:cNvPr id="8" name="그림 7" descr="도표, 텍스트, 라인, 평면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12F95-004B-6A01-DFA7-227A842D8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53" y="508090"/>
            <a:ext cx="5009698" cy="32646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F0B7F5-E2EF-1401-296A-2BCD4F6CE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4" y="3898556"/>
            <a:ext cx="5009698" cy="21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83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845" y="3079474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82D890-9D1F-E3D2-E7ED-4EF9BD6B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325880"/>
            <a:ext cx="11155680" cy="1408176"/>
          </a:xfrm>
        </p:spPr>
        <p:txBody>
          <a:bodyPr anchor="b">
            <a:normAutofit/>
          </a:bodyPr>
          <a:lstStyle/>
          <a:p>
            <a:r>
              <a:rPr lang="ko-KR" altLang="en-US" sz="6800"/>
              <a:t>결론</a:t>
            </a:r>
          </a:p>
        </p:txBody>
      </p:sp>
      <p:graphicFrame>
        <p:nvGraphicFramePr>
          <p:cNvPr id="11" name="내용 개체 틀 2">
            <a:extLst>
              <a:ext uri="{FF2B5EF4-FFF2-40B4-BE49-F238E27FC236}">
                <a16:creationId xmlns:a16="http://schemas.microsoft.com/office/drawing/2014/main" id="{2C1CFB21-1883-DF3A-C333-1D7EB7CF6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19051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521208" y="3785616"/>
          <a:ext cx="11155680" cy="2468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3603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7D52A1-E233-FD7C-B3E6-7B226FBAE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ko-KR" altLang="en-US" sz="7400"/>
              <a:t>프로젝트 개요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240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39108F-256E-EEC3-0200-9ACD222C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Ballzzi</a:t>
            </a:r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정의 및 목적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7C088-C40E-EAF3-A8B3-6CC1EC74EAD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실시간 정보 제공</a:t>
            </a:r>
          </a:p>
          <a:p>
            <a:pPr marL="0" lvl="1" indent="0">
              <a:buNone/>
            </a:pPr>
            <a:r>
              <a:rPr lang="en-US" altLang="ko-KR" sz="1400" dirty="0" err="1"/>
              <a:t>Ballzzi</a:t>
            </a:r>
            <a:r>
              <a:rPr lang="ko-KR" altLang="en-US" sz="1400" dirty="0"/>
              <a:t>는 축구 선수와 기업에 대한 실시간 정보를 제공하여 사용자가 필요한 정보를 즉시 찾을 수 있도록 </a:t>
            </a:r>
            <a:r>
              <a:rPr lang="ko-KR" altLang="en-US" sz="1400" dirty="0" err="1"/>
              <a:t>돕습니다</a:t>
            </a:r>
            <a:r>
              <a:rPr lang="en-US" altLang="ko-KR" sz="1400" dirty="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정확한 답변</a:t>
            </a:r>
          </a:p>
          <a:p>
            <a:pPr marL="0" lvl="1" indent="0">
              <a:buNone/>
            </a:pPr>
            <a:r>
              <a:rPr lang="ko-KR" altLang="en-US" sz="1400" dirty="0" err="1"/>
              <a:t>챗봇은</a:t>
            </a:r>
            <a:r>
              <a:rPr lang="ko-KR" altLang="en-US" sz="1400" dirty="0"/>
              <a:t> 사용자의 질문에 대해 정확하고 신속한 답변을 제공하여 정보 검색의 효율성을 높입니다</a:t>
            </a:r>
            <a:r>
              <a:rPr lang="en-US" altLang="ko-KR" sz="1400" dirty="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 dirty="0"/>
              <a:t>개선된 사용자 경험</a:t>
            </a:r>
          </a:p>
          <a:p>
            <a:pPr marL="0" lvl="1" indent="0">
              <a:buNone/>
            </a:pPr>
            <a:r>
              <a:rPr lang="en-US" altLang="ko-KR" sz="1400" dirty="0" err="1"/>
              <a:t>Ballzzi</a:t>
            </a:r>
            <a:r>
              <a:rPr lang="ko-KR" altLang="en-US" sz="1400" dirty="0"/>
              <a:t>는 정보 검색 과정을 간소화하여 사용자 경험을 향상시키고</a:t>
            </a:r>
            <a:r>
              <a:rPr lang="en-US" altLang="ko-KR" sz="1400" dirty="0"/>
              <a:t>, </a:t>
            </a:r>
            <a:r>
              <a:rPr lang="ko-KR" altLang="en-US" sz="1400" dirty="0"/>
              <a:t>더 나은 서비스를 제공합니다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내용 개체 틀 4" descr="&quot;노란색과 파란색 선수들이 있는 푸즈볼 게임의 세부 사진, iPhone으로 촬영&quot;">
            <a:extLst>
              <a:ext uri="{FF2B5EF4-FFF2-40B4-BE49-F238E27FC236}">
                <a16:creationId xmlns:a16="http://schemas.microsoft.com/office/drawing/2014/main" id="{C7F116AB-C63B-40CD-B273-817C83B0BF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2408" r="15234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59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120847-C615-78F5-34AF-7B354CCF8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1664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주요 기능 및 역할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367C65-B72C-202E-98A7-9B20F8F2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558C32-DE71-E6B3-A032-D3EA9CB0F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0468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내용 개체 틀 4" descr="3D 일러스트레이션.">
            <a:extLst>
              <a:ext uri="{FF2B5EF4-FFF2-40B4-BE49-F238E27FC236}">
                <a16:creationId xmlns:a16="http://schemas.microsoft.com/office/drawing/2014/main" id="{A12CA224-81B1-4950-8F5E-1151685C14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-1" b="6738"/>
          <a:stretch>
            <a:fillRect/>
          </a:stretch>
        </p:blipFill>
        <p:spPr>
          <a:xfrm>
            <a:off x="517867" y="2834640"/>
            <a:ext cx="5020056" cy="3511296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B1253C-EB0E-B4DD-7E22-49AD14879F4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63056" y="978408"/>
            <a:ext cx="5504688" cy="53675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정보 검색</a:t>
            </a:r>
          </a:p>
          <a:p>
            <a:pPr marL="0" lvl="1" indent="0">
              <a:buNone/>
            </a:pPr>
            <a:r>
              <a:rPr lang="en-US" altLang="ko-KR" sz="1400"/>
              <a:t>Ballzzi</a:t>
            </a:r>
            <a:r>
              <a:rPr lang="ko-KR" altLang="en-US" sz="1400"/>
              <a:t>는 사용자가 필요한 정보를 빠르고 효율적으로 검색할 수 있도록 지원하는 기능을 제공합니다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질문 자동 분류</a:t>
            </a:r>
          </a:p>
          <a:p>
            <a:pPr marL="0" lvl="1" indent="0">
              <a:buNone/>
            </a:pPr>
            <a:r>
              <a:rPr lang="ko-KR" altLang="en-US" sz="1400"/>
              <a:t>질문 자동 분류 기능은 입력된 질문을 분석하여 적절한 카테고리로 자동으로 분류합니다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데이터 제공</a:t>
            </a:r>
          </a:p>
          <a:p>
            <a:pPr marL="0" lvl="1" indent="0">
              <a:buNone/>
            </a:pPr>
            <a:r>
              <a:rPr lang="en-US" altLang="ko-KR" sz="1400"/>
              <a:t>Ballzzi</a:t>
            </a:r>
            <a:r>
              <a:rPr lang="ko-KR" altLang="en-US" sz="1400"/>
              <a:t>는 사용자가 요청한 데이터에 대한 즉각적인 액세스를 제공하여 정보 활용도를 극대화합니다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사용자 맞춤형 추천</a:t>
            </a:r>
          </a:p>
          <a:p>
            <a:pPr marL="0" lvl="1" indent="0">
              <a:buNone/>
            </a:pPr>
            <a:r>
              <a:rPr lang="ko-KR" altLang="en-US" sz="1400"/>
              <a:t>사용자 맞춤형 추천 기능은 개인의 취향과 필요에 따라 최적의 정보를 추천합니다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5860218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7994AF-D8D1-528C-73C6-212F492E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사용자 경험 향상 방법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298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313286-81F1-8203-4415-BDF639C25AD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21208" y="2578608"/>
            <a:ext cx="6300216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직관적인 인터페이스</a:t>
            </a:r>
          </a:p>
          <a:p>
            <a:pPr marL="0" lvl="1" indent="0">
              <a:buNone/>
            </a:pPr>
            <a:r>
              <a:rPr lang="ko-KR" altLang="en-US" sz="1400"/>
              <a:t>직관적인 인터페이스는 사용자가 쉽게 이해하고 사용할 수 있도록 설계되어 사용자 경험을 향상시킵니다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빠른 응답 속도</a:t>
            </a:r>
          </a:p>
          <a:p>
            <a:pPr marL="0" lvl="1" indent="0">
              <a:buNone/>
            </a:pPr>
            <a:r>
              <a:rPr lang="ko-KR" altLang="en-US" sz="1400"/>
              <a:t>반응 속도가 빠르면 사용자 만족도가 높아지고</a:t>
            </a:r>
            <a:r>
              <a:rPr lang="en-US" altLang="ko-KR" sz="1400"/>
              <a:t>, </a:t>
            </a:r>
            <a:r>
              <a:rPr lang="ko-KR" altLang="en-US" sz="1400"/>
              <a:t>전체적인 사용자 경험이 향상됩니다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지속적인 개선</a:t>
            </a:r>
          </a:p>
          <a:p>
            <a:pPr marL="0" lvl="1" indent="0">
              <a:buNone/>
            </a:pPr>
            <a:r>
              <a:rPr lang="ko-KR" altLang="en-US" sz="1400"/>
              <a:t>지속적인 개선은 사용자 피드백을 반영하여 서비스 품질을 높이는 데 필수적입니다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5" name="내용 개체 틀 4" descr="슈퍼컴퓨터의 개념 이미지, 3D 생성 이미지.">
            <a:extLst>
              <a:ext uri="{FF2B5EF4-FFF2-40B4-BE49-F238E27FC236}">
                <a16:creationId xmlns:a16="http://schemas.microsoft.com/office/drawing/2014/main" id="{C0F9065B-894C-491B-BF69-1A3432190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4747" r="28654" b="1"/>
          <a:stretch>
            <a:fillRect/>
          </a:stretch>
        </p:blipFill>
        <p:spPr>
          <a:xfrm>
            <a:off x="7586236" y="508090"/>
            <a:ext cx="4081805" cy="584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83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14069C-AE8E-4373-6F21-BB865DBE0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11766"/>
            <a:ext cx="7237052" cy="4727988"/>
          </a:xfrm>
        </p:spPr>
        <p:txBody>
          <a:bodyPr anchor="b">
            <a:normAutofit/>
          </a:bodyPr>
          <a:lstStyle/>
          <a:p>
            <a:r>
              <a:rPr lang="ko-KR" altLang="en-US" sz="7400"/>
              <a:t>시스템 아키텍처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208776"/>
            <a:ext cx="7269480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850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8D911-957D-5004-5FC2-305FDD388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도표, 평면도, 기술 도면, 개략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943187-6F29-2010-E435-7D57EB7E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" t="1307" r="5159"/>
          <a:stretch>
            <a:fillRect/>
          </a:stretch>
        </p:blipFill>
        <p:spPr>
          <a:xfrm>
            <a:off x="1189703" y="13177"/>
            <a:ext cx="9252155" cy="68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4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E9DF94-ADE9-3BA7-7735-A585A0FA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536" y="978408"/>
            <a:ext cx="6236208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메인 애플리케이션 </a:t>
            </a:r>
            <a:r>
              <a:rPr lang="en-US" altLang="ko-KR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(app.py)</a:t>
            </a:r>
          </a:p>
        </p:txBody>
      </p:sp>
      <p:pic>
        <p:nvPicPr>
          <p:cNvPr id="5" name="내용 개체 틀 4" descr="흰색 배경에 고립된 클라우드 컴퓨팅 개념">
            <a:extLst>
              <a:ext uri="{FF2B5EF4-FFF2-40B4-BE49-F238E27FC236}">
                <a16:creationId xmlns:a16="http://schemas.microsoft.com/office/drawing/2014/main" id="{5FCA3C9B-8FEA-42F8-9489-0DF74B4556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1845" r="23917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A7D368-39CD-E807-A511-8840BD476451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431536" y="2578608"/>
            <a:ext cx="6236208" cy="376732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요청 처리</a:t>
            </a:r>
          </a:p>
          <a:p>
            <a:pPr marL="0" lvl="1" indent="0">
              <a:buNone/>
            </a:pPr>
            <a:r>
              <a:rPr lang="en-US" altLang="ko-KR" sz="1400"/>
              <a:t>app.py</a:t>
            </a:r>
            <a:r>
              <a:rPr lang="ko-KR" altLang="en-US" sz="1400"/>
              <a:t>는 사용자 요청을 실시간으로 처리하여 적절한 응답을 생성합니다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모듈 라우팅</a:t>
            </a:r>
          </a:p>
          <a:p>
            <a:pPr marL="0" lvl="1" indent="0">
              <a:buNone/>
            </a:pPr>
            <a:r>
              <a:rPr lang="ko-KR" altLang="en-US" sz="1400"/>
              <a:t>사용자의 질문을 적절한 모듈로 라우팅하여 효율성을 극대화합니다</a:t>
            </a:r>
            <a:r>
              <a:rPr lang="en-US" altLang="ko-KR" sz="1400"/>
              <a:t>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ko-KR" altLang="en-US" sz="1400" b="1"/>
              <a:t>전체 프로세스 조정</a:t>
            </a:r>
          </a:p>
          <a:p>
            <a:pPr marL="0" lvl="1" indent="0">
              <a:buNone/>
            </a:pPr>
            <a:r>
              <a:rPr lang="en-US" altLang="ko-KR" sz="1400"/>
              <a:t>app.py</a:t>
            </a:r>
            <a:r>
              <a:rPr lang="ko-KR" altLang="en-US" sz="1400"/>
              <a:t>는 전체 프로세스를 조정하며</a:t>
            </a:r>
            <a:r>
              <a:rPr lang="en-US" altLang="ko-KR" sz="1400"/>
              <a:t>, </a:t>
            </a:r>
            <a:r>
              <a:rPr lang="ko-KR" altLang="en-US" sz="1400"/>
              <a:t>시스템의 핵심 역할을 수행합니다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5451847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1581</Words>
  <Application>Microsoft Office PowerPoint</Application>
  <PresentationFormat>와이드스크린</PresentationFormat>
  <Paragraphs>154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Bierstadt</vt:lpstr>
      <vt:lpstr>Neue Haas Grotesk Text Pro</vt:lpstr>
      <vt:lpstr>GestaltVTI</vt:lpstr>
      <vt:lpstr>Ballzzi: </vt:lpstr>
      <vt:lpstr>목차</vt:lpstr>
      <vt:lpstr>프로젝트 개요</vt:lpstr>
      <vt:lpstr>Ballzzi의 정의 및 목적</vt:lpstr>
      <vt:lpstr>주요 기능 및 역할</vt:lpstr>
      <vt:lpstr>사용자 경험 향상 방법</vt:lpstr>
      <vt:lpstr>시스템 아키텍처</vt:lpstr>
      <vt:lpstr>PowerPoint 프레젠테이션</vt:lpstr>
      <vt:lpstr>메인 애플리케이션 (app.py)</vt:lpstr>
      <vt:lpstr>질문 분류 시스템 (question_Routing.py)</vt:lpstr>
      <vt:lpstr>FM 및 HR 모듈의 역할</vt:lpstr>
      <vt:lpstr>질문 자동 분류</vt:lpstr>
      <vt:lpstr>분류 모델: sentence-transformers와 FAISS</vt:lpstr>
      <vt:lpstr>분류 과정: 'soccer'와 'company'</vt:lpstr>
      <vt:lpstr>질문 라우팅의 기술적 원리</vt:lpstr>
      <vt:lpstr>FM 모듈: 축구 선수 정보</vt:lpstr>
      <vt:lpstr>FM FlowChart</vt:lpstr>
      <vt:lpstr>자연어 → SQL 변환 과정</vt:lpstr>
      <vt:lpstr>SQLite 데이터베이스 구조</vt:lpstr>
      <vt:lpstr>최종 응답 생성 및 선수 이미지 크롤링</vt:lpstr>
      <vt:lpstr>HR 모듈: 회사 정보</vt:lpstr>
      <vt:lpstr>RAG 시스템</vt:lpstr>
      <vt:lpstr>Langchain Agent 응답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ㅇㄷㄹ ㄴㅇㄹ</dc:creator>
  <cp:lastModifiedBy>권 윤</cp:lastModifiedBy>
  <cp:revision>24</cp:revision>
  <dcterms:created xsi:type="dcterms:W3CDTF">2025-06-04T05:49:52Z</dcterms:created>
  <dcterms:modified xsi:type="dcterms:W3CDTF">2025-06-04T06:59:04Z</dcterms:modified>
</cp:coreProperties>
</file>