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453D41-77EB-4966-8B06-C3E6E486484E}">
  <a:tblStyle styleId="{39453D41-77EB-4966-8B06-C3E6E48648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Mono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3.xml"/><Relationship Id="rId32" Type="http://schemas.openxmlformats.org/officeDocument/2006/relationships/font" Target="fonts/RobotoMon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91864b94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5f91864b94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91864b94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35f91864b94_4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f91864b94_4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5f91864b94_4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f91864b94_4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35f91864b94_4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f91864b94_4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35f91864b94_4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f91864b94_4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5f91864b94_4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f91864b94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35f91864b94_2_1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f91864b94_4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35f91864b94_4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6115c364f5_1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36115c364f5_13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6115c364f5_1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36115c364f5_13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6115c364f5_1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36115c364f5_13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91864b94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5f91864b94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6115c364f5_1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36115c364f5_1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6115c364f5_1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36115c364f5_13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6115c364f5_1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36115c364f5_13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f91864b94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35f91864b94_2_2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91864b94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5f91864b94_2_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91864b94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5f91864b94_2_1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115c364f5_1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6115c364f5_13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115c364f5_1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6115c364f5_13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91864b94_4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35f91864b94_4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91864b94_2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5f91864b94_2_1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f91864b94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5f91864b94_4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0.png"/><Relationship Id="rId6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34.png"/><Relationship Id="rId5" Type="http://schemas.openxmlformats.org/officeDocument/2006/relationships/image" Target="../media/image27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1.jpg"/><Relationship Id="rId6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-1149350" y="857250"/>
            <a:ext cx="3816350" cy="38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6477000" y="857250"/>
            <a:ext cx="3816350" cy="3816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3.png" id="131" name="Google Shape;13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7000" y="857250"/>
            <a:ext cx="3816668" cy="3816668"/>
          </a:xfrm>
          <a:prstGeom prst="rect">
            <a:avLst/>
          </a:prstGeom>
          <a:noFill/>
          <a:ln>
            <a:noFill/>
          </a:ln>
          <a:effectLst>
            <a:outerShdw blurRad="4057543">
              <a:srgbClr val="00A2C2">
                <a:alpha val="29411"/>
              </a:srgbClr>
            </a:outerShdw>
          </a:effectLst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-165100" y="425450"/>
            <a:ext cx="96901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26450" y="196850"/>
            <a:ext cx="520700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4032143" y="3778513"/>
            <a:ext cx="10797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7820"/>
              </a:lnSpc>
              <a:spcBef>
                <a:spcPts val="0"/>
              </a:spcBef>
              <a:spcAft>
                <a:spcPts val="0"/>
              </a:spcAft>
              <a:buClr>
                <a:srgbClr val="4792BD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4792BD"/>
                </a:solidFill>
                <a:latin typeface="Arial"/>
                <a:ea typeface="Arial"/>
                <a:cs typeface="Arial"/>
                <a:sym typeface="Arial"/>
              </a:rPr>
              <a:t>2025.06.04</a:t>
            </a:r>
            <a:endParaRPr b="0" i="0" sz="15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7820"/>
              </a:lnSpc>
              <a:spcBef>
                <a:spcPts val="0"/>
              </a:spcBef>
              <a:spcAft>
                <a:spcPts val="0"/>
              </a:spcAft>
              <a:buClr>
                <a:srgbClr val="4792BD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4792BD"/>
                </a:solidFill>
                <a:latin typeface="Arial"/>
                <a:ea typeface="Arial"/>
                <a:cs typeface="Arial"/>
                <a:sym typeface="Arial"/>
              </a:rPr>
              <a:t>5조 </a:t>
            </a:r>
            <a:r>
              <a:rPr lang="ko" sz="1500">
                <a:solidFill>
                  <a:srgbClr val="4792BD"/>
                </a:solidFill>
              </a:rPr>
              <a:t>윈도우즈</a:t>
            </a:r>
            <a:r>
              <a:rPr b="0" i="0" lang="ko" sz="1500" u="none" cap="none" strike="noStrike">
                <a:solidFill>
                  <a:srgbClr val="4792B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5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1684975" y="1474350"/>
            <a:ext cx="57807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ko" sz="4000">
                <a:solidFill>
                  <a:srgbClr val="595959"/>
                </a:solidFill>
              </a:rPr>
              <a:t>LangChain 및 RAG 활용</a:t>
            </a:r>
            <a:endParaRPr sz="4000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ko" sz="4000">
                <a:solidFill>
                  <a:srgbClr val="595959"/>
                </a:solidFill>
              </a:rPr>
              <a:t>의료 LLM 개발</a:t>
            </a:r>
            <a:endParaRPr sz="4000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lang="ko" sz="4000">
                <a:solidFill>
                  <a:srgbClr val="595959"/>
                </a:solidFill>
              </a:rPr>
              <a:t>MediChain</a:t>
            </a:r>
            <a:endParaRPr i="0" sz="4000" u="none" cap="none" strike="noStrike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/>
        </p:nvSpPr>
        <p:spPr>
          <a:xfrm>
            <a:off x="230188" y="528003"/>
            <a:ext cx="2622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(</a:t>
            </a:r>
            <a:r>
              <a:rPr lang="ko" sz="1500">
                <a:solidFill>
                  <a:srgbClr val="595959"/>
                </a:solidFill>
              </a:rPr>
              <a:t>GPT-3.5 Turbo)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/temp/image19.png" id="261" name="Google Shape;26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473710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262" name="Google Shape;26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96850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4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및 결과 분석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4"/>
          <p:cNvSpPr txBox="1"/>
          <p:nvPr/>
        </p:nvSpPr>
        <p:spPr>
          <a:xfrm>
            <a:off x="225107" y="-86678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4792BD"/>
              </a:buClr>
              <a:buSzPts val="3800"/>
              <a:buFont typeface="Arial"/>
              <a:buNone/>
            </a:pPr>
            <a:r>
              <a:rPr lang="ko" sz="3800">
                <a:solidFill>
                  <a:srgbClr val="4792BD"/>
                </a:solidFill>
              </a:rPr>
              <a:t>04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34" title="111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100" y="829975"/>
            <a:ext cx="5476600" cy="33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4"/>
          <p:cNvSpPr txBox="1"/>
          <p:nvPr/>
        </p:nvSpPr>
        <p:spPr>
          <a:xfrm>
            <a:off x="5840700" y="1407525"/>
            <a:ext cx="32508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적절성: 당뇨병에 대한 설명, 발생원인, 치료방법과 같은 필수적인 요소들이 모두 담겨있는 상태.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환각: 틀린 정보 또는 허구를 생성하지 않았음.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응답 길이: 응답 길이는 보통 길이이며,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실행 시간 또한 준수.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일관성: 유사 질문에 대해 유사한 응답. 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/>
        </p:nvSpPr>
        <p:spPr>
          <a:xfrm>
            <a:off x="230201" y="528000"/>
            <a:ext cx="2873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(</a:t>
            </a:r>
            <a:r>
              <a:rPr lang="ko" sz="1500">
                <a:solidFill>
                  <a:srgbClr val="595959"/>
                </a:solidFill>
              </a:rPr>
              <a:t>GPT-3.5 Turbo FT)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/temp/image19.png" id="272" name="Google Shape;27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473710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273" name="Google Shape;27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96850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5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및 결과 분석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5"/>
          <p:cNvSpPr txBox="1"/>
          <p:nvPr/>
        </p:nvSpPr>
        <p:spPr>
          <a:xfrm>
            <a:off x="225107" y="-86678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4792BD"/>
              </a:buClr>
              <a:buSzPts val="3800"/>
              <a:buFont typeface="Arial"/>
              <a:buNone/>
            </a:pPr>
            <a:r>
              <a:rPr lang="ko" sz="3800">
                <a:solidFill>
                  <a:srgbClr val="4792BD"/>
                </a:solidFill>
              </a:rPr>
              <a:t>04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5"/>
          <p:cNvSpPr txBox="1"/>
          <p:nvPr/>
        </p:nvSpPr>
        <p:spPr>
          <a:xfrm>
            <a:off x="5840700" y="1407525"/>
            <a:ext cx="32508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적절성: </a:t>
            </a:r>
            <a:r>
              <a:rPr lang="ko" sz="1500">
                <a:solidFill>
                  <a:srgbClr val="595959"/>
                </a:solidFill>
              </a:rPr>
              <a:t>당뇨병에 대한 설명, 발생 원인만 대답</a:t>
            </a:r>
            <a:r>
              <a:rPr lang="ko" sz="1500">
                <a:solidFill>
                  <a:srgbClr val="595959"/>
                </a:solidFill>
              </a:rPr>
              <a:t>.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환각: 틀린 정보 또는 허구를 생성하지 않았음.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응답 길이: </a:t>
            </a:r>
            <a:r>
              <a:rPr lang="ko" sz="1500">
                <a:solidFill>
                  <a:srgbClr val="595959"/>
                </a:solidFill>
              </a:rPr>
              <a:t>응답 길이는 짧으며,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실행 시간은 준수</a:t>
            </a:r>
            <a:r>
              <a:rPr lang="ko" sz="1500">
                <a:solidFill>
                  <a:srgbClr val="595959"/>
                </a:solidFill>
              </a:rPr>
              <a:t>.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일관성: 유사 질문에 대해 유사한 응답. 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35" title="스크린샷_2-6-2025_15216_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36663"/>
            <a:ext cx="5535899" cy="2670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/>
        </p:nvSpPr>
        <p:spPr>
          <a:xfrm>
            <a:off x="230201" y="528000"/>
            <a:ext cx="2873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(</a:t>
            </a:r>
            <a:r>
              <a:rPr lang="ko" sz="1500">
                <a:solidFill>
                  <a:srgbClr val="595959"/>
                </a:solidFill>
              </a:rPr>
              <a:t>GPT-4o</a:t>
            </a:r>
            <a:r>
              <a:rPr lang="ko" sz="1500">
                <a:solidFill>
                  <a:srgbClr val="595959"/>
                </a:solidFill>
              </a:rPr>
              <a:t>)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/temp/image19.png" id="283" name="Google Shape;28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473710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284" name="Google Shape;28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96850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및 결과 분석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6"/>
          <p:cNvSpPr txBox="1"/>
          <p:nvPr/>
        </p:nvSpPr>
        <p:spPr>
          <a:xfrm>
            <a:off x="225107" y="-86678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4792BD"/>
              </a:buClr>
              <a:buSzPts val="3800"/>
              <a:buFont typeface="Arial"/>
              <a:buNone/>
            </a:pPr>
            <a:r>
              <a:rPr lang="ko" sz="3800">
                <a:solidFill>
                  <a:srgbClr val="4792BD"/>
                </a:solidFill>
              </a:rPr>
              <a:t>04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6"/>
          <p:cNvSpPr txBox="1"/>
          <p:nvPr/>
        </p:nvSpPr>
        <p:spPr>
          <a:xfrm>
            <a:off x="5840700" y="1407525"/>
            <a:ext cx="32508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적절성: </a:t>
            </a:r>
            <a:r>
              <a:rPr lang="ko" sz="1500">
                <a:solidFill>
                  <a:srgbClr val="595959"/>
                </a:solidFill>
              </a:rPr>
              <a:t>당뇨병에 대한 설명, 발생 원인, 당뇨병 유형, 증상 등 여러 요소를 대답.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환각: 틀린 정보 또는 허구를 생성하지 않았음.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응답 길이: </a:t>
            </a:r>
            <a:r>
              <a:rPr lang="ko" sz="1500">
                <a:solidFill>
                  <a:srgbClr val="595959"/>
                </a:solidFill>
              </a:rPr>
              <a:t>응답 길이는 길며 자세함.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실행 시간도 준수함.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일관성: 유사 질문에 대해 유사한 응답. 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36" title="스크린샷_2-6-2025_152611_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100" y="941425"/>
            <a:ext cx="5207100" cy="40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/>
        </p:nvSpPr>
        <p:spPr>
          <a:xfrm>
            <a:off x="230200" y="528000"/>
            <a:ext cx="4113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(</a:t>
            </a:r>
            <a:r>
              <a:rPr lang="ko" sz="1500">
                <a:solidFill>
                  <a:srgbClr val="595959"/>
                </a:solidFill>
              </a:rPr>
              <a:t>KULLM3 (max 1024, sampling)</a:t>
            </a:r>
            <a:r>
              <a:rPr lang="ko" sz="1500">
                <a:solidFill>
                  <a:srgbClr val="595959"/>
                </a:solidFill>
              </a:rPr>
              <a:t>)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/temp/image19.png" id="294" name="Google Shape;29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473710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295" name="Google Shape;29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96850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7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및 결과 분석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225107" y="-86678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4792BD"/>
              </a:buClr>
              <a:buSzPts val="3800"/>
              <a:buFont typeface="Arial"/>
              <a:buNone/>
            </a:pPr>
            <a:r>
              <a:rPr lang="ko" sz="3800">
                <a:solidFill>
                  <a:srgbClr val="4792BD"/>
                </a:solidFill>
              </a:rPr>
              <a:t>04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295774" y="3362000"/>
            <a:ext cx="82182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-&gt; 응답이 60분이 넘어가도 나오지 않음.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적절한 응답 여부와 상관없이 응답 시간이 너무 길어 의미가 없다고 판단하고 중단.</a:t>
            </a:r>
            <a:endParaRPr i="0" sz="1500" u="none" cap="none" strike="noStrike">
              <a:solidFill>
                <a:srgbClr val="595959"/>
              </a:solidFill>
            </a:endParaRPr>
          </a:p>
        </p:txBody>
      </p:sp>
      <p:pic>
        <p:nvPicPr>
          <p:cNvPr id="299" name="Google Shape;299;p37" title="11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100" y="1200150"/>
            <a:ext cx="7540401" cy="19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/>
        </p:nvSpPr>
        <p:spPr>
          <a:xfrm>
            <a:off x="230199" y="528000"/>
            <a:ext cx="4423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(</a:t>
            </a:r>
            <a:r>
              <a:rPr lang="ko" sz="1500">
                <a:solidFill>
                  <a:srgbClr val="595959"/>
                </a:solidFill>
              </a:rPr>
              <a:t>KULLM3 (max 256, no sampling)</a:t>
            </a:r>
            <a:r>
              <a:rPr lang="ko" sz="1500">
                <a:solidFill>
                  <a:srgbClr val="595959"/>
                </a:solidFill>
              </a:rPr>
              <a:t>)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/temp/image19.png" id="305" name="Google Shape;30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473710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306" name="Google Shape;30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96850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8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및 결과 분석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8"/>
          <p:cNvSpPr txBox="1"/>
          <p:nvPr/>
        </p:nvSpPr>
        <p:spPr>
          <a:xfrm>
            <a:off x="225107" y="-86678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4792BD"/>
              </a:buClr>
              <a:buSzPts val="3800"/>
              <a:buFont typeface="Arial"/>
              <a:buNone/>
            </a:pPr>
            <a:r>
              <a:rPr lang="ko" sz="3800">
                <a:solidFill>
                  <a:srgbClr val="4792BD"/>
                </a:solidFill>
              </a:rPr>
              <a:t>04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8"/>
          <p:cNvSpPr txBox="1"/>
          <p:nvPr/>
        </p:nvSpPr>
        <p:spPr>
          <a:xfrm>
            <a:off x="295763" y="3087300"/>
            <a:ext cx="87687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-&gt; sampling 사용 시보단 훨씬 개선됐지만, 응답이 30분이 지나도 나오지 않아 실패.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KULLM 사용은 힘들 거 같다고 판단.</a:t>
            </a:r>
            <a:endParaRPr i="0" sz="1500" u="none" cap="none" strike="noStrike">
              <a:solidFill>
                <a:srgbClr val="595959"/>
              </a:solidFill>
            </a:endParaRPr>
          </a:p>
        </p:txBody>
      </p:sp>
      <p:pic>
        <p:nvPicPr>
          <p:cNvPr id="310" name="Google Shape;310;p38" title="22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800" y="1210998"/>
            <a:ext cx="7554250" cy="1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315" name="Google Shape;31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431800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316" name="Google Shape;31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96850"/>
            <a:ext cx="521018" cy="892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28.png" id="317" name="Google Shape;317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0200" y="941400"/>
            <a:ext cx="8457576" cy="3554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29.png" id="318" name="Google Shape;318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8200" y="1354250"/>
            <a:ext cx="6995474" cy="128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9"/>
          <p:cNvSpPr txBox="1"/>
          <p:nvPr/>
        </p:nvSpPr>
        <p:spPr>
          <a:xfrm>
            <a:off x="1247775" y="1514822"/>
            <a:ext cx="6327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709C"/>
              </a:buClr>
              <a:buSzPts val="1200"/>
              <a:buFont typeface="Calibri"/>
              <a:buNone/>
            </a:pP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 계열: GPT3.5(FT) – GPT3.5 – GPT4o 순서로  답변의 질이 좋아지며 자세해짐.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709C"/>
              </a:buClr>
              <a:buSzPts val="1200"/>
              <a:buFont typeface="Calibri"/>
              <a:buNone/>
            </a:pP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실행시간은 세 모델 모두 비슷.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709C"/>
              </a:buClr>
              <a:buSzPts val="1200"/>
              <a:buFont typeface="Calibri"/>
              <a:buNone/>
            </a:pP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 토큰 효율화 하되, GPT-4o 쓰는것이 제일 좋을 것으로 예상.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/temp/image29.png" id="320" name="Google Shape;320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3838" y="2870098"/>
            <a:ext cx="6995474" cy="133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9"/>
          <p:cNvSpPr txBox="1"/>
          <p:nvPr/>
        </p:nvSpPr>
        <p:spPr>
          <a:xfrm>
            <a:off x="1302738" y="3115600"/>
            <a:ext cx="61464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709C"/>
              </a:buClr>
              <a:buSzPts val="1200"/>
              <a:buFont typeface="Calibri"/>
              <a:buNone/>
            </a:pP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KULLM 계열 : max_token을 줄이고 sampling을 하지 않았음에도 불구하고,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709C"/>
              </a:buClr>
              <a:buSzPts val="1200"/>
              <a:buFont typeface="Calibri"/>
              <a:buNone/>
            </a:pP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응답 시간이 너무 길어 실사용은 불가능하다고 판단.</a:t>
            </a:r>
            <a:endParaRPr b="0" i="0" sz="15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9"/>
          <p:cNvSpPr txBox="1"/>
          <p:nvPr/>
        </p:nvSpPr>
        <p:spPr>
          <a:xfrm>
            <a:off x="230188" y="528003"/>
            <a:ext cx="2622868" cy="2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결과 분석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9"/>
          <p:cNvSpPr txBox="1"/>
          <p:nvPr/>
        </p:nvSpPr>
        <p:spPr>
          <a:xfrm>
            <a:off x="878205" y="108267"/>
            <a:ext cx="2379980" cy="267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및 결과 분석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9"/>
          <p:cNvSpPr txBox="1"/>
          <p:nvPr/>
        </p:nvSpPr>
        <p:spPr>
          <a:xfrm>
            <a:off x="225107" y="-86678"/>
            <a:ext cx="1022668" cy="6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4792BD"/>
              </a:buClr>
              <a:buSzPts val="3800"/>
              <a:buFont typeface="Arial"/>
              <a:buNone/>
            </a:pPr>
            <a:r>
              <a:rPr lang="ko" sz="3800">
                <a:solidFill>
                  <a:srgbClr val="4792BD"/>
                </a:solidFill>
              </a:rPr>
              <a:t>04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329" name="Google Shape;32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398463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330" name="Google Shape;33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63513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0"/>
          <p:cNvSpPr txBox="1"/>
          <p:nvPr/>
        </p:nvSpPr>
        <p:spPr>
          <a:xfrm>
            <a:off x="241913" y="627928"/>
            <a:ext cx="2622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시스템 아키텍처 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 참고사항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0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향후 개발 방향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333" name="Google Shape;333;p40"/>
          <p:cNvSpPr txBox="1"/>
          <p:nvPr/>
        </p:nvSpPr>
        <p:spPr>
          <a:xfrm>
            <a:off x="241935" y="-78105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800">
                <a:solidFill>
                  <a:srgbClr val="00CFF8"/>
                </a:solidFill>
              </a:rPr>
              <a:t>5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40" title="0602향후시스템.drawi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925" y="888625"/>
            <a:ext cx="4330074" cy="3662264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0"/>
          <p:cNvSpPr txBox="1"/>
          <p:nvPr/>
        </p:nvSpPr>
        <p:spPr>
          <a:xfrm>
            <a:off x="4644425" y="965800"/>
            <a:ext cx="4330200" cy="3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</a:rPr>
              <a:t>의료 챗봇 마이크로서비스 아키텍처 요약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1. 사용자 접근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ko" sz="1500">
                <a:solidFill>
                  <a:schemeClr val="dk1"/>
                </a:solidFill>
              </a:rPr>
              <a:t>사용자는 인터넷을 통해 </a:t>
            </a:r>
            <a:r>
              <a:rPr b="1" lang="ko" sz="1500">
                <a:solidFill>
                  <a:schemeClr val="dk1"/>
                </a:solidFill>
              </a:rPr>
              <a:t>DNS</a:t>
            </a:r>
            <a:r>
              <a:rPr lang="ko" sz="1500">
                <a:solidFill>
                  <a:schemeClr val="dk1"/>
                </a:solidFill>
              </a:rPr>
              <a:t> → **FrontEnd(웹/앱)**로 접속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2. PublicServer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ko" sz="1500">
                <a:solidFill>
                  <a:schemeClr val="dk1"/>
                </a:solidFill>
              </a:rPr>
              <a:t>PublicServer</a:t>
            </a:r>
            <a:r>
              <a:rPr lang="ko" sz="1500">
                <a:solidFill>
                  <a:schemeClr val="dk1"/>
                </a:solidFill>
              </a:rPr>
              <a:t>에 </a:t>
            </a:r>
            <a:r>
              <a:rPr i="1" lang="ko" sz="1500">
                <a:solidFill>
                  <a:schemeClr val="dk1"/>
                </a:solidFill>
              </a:rPr>
              <a:t>챗봇</a:t>
            </a:r>
            <a:r>
              <a:rPr lang="ko" sz="1500">
                <a:solidFill>
                  <a:schemeClr val="dk1"/>
                </a:solidFill>
              </a:rPr>
              <a:t> 및 </a:t>
            </a:r>
            <a:r>
              <a:rPr i="1" lang="ko" sz="1500">
                <a:solidFill>
                  <a:schemeClr val="dk1"/>
                </a:solidFill>
              </a:rPr>
              <a:t>카테고리 분류기</a:t>
            </a:r>
            <a:r>
              <a:rPr lang="ko" sz="1500">
                <a:solidFill>
                  <a:schemeClr val="dk1"/>
                </a:solidFill>
              </a:rPr>
              <a:t>가 존재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ko" sz="1500">
                <a:solidFill>
                  <a:schemeClr val="dk1"/>
                </a:solidFill>
              </a:rPr>
              <a:t>모든 요청이 PublicServer(외부 오픈 서버)로 집결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340" name="Google Shape;34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398463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341" name="Google Shape;34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63513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1"/>
          <p:cNvSpPr txBox="1"/>
          <p:nvPr/>
        </p:nvSpPr>
        <p:spPr>
          <a:xfrm>
            <a:off x="241913" y="627928"/>
            <a:ext cx="2622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시스템 아키텍처 및 참고사항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1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향후 개발 방향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344" name="Google Shape;344;p41"/>
          <p:cNvSpPr txBox="1"/>
          <p:nvPr/>
        </p:nvSpPr>
        <p:spPr>
          <a:xfrm>
            <a:off x="241935" y="-78105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800">
                <a:solidFill>
                  <a:srgbClr val="00CFF8"/>
                </a:solidFill>
              </a:rPr>
              <a:t>5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41" title="0602향후시스템.drawi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925" y="888625"/>
            <a:ext cx="4330074" cy="3662264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1"/>
          <p:cNvSpPr txBox="1"/>
          <p:nvPr/>
        </p:nvSpPr>
        <p:spPr>
          <a:xfrm>
            <a:off x="4644425" y="965800"/>
            <a:ext cx="4330200" cy="3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3. 로드밸런서(ELB)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ko" sz="1500">
                <a:solidFill>
                  <a:schemeClr val="dk1"/>
                </a:solidFill>
              </a:rPr>
              <a:t>PublicServer와 각 PrivateServer(전용 서버) 사이에 로드밸런서가 존재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ko" sz="1500">
                <a:solidFill>
                  <a:schemeClr val="dk1"/>
                </a:solidFill>
              </a:rPr>
              <a:t>요청 유형(카테고리)에 따라 알맞은 PrivateServer로 분배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4. PrivateServer (카테고리별 마이크로서비스)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ko" sz="1500">
                <a:solidFill>
                  <a:schemeClr val="dk1"/>
                </a:solidFill>
              </a:rPr>
              <a:t>약물, 진료, 내과+외과, 융합+진료보조 등 </a:t>
            </a:r>
            <a:r>
              <a:rPr b="1" lang="ko" sz="1500">
                <a:solidFill>
                  <a:schemeClr val="dk1"/>
                </a:solidFill>
              </a:rPr>
              <a:t>각 분야별 PrivateServer</a:t>
            </a:r>
            <a:r>
              <a:rPr lang="ko" sz="1500">
                <a:solidFill>
                  <a:schemeClr val="dk1"/>
                </a:solidFill>
              </a:rPr>
              <a:t>가 독립적으로 존재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ko" sz="1500">
                <a:solidFill>
                  <a:schemeClr val="dk1"/>
                </a:solidFill>
              </a:rPr>
              <a:t>각 PrivateServer는 개별 LLM, 벡터DB 등 독립적인 모델·DB·코드를 가질 수 있음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351" name="Google Shape;35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398463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352" name="Google Shape;35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63513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2"/>
          <p:cNvSpPr txBox="1"/>
          <p:nvPr/>
        </p:nvSpPr>
        <p:spPr>
          <a:xfrm>
            <a:off x="241913" y="627928"/>
            <a:ext cx="2622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시스템 아키텍처 및 참고사항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2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향후 개발 방향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355" name="Google Shape;355;p42"/>
          <p:cNvSpPr txBox="1"/>
          <p:nvPr/>
        </p:nvSpPr>
        <p:spPr>
          <a:xfrm>
            <a:off x="241935" y="-78105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800">
                <a:solidFill>
                  <a:srgbClr val="00CFF8"/>
                </a:solidFill>
              </a:rPr>
              <a:t>5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42" title="0602향후시스템.drawi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925" y="888625"/>
            <a:ext cx="4330074" cy="3662264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2"/>
          <p:cNvSpPr txBox="1"/>
          <p:nvPr/>
        </p:nvSpPr>
        <p:spPr>
          <a:xfrm>
            <a:off x="4644425" y="965800"/>
            <a:ext cx="43302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5. DB 구성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ko" sz="1500">
                <a:solidFill>
                  <a:schemeClr val="dk1"/>
                </a:solidFill>
              </a:rPr>
              <a:t>글로벌 DB(MySQL, Redis 등)</a:t>
            </a:r>
            <a:r>
              <a:rPr lang="ko" sz="1500">
                <a:solidFill>
                  <a:schemeClr val="dk1"/>
                </a:solidFill>
              </a:rPr>
              <a:t>: 전체 서비스/유저 관리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ko" sz="1500">
                <a:solidFill>
                  <a:schemeClr val="dk1"/>
                </a:solidFill>
              </a:rPr>
              <a:t>유저 DB</a:t>
            </a:r>
            <a:r>
              <a:rPr lang="ko" sz="1500">
                <a:solidFill>
                  <a:schemeClr val="dk1"/>
                </a:solidFill>
              </a:rPr>
              <a:t>: 서비스별, 분야별 필요에 따라 독립적으로 운영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362" name="Google Shape;36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398463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363" name="Google Shape;36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63513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3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향후 개발 방향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365" name="Google Shape;365;p43"/>
          <p:cNvSpPr txBox="1"/>
          <p:nvPr/>
        </p:nvSpPr>
        <p:spPr>
          <a:xfrm>
            <a:off x="241935" y="-78105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800">
                <a:solidFill>
                  <a:srgbClr val="00CFF8"/>
                </a:solidFill>
              </a:rPr>
              <a:t>5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3"/>
          <p:cNvSpPr txBox="1"/>
          <p:nvPr/>
        </p:nvSpPr>
        <p:spPr>
          <a:xfrm>
            <a:off x="-75" y="434675"/>
            <a:ext cx="9144000" cy="4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</a:rPr>
              <a:t>구조적 특징 및 장점</a:t>
            </a:r>
            <a:endParaRPr b="1" sz="17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ko" sz="1500">
                <a:solidFill>
                  <a:schemeClr val="dk1"/>
                </a:solidFill>
              </a:rPr>
              <a:t>완전 마이크로서비스 구조</a:t>
            </a:r>
            <a:br>
              <a:rPr b="1" lang="ko" sz="1500">
                <a:solidFill>
                  <a:schemeClr val="dk1"/>
                </a:solidFill>
              </a:rPr>
            </a:br>
            <a:r>
              <a:rPr lang="ko" sz="1500">
                <a:solidFill>
                  <a:schemeClr val="dk1"/>
                </a:solidFill>
              </a:rPr>
              <a:t> → 각 의료 분야를 독립 서버/컨테이너로 분리, 확장 및 교체가 매우 용이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ko" sz="1500">
                <a:solidFill>
                  <a:schemeClr val="dk1"/>
                </a:solidFill>
              </a:rPr>
              <a:t>로드밸런싱 기반 안정성/확장성</a:t>
            </a:r>
            <a:br>
              <a:rPr b="1" lang="ko" sz="1500">
                <a:solidFill>
                  <a:schemeClr val="dk1"/>
                </a:solidFill>
              </a:rPr>
            </a:br>
            <a:r>
              <a:rPr lang="ko" sz="1500">
                <a:solidFill>
                  <a:schemeClr val="dk1"/>
                </a:solidFill>
              </a:rPr>
              <a:t> → 요청 폭주/특정 분야 트래픽 증가시 자동 확장/안정 운영 가능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ko" sz="1500">
                <a:solidFill>
                  <a:schemeClr val="dk1"/>
                </a:solidFill>
              </a:rPr>
              <a:t>카테고리별 RAG 및 LLM 인스턴스 분리</a:t>
            </a:r>
            <a:br>
              <a:rPr b="1" lang="ko" sz="1500">
                <a:solidFill>
                  <a:schemeClr val="dk1"/>
                </a:solidFill>
              </a:rPr>
            </a:br>
            <a:r>
              <a:rPr lang="ko" sz="1500">
                <a:solidFill>
                  <a:schemeClr val="dk1"/>
                </a:solidFill>
              </a:rPr>
              <a:t> → 각 분야별 전문화/최적화 가능, 성능·비용·품질 최적화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ko" sz="1500">
                <a:solidFill>
                  <a:schemeClr val="dk1"/>
                </a:solidFill>
              </a:rPr>
              <a:t>서비스 간 결합도 최소화</a:t>
            </a:r>
            <a:br>
              <a:rPr b="1" lang="ko" sz="1500">
                <a:solidFill>
                  <a:schemeClr val="dk1"/>
                </a:solidFill>
              </a:rPr>
            </a:br>
            <a:r>
              <a:rPr lang="ko" sz="1500">
                <a:solidFill>
                  <a:schemeClr val="dk1"/>
                </a:solidFill>
              </a:rPr>
              <a:t> → 유지보수, 배포, 장애 격리 용이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ko" sz="1500">
                <a:solidFill>
                  <a:schemeClr val="dk1"/>
                </a:solidFill>
              </a:rPr>
              <a:t>추후 엔터프라이즈 확장 용이</a:t>
            </a:r>
            <a:br>
              <a:rPr b="1" lang="ko" sz="1500">
                <a:solidFill>
                  <a:schemeClr val="dk1"/>
                </a:solidFill>
              </a:rPr>
            </a:br>
            <a:r>
              <a:rPr lang="ko" sz="1500">
                <a:solidFill>
                  <a:schemeClr val="dk1"/>
                </a:solidFill>
              </a:rPr>
              <a:t> → 새로운 의료 분야, 데이터 소스, 외부 서비스 추가도 유연하게 대응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결론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ko" sz="1500">
                <a:solidFill>
                  <a:schemeClr val="dk1"/>
                </a:solidFill>
              </a:rPr>
              <a:t>모든 분야/서비스를 분리하여, </a:t>
            </a:r>
            <a:r>
              <a:rPr b="1" lang="ko" sz="1500">
                <a:solidFill>
                  <a:schemeClr val="dk1"/>
                </a:solidFill>
              </a:rPr>
              <a:t>확장성, 안정성, 유지보수성</a:t>
            </a:r>
            <a:r>
              <a:rPr lang="ko" sz="1500">
                <a:solidFill>
                  <a:schemeClr val="dk1"/>
                </a:solidFill>
              </a:rPr>
              <a:t>을 극대화한 의료 챗봇 시스템!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ko" sz="1500">
                <a:solidFill>
                  <a:schemeClr val="dk1"/>
                </a:solidFill>
              </a:rPr>
              <a:t>추후 실서비스/상용화/엔터프라이즈 적용까지 고려한 설계임.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3206750" y="-704850"/>
            <a:ext cx="2730500" cy="273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8.png" id="141" name="Google Shape;14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858547" y="3607407"/>
            <a:ext cx="1714818" cy="19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9.png" id="142" name="Google Shape;14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2716080" y="3607407"/>
            <a:ext cx="1714818" cy="193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10.png" id="143" name="Google Shape;143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4640057" y="3607400"/>
            <a:ext cx="1714818" cy="193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11.png" id="144" name="Google Shape;144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6526797" y="3628795"/>
            <a:ext cx="1714818" cy="1936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4102100" y="844550"/>
            <a:ext cx="946467" cy="362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rPr b="0" i="0" lang="ko" sz="2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0" i="0" sz="2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116823" y="3786480"/>
            <a:ext cx="1664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소개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1841288" y="3786518"/>
            <a:ext cx="1606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수집된 데이터 및 데이터 전처리 과정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3876897" y="3743675"/>
            <a:ext cx="1486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개발된 </a:t>
            </a:r>
            <a:r>
              <a:rPr lang="ko" sz="1500">
                <a:solidFill>
                  <a:srgbClr val="595959"/>
                </a:solidFill>
              </a:rPr>
              <a:t>프로그램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5836377" y="3786475"/>
            <a:ext cx="1233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테스트 결과 및 결과 분석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7514323" y="3786485"/>
            <a:ext cx="1319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향후 개발 방향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3829050" y="1149350"/>
            <a:ext cx="1486218" cy="324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437525" y="3013710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1966260" y="3013710"/>
            <a:ext cx="1365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4792BD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4792BD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4036098" y="3013710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5770513" y="3013705"/>
            <a:ext cx="1365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4792BD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4792B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7662585" y="3013710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-165100" y="425450"/>
            <a:ext cx="96901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426450" y="196850"/>
            <a:ext cx="520700" cy="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371" name="Google Shape;37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398463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372" name="Google Shape;37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63513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4"/>
          <p:cNvSpPr txBox="1"/>
          <p:nvPr/>
        </p:nvSpPr>
        <p:spPr>
          <a:xfrm>
            <a:off x="241913" y="627928"/>
            <a:ext cx="2622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시스템 아키텍처 및 참고사항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4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향후 개발 방향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241935" y="-78105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800">
                <a:solidFill>
                  <a:srgbClr val="00CFF8"/>
                </a:solidFill>
              </a:rPr>
              <a:t>5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923" y="888625"/>
            <a:ext cx="5180426" cy="32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4"/>
          <p:cNvSpPr txBox="1"/>
          <p:nvPr/>
        </p:nvSpPr>
        <p:spPr>
          <a:xfrm>
            <a:off x="5422350" y="1004550"/>
            <a:ext cx="3591300" cy="25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웹 서비스 개발 시,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 공통 API, DB 테이블, 쿼리, 데이터 구조, 콘텐츠를 표준화하여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 여러 프로젝트에서 쉽게 재사용할 수 있도록 서버 구조를 설계.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이를 통해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 다양한 웹 프로젝트에 빠르게 적용할 수 있고,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 개발 효율성과 유지보수성이 크게 향상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382" name="Google Shape;38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398463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383" name="Google Shape;38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63513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5"/>
          <p:cNvSpPr txBox="1"/>
          <p:nvPr/>
        </p:nvSpPr>
        <p:spPr>
          <a:xfrm>
            <a:off x="241913" y="627928"/>
            <a:ext cx="2622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시스템 아키텍처 및 참고사항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5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향후 개발 방향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386" name="Google Shape;386;p45"/>
          <p:cNvSpPr txBox="1"/>
          <p:nvPr/>
        </p:nvSpPr>
        <p:spPr>
          <a:xfrm>
            <a:off x="241935" y="-78105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800">
                <a:solidFill>
                  <a:srgbClr val="00CFF8"/>
                </a:solidFill>
              </a:rPr>
              <a:t>5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150" y="927453"/>
            <a:ext cx="7873693" cy="3950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392" name="Google Shape;39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398463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393" name="Google Shape;393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63513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6"/>
          <p:cNvSpPr txBox="1"/>
          <p:nvPr/>
        </p:nvSpPr>
        <p:spPr>
          <a:xfrm>
            <a:off x="241913" y="627928"/>
            <a:ext cx="2622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시스템 아키텍처 및 참고사항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6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향후 개발 방향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396" name="Google Shape;396;p46"/>
          <p:cNvSpPr txBox="1"/>
          <p:nvPr/>
        </p:nvSpPr>
        <p:spPr>
          <a:xfrm>
            <a:off x="241935" y="-78105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800">
                <a:solidFill>
                  <a:srgbClr val="00CFF8"/>
                </a:solidFill>
              </a:rPr>
              <a:t>5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6"/>
          <p:cNvSpPr txBox="1"/>
          <p:nvPr/>
        </p:nvSpPr>
        <p:spPr>
          <a:xfrm>
            <a:off x="64500" y="927450"/>
            <a:ext cx="90150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1. 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infrastructure-config.json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JSON 문서를 정해진 규칙에 따라 파싱하여, 각 항목별 인프라 기능을 자동으로 분리·생성·실행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2. Application 생성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명시된 라이브러리와 템플릿을 이용해 웹 서버 프로젝트와 기본 구조 자동 생성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3. Template 생성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서비스/도메인별로 구분하여 템플릿 자동 생성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템플릿에는 공통 API, SQL, 로직 예시, 개발 가이드라인 포함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4. Controller 생성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REST API 엔드포인트별 컨트롤러 코드 자동 생성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각 템플릿마다 별도 컨트롤러가 생성되어 서비스 기능별로 분리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5. Table 생성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데이터 주도적 개발을 위한 </a:t>
            </a:r>
            <a:r>
              <a:rPr lang="ko" sz="1100">
                <a:solidFill>
                  <a:schemeClr val="dk1"/>
                </a:solidFill>
              </a:rPr>
              <a:t>데이터</a:t>
            </a:r>
            <a:r>
              <a:rPr lang="ko" sz="1100">
                <a:solidFill>
                  <a:schemeClr val="dk1"/>
                </a:solidFill>
              </a:rPr>
              <a:t> 테이블 자동 생성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6. Database 코드/SQL 생성 및 실행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명세서를 기준으로 DB 테이블, 프로시저, 쿼리문 자동 생성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50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생성된 SQL을 실제 데이터베이스에 적용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.png" id="402" name="Google Shape;40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64907" y="857250"/>
            <a:ext cx="3832225" cy="3816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2.png" id="403" name="Google Shape;40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7000" y="857250"/>
            <a:ext cx="3816668" cy="3816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3.png" id="404" name="Google Shape;404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7000" y="857250"/>
            <a:ext cx="3816668" cy="3816668"/>
          </a:xfrm>
          <a:prstGeom prst="rect">
            <a:avLst/>
          </a:prstGeom>
          <a:noFill/>
          <a:ln>
            <a:noFill/>
          </a:ln>
          <a:effectLst>
            <a:outerShdw blurRad="4057543">
              <a:srgbClr val="00A2C2">
                <a:alpha val="29411"/>
              </a:srgbClr>
            </a:outerShdw>
          </a:effectLst>
        </p:spPr>
      </p:pic>
      <p:sp>
        <p:nvSpPr>
          <p:cNvPr id="405" name="Google Shape;405;p47"/>
          <p:cNvSpPr txBox="1"/>
          <p:nvPr/>
        </p:nvSpPr>
        <p:spPr>
          <a:xfrm>
            <a:off x="3071813" y="2429510"/>
            <a:ext cx="29970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lang="ko" sz="3800"/>
              <a:t>시연</a:t>
            </a:r>
            <a:endParaRPr b="1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p47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-165100" y="431800"/>
            <a:ext cx="96901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26450" y="196850"/>
            <a:ext cx="520700" cy="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163" name="Google Shape;16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398463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164" name="Google Shape;16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63513"/>
            <a:ext cx="521018" cy="8921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팀 윈도우즈 소개</a:t>
            </a:r>
            <a:endParaRPr i="0" sz="1500" u="none" cap="none" strike="noStrike">
              <a:solidFill>
                <a:srgbClr val="595959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225107" y="-86678"/>
            <a:ext cx="1022668" cy="667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t/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1631650" y="517050"/>
            <a:ext cx="73158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1" lang="ko" sz="1500">
                <a:solidFill>
                  <a:srgbClr val="595959"/>
                </a:solidFill>
              </a:rPr>
              <a:t>  권성호</a:t>
            </a:r>
            <a:endParaRPr b="1" i="0" sz="1500" u="none" cap="none" strike="noStrike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믿음과 사랑을 가지고 프로젝트에 임했습니다. 모두들 성공하십쇼.</a:t>
            </a:r>
            <a:endParaRPr sz="1500">
              <a:solidFill>
                <a:srgbClr val="595959"/>
              </a:solidFill>
            </a:endParaRPr>
          </a:p>
        </p:txBody>
      </p:sp>
      <p:pic>
        <p:nvPicPr>
          <p:cNvPr id="168" name="Google Shape;168;p27" title="windows 3.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750" y="517050"/>
            <a:ext cx="1505325" cy="765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 title="windows 97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175" y="1342275"/>
            <a:ext cx="1534475" cy="888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 title="windows 98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750" y="2230800"/>
            <a:ext cx="1505325" cy="8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 title="windows xp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7175" y="3997699"/>
            <a:ext cx="1534474" cy="10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/>
        </p:nvSpPr>
        <p:spPr>
          <a:xfrm>
            <a:off x="1631650" y="1377200"/>
            <a:ext cx="74613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1" lang="ko" sz="1500">
                <a:solidFill>
                  <a:srgbClr val="595959"/>
                </a:solidFill>
              </a:rPr>
              <a:t>이준석</a:t>
            </a:r>
            <a:endParaRPr b="1" sz="1500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많이 부족했는데, 다들 많이 신경써주셔서 성공적으로 끝낼 수 있었습니다. 감사합니다.</a:t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1606150" y="2141400"/>
            <a:ext cx="75123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1" lang="ko" sz="1500">
                <a:solidFill>
                  <a:srgbClr val="595959"/>
                </a:solidFill>
              </a:rPr>
              <a:t>손현성</a:t>
            </a:r>
            <a:endParaRPr b="1" i="0" sz="1500" u="none" cap="none" strike="noStrike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이번 프로젝트로 협업하는 과정에서의 어려움을 경험해본 것 같아 좋은 경험이 되었고,</a:t>
            </a:r>
            <a:br>
              <a:rPr lang="ko" sz="1500">
                <a:solidFill>
                  <a:srgbClr val="595959"/>
                </a:solidFill>
              </a:rPr>
            </a:br>
            <a:r>
              <a:rPr lang="ko" sz="1500">
                <a:solidFill>
                  <a:srgbClr val="595959"/>
                </a:solidFill>
              </a:rPr>
              <a:t>만족스러운 결과물이 나온것 같아 팀원들에게 감사합니다. 고생하셨습니다.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1631650" y="3069550"/>
            <a:ext cx="74613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595959"/>
                </a:solidFill>
              </a:rPr>
              <a:t>남의헌</a:t>
            </a:r>
            <a:endParaRPr b="1" i="0" sz="1500" u="none" cap="none" strike="noStrike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45720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595959"/>
                </a:solidFill>
              </a:rPr>
              <a:t>‘</a:t>
            </a:r>
            <a:r>
              <a:rPr lang="ko" sz="1500">
                <a:solidFill>
                  <a:srgbClr val="595959"/>
                </a:solidFill>
              </a:rPr>
              <a:t>팀’ 프로젝트를 잘 마무리 할 수 있게 협력한 팀원들에게 감사한 마음을 전합니다.</a:t>
            </a:r>
            <a:endParaRPr sz="1500">
              <a:solidFill>
                <a:srgbClr val="595959"/>
              </a:solidFill>
            </a:endParaRPr>
          </a:p>
          <a:p>
            <a:pPr indent="0" lvl="0" marL="45720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595959"/>
                </a:solidFill>
              </a:rPr>
              <a:t>다들 고생 많으셨습니다</a:t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1631650" y="4124325"/>
            <a:ext cx="74613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1" lang="ko" sz="1500">
                <a:solidFill>
                  <a:srgbClr val="595959"/>
                </a:solidFill>
              </a:rPr>
              <a:t>이준배</a:t>
            </a:r>
            <a:endParaRPr b="1" i="0" sz="1500" u="none" cap="none" strike="noStrike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여러가지 데이터로 시작하여 모두 힘들 합쳐 하나의 프로그램을 만들었다는게 뿌듯합니다.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다들 고생 많으셨습니다.  </a:t>
            </a:r>
            <a:endParaRPr sz="1500">
              <a:solidFill>
                <a:srgbClr val="595959"/>
              </a:solidFill>
            </a:endParaRPr>
          </a:p>
        </p:txBody>
      </p:sp>
      <p:pic>
        <p:nvPicPr>
          <p:cNvPr id="176" name="Google Shape;176;p27" title="상어거북.png"/>
          <p:cNvPicPr preferRelativeResize="0"/>
          <p:nvPr/>
        </p:nvPicPr>
        <p:blipFill rotWithShape="1">
          <a:blip r:embed="rId9">
            <a:alphaModFix/>
          </a:blip>
          <a:srcRect b="-42227" l="0" r="-22564" t="0"/>
          <a:stretch/>
        </p:blipFill>
        <p:spPr>
          <a:xfrm>
            <a:off x="111750" y="3024850"/>
            <a:ext cx="1844950" cy="136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2.png" id="181" name="Google Shape;1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612237" y="1693438"/>
            <a:ext cx="4136900" cy="27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/>
        </p:nvSpPr>
        <p:spPr>
          <a:xfrm>
            <a:off x="627380" y="1614805"/>
            <a:ext cx="1664018" cy="267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원본 데이터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-165100" y="425450"/>
            <a:ext cx="96901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26450" y="196850"/>
            <a:ext cx="520700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119423" y="2460093"/>
            <a:ext cx="2673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595959"/>
                </a:solidFill>
              </a:rPr>
              <a:t>필수의료 의학지식 데이터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595959"/>
                </a:solidFill>
              </a:rPr>
              <a:t>전문 의학지식 데이터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595959"/>
                </a:solidFill>
              </a:rPr>
              <a:t>초거대 AI 헬스케어 질의응답 데이터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/temp/image12.png" id="186" name="Google Shape;1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662873" y="1912620"/>
            <a:ext cx="3812540" cy="276891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3740150" y="2168208"/>
            <a:ext cx="1664018" cy="267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3343153" y="2738203"/>
            <a:ext cx="26736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텍스트 정제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- 불용어 제거 (한국어 불용어 리스트 기반)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- 특수문자, 공백 정리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595959"/>
                </a:solidFill>
              </a:rPr>
              <a:t> 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 여러 문장 병합 및 단순화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/temp/image12.png" id="189" name="Google Shape;1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6207125" y="2267903"/>
            <a:ext cx="2935288" cy="276891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/>
        </p:nvSpPr>
        <p:spPr>
          <a:xfrm>
            <a:off x="6839585" y="2937193"/>
            <a:ext cx="1664018" cy="267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벡터화된 데이터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6394050" y="3369375"/>
            <a:ext cx="25614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텍스트 임베딩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- 문장을 고차원 숫자 벡터로 변환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/temp/image6.png" id="192" name="Google Shape;192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605879">
            <a:off x="6020040" y="2362930"/>
            <a:ext cx="493077" cy="117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6.png" id="193" name="Google Shape;193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719468">
            <a:off x="2813970" y="1539533"/>
            <a:ext cx="493077" cy="17875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3343145" y="3820900"/>
            <a:ext cx="26736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콘텐츠 추출 및 연결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 주요 필드에서 핵심 텍스트 추출 후 하나로 연결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3343155" y="4630968"/>
            <a:ext cx="26736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카테고리 부여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- 각 문서에 주제 기반 카테고리 태그 추가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126675" y="3362638"/>
            <a:ext cx="2673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 형식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- JSON 파일 다수 (문서 단위로 저장)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 content, answer 등 다양한 필드 포함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22552" y="4265200"/>
            <a:ext cx="2673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설명문, 질문/답변, 요약 등 자연어 기반 텍스트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-&gt; 문서 별로 주제나 유형이 상이하고, 파일 수가 많으며 구조가 제각각이라 전처리 필요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6342124" y="3958150"/>
            <a:ext cx="2494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벡터 DB 구축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- 벡터 인덱싱 및 저장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- 유사도 기반 검색을 위한 구조로 변환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878205" y="108267"/>
            <a:ext cx="2379980" cy="267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수집된 데이터 및 전처리 과정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225107" y="-86678"/>
            <a:ext cx="1022668" cy="667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4792BD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4792BD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t/>
            </a:r>
            <a:endParaRPr b="1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71750" y="661425"/>
            <a:ext cx="27690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수집된 데이터 및 전처리 과정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206" name="Google Shape;2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398463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207" name="Google Shape;20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63513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/>
        </p:nvSpPr>
        <p:spPr>
          <a:xfrm>
            <a:off x="241926" y="524950"/>
            <a:ext cx="19203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 시스템 아키텍처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9" title="11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788" y="905425"/>
            <a:ext cx="7688652" cy="391272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개발된 </a:t>
            </a:r>
            <a:r>
              <a:rPr lang="ko" sz="1500">
                <a:solidFill>
                  <a:srgbClr val="595959"/>
                </a:solidFill>
              </a:rPr>
              <a:t>프로그램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225107" y="-86678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lang="ko" sz="3800">
                <a:solidFill>
                  <a:srgbClr val="00CFF8"/>
                </a:solidFill>
              </a:rPr>
              <a:t>03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216" name="Google Shape;21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398463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217" name="Google Shape;21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63513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개발된 </a:t>
            </a:r>
            <a:r>
              <a:rPr lang="ko" sz="1500">
                <a:solidFill>
                  <a:srgbClr val="595959"/>
                </a:solidFill>
              </a:rPr>
              <a:t>프로그램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225107" y="-86678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lang="ko" sz="3800">
                <a:solidFill>
                  <a:srgbClr val="00CFF8"/>
                </a:solidFill>
              </a:rPr>
              <a:t>03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54600" y="696450"/>
            <a:ext cx="9034800" cy="4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</a:rPr>
              <a:t>의료 챗봇 현 시스템 아키텍처 요약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1. Front 영역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ko" sz="1500">
                <a:solidFill>
                  <a:schemeClr val="dk1"/>
                </a:solidFill>
              </a:rPr>
              <a:t>Streamlit</a:t>
            </a:r>
            <a:r>
              <a:rPr lang="ko" sz="1500">
                <a:solidFill>
                  <a:schemeClr val="dk1"/>
                </a:solidFill>
              </a:rPr>
              <a:t> 기반의 프론트엔드에서 사용자가 직접 질문 입력 및 결과 확인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ko" sz="1500">
                <a:solidFill>
                  <a:schemeClr val="dk1"/>
                </a:solidFill>
              </a:rPr>
              <a:t>챗봇 LLM</a:t>
            </a:r>
            <a:r>
              <a:rPr lang="ko" sz="1500">
                <a:solidFill>
                  <a:schemeClr val="dk1"/>
                </a:solidFill>
              </a:rPr>
              <a:t>이 프론트와 연결되어, 전체 대화 흐름의 중심 역할 수행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2. Back 영역 (Application)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ko" sz="1500">
                <a:solidFill>
                  <a:schemeClr val="dk1"/>
                </a:solidFill>
              </a:rPr>
              <a:t>카테고리 분류 LLM</a:t>
            </a:r>
            <a:r>
              <a:rPr lang="ko" sz="1500">
                <a:solidFill>
                  <a:schemeClr val="dk1"/>
                </a:solidFill>
              </a:rPr>
              <a:t>과 전용 </a:t>
            </a:r>
            <a:r>
              <a:rPr b="1" lang="ko" sz="1500">
                <a:solidFill>
                  <a:schemeClr val="dk1"/>
                </a:solidFill>
              </a:rPr>
              <a:t>카테고리 VectorDB</a:t>
            </a:r>
            <a:r>
              <a:rPr lang="ko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질문의 주제(카테고리)를 자동 분류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카테고리 분류 DB(FAISS) 기반으로 빠르게 분류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ko" sz="1500">
                <a:solidFill>
                  <a:schemeClr val="dk1"/>
                </a:solidFill>
              </a:rPr>
              <a:t>카테고리별 LLM + VectorDB</a:t>
            </a:r>
            <a:r>
              <a:rPr lang="ko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각 카테고리(약물, 진료, 내과+외과, 융합+진료보조)별로 별도 LLM과 VectorDB(FAISS) 존재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해당 카테고리에 맞는 LLM이 VectorDB에서 관련 문서/context 추출 후, RAG 방식으로 전문적인 응답 생성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225" name="Google Shape;22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398463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226" name="Google Shape;22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63513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/>
        </p:nvSpPr>
        <p:spPr>
          <a:xfrm>
            <a:off x="292100" y="641350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t/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230188" y="528003"/>
            <a:ext cx="2622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시퀀스 다이어그램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1" title="1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100" y="823475"/>
            <a:ext cx="4279900" cy="38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개발된 </a:t>
            </a:r>
            <a:r>
              <a:rPr lang="ko" sz="1500">
                <a:solidFill>
                  <a:srgbClr val="595959"/>
                </a:solidFill>
              </a:rPr>
              <a:t>프로그램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225107" y="-86678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lang="ko" sz="3800">
                <a:solidFill>
                  <a:srgbClr val="00CFF8"/>
                </a:solidFill>
              </a:rPr>
              <a:t>03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4571998" y="823471"/>
            <a:ext cx="4375500" cy="3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핵심 요약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ko" sz="1500">
                <a:solidFill>
                  <a:schemeClr val="dk1"/>
                </a:solidFill>
              </a:rPr>
              <a:t>단순 질문:</a:t>
            </a:r>
            <a:r>
              <a:rPr lang="ko" sz="1500">
                <a:solidFill>
                  <a:schemeClr val="dk1"/>
                </a:solidFill>
              </a:rPr>
              <a:t> 벡터DB 유사도가 낮으면 챗봇 LLM이 바로 답변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ko" sz="1500">
                <a:solidFill>
                  <a:schemeClr val="dk1"/>
                </a:solidFill>
              </a:rPr>
              <a:t>복잡 질문:</a:t>
            </a:r>
            <a:r>
              <a:rPr lang="ko" sz="1500">
                <a:solidFill>
                  <a:schemeClr val="dk1"/>
                </a:solidFill>
              </a:rPr>
              <a:t> 벡터DB에서 문맥 확보 → 카테고리 분류 LLM이 적합 카테고리 결정</a:t>
            </a:r>
            <a:br>
              <a:rPr lang="ko" sz="1500">
                <a:solidFill>
                  <a:schemeClr val="dk1"/>
                </a:solidFill>
              </a:rPr>
            </a:br>
            <a:r>
              <a:rPr lang="ko" sz="1500">
                <a:solidFill>
                  <a:schemeClr val="dk1"/>
                </a:solidFill>
              </a:rPr>
              <a:t>→ 카테고리별 벡터DB/LLM에서 문맥 기반 응답      → 챗봇 LLM이 최종 답변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ko" sz="1500">
                <a:solidFill>
                  <a:schemeClr val="dk1"/>
                </a:solidFill>
              </a:rPr>
              <a:t>세션/히스토리 활용:</a:t>
            </a:r>
            <a:r>
              <a:rPr lang="ko" sz="1500">
                <a:solidFill>
                  <a:schemeClr val="dk1"/>
                </a:solidFill>
              </a:rPr>
              <a:t> 최종 응답 생성 시 이전 대화, 사용 문서, context 등 활용</a:t>
            </a:r>
            <a:br>
              <a:rPr lang="ko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➡️ 단순 질문-고도화 질문 모두 최적 경로로 분기,</a:t>
            </a:r>
            <a:br>
              <a:rPr b="1" lang="ko" sz="1500">
                <a:solidFill>
                  <a:schemeClr val="dk1"/>
                </a:solidFill>
              </a:rPr>
            </a:br>
            <a:r>
              <a:rPr b="1" lang="ko" sz="1500">
                <a:solidFill>
                  <a:schemeClr val="dk1"/>
                </a:solidFill>
              </a:rPr>
              <a:t> 카테고리별 RAG/LLM과의 연동이 핵심임</a:t>
            </a:r>
            <a:r>
              <a:rPr lang="ko" sz="1500">
                <a:solidFill>
                  <a:srgbClr val="595959"/>
                </a:solidFill>
              </a:rPr>
              <a:t>  </a:t>
            </a:r>
            <a:endParaRPr sz="1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237" name="Google Shape;23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473710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238" name="Google Shape;23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96850"/>
            <a:ext cx="521018" cy="8921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2"/>
          <p:cNvSpPr txBox="1"/>
          <p:nvPr/>
        </p:nvSpPr>
        <p:spPr>
          <a:xfrm>
            <a:off x="878205" y="108267"/>
            <a:ext cx="2379980" cy="267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및 결과 분석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225107" y="-86678"/>
            <a:ext cx="1022668" cy="667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800">
                <a:solidFill>
                  <a:srgbClr val="00CFF8"/>
                </a:solidFill>
              </a:rPr>
              <a:t>4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225093" y="637481"/>
            <a:ext cx="6444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595959"/>
                </a:solidFill>
              </a:rPr>
              <a:t>테스트 목적 및 대상 모델 (파인튜닝 모델 포함)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-323850" lvl="0" marL="45720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-"/>
            </a:pPr>
            <a:r>
              <a:rPr lang="ko" sz="1500">
                <a:solidFill>
                  <a:srgbClr val="595959"/>
                </a:solidFill>
              </a:rPr>
              <a:t>다양한 LLM 모델의 성능 비교</a:t>
            </a:r>
            <a:endParaRPr sz="15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-323850" lvl="0" marL="45720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-"/>
            </a:pPr>
            <a:r>
              <a:rPr lang="ko" sz="1500">
                <a:solidFill>
                  <a:srgbClr val="595959"/>
                </a:solidFill>
              </a:rPr>
              <a:t>Fine-tuning</a:t>
            </a:r>
            <a:r>
              <a:rPr lang="ko" sz="1500">
                <a:solidFill>
                  <a:srgbClr val="595959"/>
                </a:solidFill>
              </a:rPr>
              <a:t> (화면 우측 모델)</a:t>
            </a:r>
            <a:r>
              <a:rPr lang="ko" sz="1500">
                <a:solidFill>
                  <a:srgbClr val="595959"/>
                </a:solidFill>
              </a:rPr>
              <a:t>의 효과 확인 </a:t>
            </a:r>
            <a:endParaRPr sz="15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-323850" lvl="0" marL="45720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-"/>
            </a:pPr>
            <a:r>
              <a:rPr lang="ko" sz="1500">
                <a:solidFill>
                  <a:srgbClr val="595959"/>
                </a:solidFill>
              </a:rPr>
              <a:t>KULLM3 모델의 토큰 수 및 샘플링 설정에 따른 성능 차이 분석</a:t>
            </a:r>
            <a:endParaRPr sz="15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-323850" lvl="0" marL="45720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-"/>
            </a:pPr>
            <a:r>
              <a:rPr lang="ko" sz="1500">
                <a:solidFill>
                  <a:srgbClr val="595959"/>
                </a:solidFill>
              </a:rPr>
              <a:t>환각(Hallucination) 현상 방지 여부 확인  </a:t>
            </a:r>
            <a:endParaRPr sz="1500">
              <a:solidFill>
                <a:srgbClr val="595959"/>
              </a:solidFill>
            </a:endParaRPr>
          </a:p>
        </p:txBody>
      </p:sp>
      <p:graphicFrame>
        <p:nvGraphicFramePr>
          <p:cNvPr id="242" name="Google Shape;242;p32"/>
          <p:cNvGraphicFramePr/>
          <p:nvPr/>
        </p:nvGraphicFramePr>
        <p:xfrm>
          <a:off x="225100" y="283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{39453D41-77EB-4966-8B06-C3E6E486484E}</a:tableStyleId>
              </a:tblPr>
              <a:tblGrid>
                <a:gridCol w="3052650"/>
                <a:gridCol w="3052650"/>
              </a:tblGrid>
              <a:tr h="2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모델명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특징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GPT-3.5 Turbo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OpenAi 기본 모델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GPT-3.5 Turbo(FT)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데이터로 파인튜닝한 모델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GPT-4o-mini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최신 경량형 OpenAi 모델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KULLM3 (max 1024, sampling)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한국어 특화 모델, 샘플링 사용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1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KULLM3 (max 256, no sampling)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동일 모델, 샘플링 비활성화, 짧은 응답 유도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3" name="Google Shape;243;p32" title="1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5625" y="4235200"/>
            <a:ext cx="2561850" cy="841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 title="2.jpe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7700" y="1096599"/>
            <a:ext cx="2497701" cy="313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/>
        </p:nvSpPr>
        <p:spPr>
          <a:xfrm>
            <a:off x="225125" y="2571724"/>
            <a:ext cx="7711500" cy="22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평가 기준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  - 적절성: 질문에 대한 응답이 의미 있고 구체적인지 여부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  - 환각: 틀린 정보 또는 허구를 생성하는지의 여부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  - 응답 길이: 너무 짧거나 불필요하게 긴 지에 대한 응답 여부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  - 일관성: 유사 질문에 대해 유사한 응답을 하는지에 대한 여부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pic>
        <p:nvPicPr>
          <p:cNvPr descr="/temp/image19.png" id="250" name="Google Shape;25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473710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251" name="Google Shape;25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96850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3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및 결과 분석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225107" y="-86678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4792BD"/>
              </a:buClr>
              <a:buSzPts val="3800"/>
              <a:buFont typeface="Arial"/>
              <a:buNone/>
            </a:pPr>
            <a:r>
              <a:rPr lang="ko" sz="3800">
                <a:solidFill>
                  <a:srgbClr val="4792BD"/>
                </a:solidFill>
              </a:rPr>
              <a:t>04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225100" y="941425"/>
            <a:ext cx="84414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테스트 방법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  - </a:t>
            </a:r>
            <a:r>
              <a:rPr lang="ko" sz="1500">
                <a:solidFill>
                  <a:srgbClr val="595959"/>
                </a:solidFill>
              </a:rPr>
              <a:t>GPT 계열: - ‘당뇨병에 대해 알려줘’ 라는 질문에 대한 답변 받기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  - </a:t>
            </a:r>
            <a:r>
              <a:rPr lang="ko" sz="1500">
                <a:solidFill>
                  <a:srgbClr val="595959"/>
                </a:solidFill>
              </a:rPr>
              <a:t>KULLM 계열:  ‘고려대학교에 대해서 알고 있니?’ 라는 공식 문식 예시 질문에 대한 답변 받기</a:t>
            </a:r>
            <a:endParaRPr sz="1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307777" y="3484725"/>
            <a:ext cx="8355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