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21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70" r:id="rId5"/>
    <p:sldMasterId id="2147483671" r:id="rId6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189049F8-AF7F-4465-AEED-F21D3D982C32}">
  <a:tblStyle styleId="{189049F8-AF7F-4465-AEED-F21D3D982C3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3.xml"/><Relationship Id="rId11" Type="http://schemas.openxmlformats.org/officeDocument/2006/relationships/slide" Target="slides/slide4.xml"/><Relationship Id="rId22" Type="http://schemas.openxmlformats.org/officeDocument/2006/relationships/slide" Target="slides/slide15.xml"/><Relationship Id="rId10" Type="http://schemas.openxmlformats.org/officeDocument/2006/relationships/slide" Target="slides/slide3.xml"/><Relationship Id="rId21" Type="http://schemas.openxmlformats.org/officeDocument/2006/relationships/slide" Target="slides/slide14.xml"/><Relationship Id="rId13" Type="http://schemas.openxmlformats.org/officeDocument/2006/relationships/slide" Target="slides/slide6.xml"/><Relationship Id="rId24" Type="http://schemas.openxmlformats.org/officeDocument/2006/relationships/slide" Target="slides/slide17.xml"/><Relationship Id="rId12" Type="http://schemas.openxmlformats.org/officeDocument/2006/relationships/slide" Target="slides/slide5.xml"/><Relationship Id="rId23" Type="http://schemas.openxmlformats.org/officeDocument/2006/relationships/slide" Target="slides/slide16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2.xml"/><Relationship Id="rId15" Type="http://schemas.openxmlformats.org/officeDocument/2006/relationships/slide" Target="slides/slide8.xml"/><Relationship Id="rId14" Type="http://schemas.openxmlformats.org/officeDocument/2006/relationships/slide" Target="slides/slide7.xml"/><Relationship Id="rId17" Type="http://schemas.openxmlformats.org/officeDocument/2006/relationships/slide" Target="slides/slide10.xml"/><Relationship Id="rId16" Type="http://schemas.openxmlformats.org/officeDocument/2006/relationships/slide" Target="slides/slide9.xml"/><Relationship Id="rId5" Type="http://schemas.openxmlformats.org/officeDocument/2006/relationships/slideMaster" Target="slideMasters/slideMaster1.xml"/><Relationship Id="rId19" Type="http://schemas.openxmlformats.org/officeDocument/2006/relationships/slide" Target="slides/slide12.xml"/><Relationship Id="rId6" Type="http://schemas.openxmlformats.org/officeDocument/2006/relationships/slideMaster" Target="slideMasters/slideMaster2.xml"/><Relationship Id="rId18" Type="http://schemas.openxmlformats.org/officeDocument/2006/relationships/slide" Target="slides/slide1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5f91864b94_2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7" name="Google Shape;127;g35f91864b94_2_8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g35f91864b94_4_1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7" name="Google Shape;267;g35f91864b94_4_15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g35f91864b94_4_18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8" name="Google Shape;278;g35f91864b94_4_18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g35f91864b94_4_1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g35f91864b94_4_19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35f91864b94_2_19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g35f91864b94_2_19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2" name="Shape 3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Google Shape;313;g35f91864b94_4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4" name="Google Shape;314;g35f91864b94_4_113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f91864b94_4_1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5" name="Google Shape;325;g35f91864b94_4_12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3" name="Shape 3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Google Shape;334;g35f91864b94_4_13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5" name="Google Shape;335;g35f91864b94_4_13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35f91864b94_2_2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47" name="Google Shape;347;g35f91864b94_2_21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g35f91864b94_2_9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8" name="Google Shape;138;g35f91864b94_2_9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35f91864b94_2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1" name="Google Shape;161;g35f91864b94_2_1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5f91864b94_2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g35f91864b94_2_12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g35f91864b94_2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g35f91864b94_2_16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g35f91864b94_2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g35f91864b94_2_18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2" name="Shape 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Google Shape;233;g35f91864b94_4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4" name="Google Shape;234;g35f91864b94_4_2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f91864b94_4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g35f91864b94_4_10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g35f91864b94_4_1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6" name="Google Shape;256;g35f91864b94_4_16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8" name="Google Shape;58;p1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59" name="Google Shape;59;p1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5"/>
          <p:cNvSpPr txBox="1"/>
          <p:nvPr>
            <p:ph type="ctrTitle"/>
          </p:nvPr>
        </p:nvSpPr>
        <p:spPr>
          <a:xfrm>
            <a:off x="342900" y="1065213"/>
            <a:ext cx="3886200" cy="73501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2" name="Google Shape;62;p15"/>
          <p:cNvSpPr txBox="1"/>
          <p:nvPr>
            <p:ph idx="1" type="subTitle"/>
          </p:nvPr>
        </p:nvSpPr>
        <p:spPr>
          <a:xfrm>
            <a:off x="685800" y="1943100"/>
            <a:ext cx="3200400" cy="8763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30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2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63" name="Google Shape;63;p15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4" name="Google Shape;64;p15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5" name="Google Shape;65;p15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6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68" name="Google Shape;68;p16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69" name="Google Shape;69;p16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0" name="Google Shape;70;p16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1" name="Google Shape;71;p16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7"/>
          <p:cNvSpPr txBox="1"/>
          <p:nvPr>
            <p:ph type="title"/>
          </p:nvPr>
        </p:nvSpPr>
        <p:spPr>
          <a:xfrm>
            <a:off x="361156" y="2203450"/>
            <a:ext cx="3886200" cy="681038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 cap="none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4" name="Google Shape;74;p17"/>
          <p:cNvSpPr txBox="1"/>
          <p:nvPr>
            <p:ph idx="1" type="body"/>
          </p:nvPr>
        </p:nvSpPr>
        <p:spPr>
          <a:xfrm>
            <a:off x="361156" y="1453357"/>
            <a:ext cx="3886200" cy="750094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None/>
              <a:defRPr sz="1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900"/>
              <a:buNone/>
              <a:defRPr sz="9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800"/>
              <a:buNone/>
              <a:defRPr sz="8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rgbClr val="888888"/>
              </a:buClr>
              <a:buSzPts val="700"/>
              <a:buNone/>
              <a:defRPr sz="7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75" name="Google Shape;75;p17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6" name="Google Shape;76;p17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77" name="Google Shape;77;p17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8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0" name="Google Shape;80;p18"/>
          <p:cNvSpPr txBox="1"/>
          <p:nvPr>
            <p:ph idx="1" type="body"/>
          </p:nvPr>
        </p:nvSpPr>
        <p:spPr>
          <a:xfrm>
            <a:off x="2286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1" name="Google Shape;81;p18"/>
          <p:cNvSpPr txBox="1"/>
          <p:nvPr>
            <p:ph idx="2" type="body"/>
          </p:nvPr>
        </p:nvSpPr>
        <p:spPr>
          <a:xfrm>
            <a:off x="2324100" y="800100"/>
            <a:ext cx="20193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175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•"/>
              <a:defRPr sz="1400"/>
            </a:lvl1pPr>
            <a:lvl2pPr indent="-3048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–"/>
              <a:defRPr sz="1200"/>
            </a:lvl2pPr>
            <a:lvl3pPr indent="-2921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 sz="900"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 sz="900"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9pPr>
          </a:lstStyle>
          <a:p/>
        </p:txBody>
      </p:sp>
      <p:sp>
        <p:nvSpPr>
          <p:cNvPr id="82" name="Google Shape;82;p18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3" name="Google Shape;83;p18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4" name="Google Shape;84;p18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19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87" name="Google Shape;87;p19"/>
          <p:cNvSpPr txBox="1"/>
          <p:nvPr>
            <p:ph idx="1" type="body"/>
          </p:nvPr>
        </p:nvSpPr>
        <p:spPr>
          <a:xfrm>
            <a:off x="228600" y="767556"/>
            <a:ext cx="2020094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88" name="Google Shape;88;p19"/>
          <p:cNvSpPr txBox="1"/>
          <p:nvPr>
            <p:ph idx="2" type="body"/>
          </p:nvPr>
        </p:nvSpPr>
        <p:spPr>
          <a:xfrm>
            <a:off x="228600" y="1087438"/>
            <a:ext cx="2020094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89" name="Google Shape;89;p19"/>
          <p:cNvSpPr txBox="1"/>
          <p:nvPr>
            <p:ph idx="3" type="body"/>
          </p:nvPr>
        </p:nvSpPr>
        <p:spPr>
          <a:xfrm>
            <a:off x="2322513" y="767556"/>
            <a:ext cx="2020888" cy="319881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b="1" sz="1200"/>
            </a:lvl1pPr>
            <a:lvl2pPr indent="-2286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b="1" sz="10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b="1" sz="900"/>
            </a:lvl3pPr>
            <a:lvl4pPr indent="-2286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4pPr>
            <a:lvl5pPr indent="-2286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5pPr>
            <a:lvl6pPr indent="-2286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6pPr>
            <a:lvl7pPr indent="-2286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7pPr>
            <a:lvl8pPr indent="-2286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8pPr>
            <a:lvl9pPr indent="-2286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None/>
              <a:defRPr b="1" sz="800"/>
            </a:lvl9pPr>
          </a:lstStyle>
          <a:p/>
        </p:txBody>
      </p:sp>
      <p:sp>
        <p:nvSpPr>
          <p:cNvPr id="90" name="Google Shape;90;p19"/>
          <p:cNvSpPr txBox="1"/>
          <p:nvPr>
            <p:ph idx="4" type="body"/>
          </p:nvPr>
        </p:nvSpPr>
        <p:spPr>
          <a:xfrm>
            <a:off x="2322513" y="1087438"/>
            <a:ext cx="2020888" cy="1975644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0480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1pPr>
            <a:lvl2pPr indent="-29210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 sz="900"/>
            </a:lvl3pPr>
            <a:lvl4pPr indent="-2794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–"/>
              <a:defRPr sz="800"/>
            </a:lvl4pPr>
            <a:lvl5pPr indent="-2794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»"/>
              <a:defRPr sz="800"/>
            </a:lvl5pPr>
            <a:lvl6pPr indent="-2794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6pPr>
            <a:lvl7pPr indent="-2794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7pPr>
            <a:lvl8pPr indent="-2794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8pPr>
            <a:lvl9pPr indent="-2794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800"/>
              <a:buChar char="•"/>
              <a:defRPr sz="800"/>
            </a:lvl9pPr>
          </a:lstStyle>
          <a:p/>
        </p:txBody>
      </p:sp>
      <p:sp>
        <p:nvSpPr>
          <p:cNvPr id="91" name="Google Shape;91;p19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2" name="Google Shape;92;p19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3" name="Google Shape;93;p19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0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6" name="Google Shape;96;p20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7" name="Google Shape;97;p20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98" name="Google Shape;98;p20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99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/>
          <p:nvPr>
            <p:ph type="title"/>
          </p:nvPr>
        </p:nvSpPr>
        <p:spPr>
          <a:xfrm>
            <a:off x="228600" y="136525"/>
            <a:ext cx="1504157" cy="581025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1" name="Google Shape;101;p21"/>
          <p:cNvSpPr txBox="1"/>
          <p:nvPr>
            <p:ph idx="1" type="body"/>
          </p:nvPr>
        </p:nvSpPr>
        <p:spPr>
          <a:xfrm>
            <a:off x="1787525" y="136525"/>
            <a:ext cx="2555875" cy="2926557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1pPr>
            <a:lvl2pPr indent="-317500" lvl="1" marL="91440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Char char="–"/>
              <a:defRPr sz="1400"/>
            </a:lvl2pPr>
            <a:lvl3pPr indent="-3048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Char char="•"/>
              <a:defRPr sz="1200"/>
            </a:lvl3pPr>
            <a:lvl4pPr indent="-29210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–"/>
              <a:defRPr sz="1000"/>
            </a:lvl4pPr>
            <a:lvl5pPr indent="-29210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»"/>
              <a:defRPr sz="1000"/>
            </a:lvl5pPr>
            <a:lvl6pPr indent="-29210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6pPr>
            <a:lvl7pPr indent="-29210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7pPr>
            <a:lvl8pPr indent="-29210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8pPr>
            <a:lvl9pPr indent="-29210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Char char="•"/>
              <a:defRPr sz="1000"/>
            </a:lvl9pPr>
          </a:lstStyle>
          <a:p/>
        </p:txBody>
      </p:sp>
      <p:sp>
        <p:nvSpPr>
          <p:cNvPr id="102" name="Google Shape;102;p21"/>
          <p:cNvSpPr txBox="1"/>
          <p:nvPr>
            <p:ph idx="2" type="body"/>
          </p:nvPr>
        </p:nvSpPr>
        <p:spPr>
          <a:xfrm>
            <a:off x="228600" y="717550"/>
            <a:ext cx="1504157" cy="234553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03" name="Google Shape;103;p21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4" name="Google Shape;104;p21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5" name="Google Shape;105;p21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/>
          <p:nvPr>
            <p:ph type="title"/>
          </p:nvPr>
        </p:nvSpPr>
        <p:spPr>
          <a:xfrm>
            <a:off x="896144" y="2400300"/>
            <a:ext cx="2743200" cy="283369"/>
          </a:xfrm>
          <a:prstGeom prst="rect">
            <a:avLst/>
          </a:prstGeom>
          <a:noFill/>
          <a:ln>
            <a:noFill/>
          </a:ln>
        </p:spPr>
        <p:txBody>
          <a:bodyPr anchorCtr="0" anchor="b" bIns="22850" lIns="45725" spcFirstLastPara="1" rIns="45725" wrap="square" tIns="2285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Calibri"/>
              <a:buNone/>
              <a:defRPr b="1" sz="1000"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08" name="Google Shape;108;p22"/>
          <p:cNvSpPr/>
          <p:nvPr>
            <p:ph idx="2" type="pic"/>
          </p:nvPr>
        </p:nvSpPr>
        <p:spPr>
          <a:xfrm>
            <a:off x="896144" y="306388"/>
            <a:ext cx="2743200" cy="20574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896144" y="2683669"/>
            <a:ext cx="2743200" cy="402431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28600" lvl="0" marL="457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700"/>
              <a:buNone/>
              <a:defRPr sz="700"/>
            </a:lvl1pPr>
            <a:lvl2pPr indent="-228600" lvl="1" marL="914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600"/>
              <a:buNone/>
              <a:defRPr sz="600"/>
            </a:lvl2pPr>
            <a:lvl3pPr indent="-228600" lvl="2" marL="1371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3pPr>
            <a:lvl4pPr indent="-228600" lvl="3" marL="1828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4pPr>
            <a:lvl5pPr indent="-228600" lvl="4" marL="22860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5pPr>
            <a:lvl6pPr indent="-228600" lvl="5" marL="27432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6pPr>
            <a:lvl7pPr indent="-228600" lvl="6" marL="32004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7pPr>
            <a:lvl8pPr indent="-228600" lvl="7" marL="36576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8pPr>
            <a:lvl9pPr indent="-228600" lvl="8" marL="4114800" algn="l">
              <a:spcBef>
                <a:spcPts val="100"/>
              </a:spcBef>
              <a:spcAft>
                <a:spcPts val="0"/>
              </a:spcAft>
              <a:buClr>
                <a:schemeClr val="dk1"/>
              </a:buClr>
              <a:buSzPts val="500"/>
              <a:buNone/>
              <a:defRPr sz="500"/>
            </a:lvl9pPr>
          </a:lstStyle>
          <a:p/>
        </p:txBody>
      </p:sp>
      <p:sp>
        <p:nvSpPr>
          <p:cNvPr id="110" name="Google Shape;110;p22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1" name="Google Shape;111;p22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2" name="Google Shape;112;p22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5" name="Google Shape;115;p23"/>
          <p:cNvSpPr txBox="1"/>
          <p:nvPr>
            <p:ph idx="1" type="body"/>
          </p:nvPr>
        </p:nvSpPr>
        <p:spPr>
          <a:xfrm rot="5400000">
            <a:off x="1154509" y="-125809"/>
            <a:ext cx="2262982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16" name="Google Shape;116;p2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7" name="Google Shape;117;p2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18" name="Google Shape;118;p2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/>
          <p:nvPr>
            <p:ph type="title"/>
          </p:nvPr>
        </p:nvSpPr>
        <p:spPr>
          <a:xfrm rot="5400000">
            <a:off x="2366169" y="1085850"/>
            <a:ext cx="2925763" cy="1028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1" name="Google Shape;121;p24"/>
          <p:cNvSpPr txBox="1"/>
          <p:nvPr>
            <p:ph idx="1" type="body"/>
          </p:nvPr>
        </p:nvSpPr>
        <p:spPr>
          <a:xfrm rot="5400000">
            <a:off x="270669" y="95250"/>
            <a:ext cx="2925763" cy="3009900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285750" lvl="0" marL="457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1pPr>
            <a:lvl2pPr indent="-285750" lvl="1" marL="914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2pPr>
            <a:lvl3pPr indent="-28575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3pPr>
            <a:lvl4pPr indent="-285750" lvl="3" marL="1828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–"/>
              <a:defRPr/>
            </a:lvl4pPr>
            <a:lvl5pPr indent="-285750" lvl="4" marL="22860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»"/>
              <a:defRPr/>
            </a:lvl5pPr>
            <a:lvl6pPr indent="-285750" lvl="5" marL="27432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6pPr>
            <a:lvl7pPr indent="-285750" lvl="6" marL="32004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7pPr>
            <a:lvl8pPr indent="-285750" lvl="7" marL="3657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8pPr>
            <a:lvl9pPr indent="-285750" lvl="8" marL="41148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900"/>
              <a:buChar char="•"/>
              <a:defRPr/>
            </a:lvl9pPr>
          </a:lstStyle>
          <a:p/>
        </p:txBody>
      </p:sp>
      <p:sp>
        <p:nvSpPr>
          <p:cNvPr id="122" name="Google Shape;122;p24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3" name="Google Shape;123;p24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700"/>
              <a:buNone/>
              <a:defRPr/>
            </a:lvl9pPr>
          </a:lstStyle>
          <a:p/>
        </p:txBody>
      </p:sp>
      <p:sp>
        <p:nvSpPr>
          <p:cNvPr id="124" name="Google Shape;124;p24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_rels/slideMaster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/>
          <p:nvPr>
            <p:ph type="title"/>
          </p:nvPr>
        </p:nvSpPr>
        <p:spPr>
          <a:xfrm>
            <a:off x="228600" y="137319"/>
            <a:ext cx="4114800" cy="571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rm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Font typeface="Calibri"/>
              <a:buNone/>
              <a:defRPr b="0" i="0" sz="2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2pPr>
            <a:lvl3pPr lvl="2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3pPr>
            <a:lvl4pPr lvl="3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4pPr>
            <a:lvl5pPr lvl="4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5pPr>
            <a:lvl6pPr lvl="5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6pPr>
            <a:lvl7pPr lvl="6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7pPr>
            <a:lvl8pPr lvl="7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8pPr>
            <a:lvl9pPr lvl="8">
              <a:spcBef>
                <a:spcPts val="0"/>
              </a:spcBef>
              <a:spcAft>
                <a:spcPts val="0"/>
              </a:spcAft>
              <a:buSzPts val="700"/>
              <a:buNone/>
              <a:defRPr sz="900"/>
            </a:lvl9pPr>
          </a:lstStyle>
          <a:p/>
        </p:txBody>
      </p:sp>
      <p:sp>
        <p:nvSpPr>
          <p:cNvPr id="52" name="Google Shape;52;p13"/>
          <p:cNvSpPr txBox="1"/>
          <p:nvPr>
            <p:ph idx="1" type="body"/>
          </p:nvPr>
        </p:nvSpPr>
        <p:spPr>
          <a:xfrm>
            <a:off x="228600" y="800100"/>
            <a:ext cx="4114800" cy="2262982"/>
          </a:xfrm>
          <a:prstGeom prst="rect">
            <a:avLst/>
          </a:prstGeom>
          <a:noFill/>
          <a:ln>
            <a:noFill/>
          </a:ln>
        </p:spPr>
        <p:txBody>
          <a:bodyPr anchorCtr="0" anchor="t" bIns="22850" lIns="45725" spcFirstLastPara="1" rIns="45725" wrap="square" tIns="22850">
            <a:normAutofit/>
          </a:bodyPr>
          <a:lstStyle>
            <a:lvl1pPr indent="-330200" lvl="0" marL="4572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17500" lvl="1" marL="914400" marR="0" rtl="0" algn="l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–"/>
              <a:defRPr b="0" i="0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04800" lvl="2" marL="1371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92100" lvl="3" marL="1828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–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92100" lvl="4" marL="22860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»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92100" lvl="5" marL="27432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92100" lvl="6" marL="32004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92100" lvl="7" marL="36576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92100" lvl="8" marL="4114800" marR="0" rtl="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Font typeface="Arial"/>
              <a:buChar char="•"/>
              <a:defRPr b="0" i="0" sz="1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3" name="Google Shape;53;p13"/>
          <p:cNvSpPr txBox="1"/>
          <p:nvPr>
            <p:ph idx="10" type="dt"/>
          </p:nvPr>
        </p:nvSpPr>
        <p:spPr>
          <a:xfrm>
            <a:off x="228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4" name="Google Shape;54;p13"/>
          <p:cNvSpPr txBox="1"/>
          <p:nvPr>
            <p:ph idx="11" type="ftr"/>
          </p:nvPr>
        </p:nvSpPr>
        <p:spPr>
          <a:xfrm>
            <a:off x="1562100" y="3178175"/>
            <a:ext cx="1447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700"/>
              <a:buNone/>
              <a:defRPr b="0" i="0" sz="9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5" name="Google Shape;55;p13"/>
          <p:cNvSpPr txBox="1"/>
          <p:nvPr>
            <p:ph idx="12" type="sldNum"/>
          </p:nvPr>
        </p:nvSpPr>
        <p:spPr>
          <a:xfrm>
            <a:off x="3276600" y="3178175"/>
            <a:ext cx="1066800" cy="182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22850" lIns="45725" spcFirstLastPara="1" rIns="45725" wrap="square" tIns="2285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6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ko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1.png"/><Relationship Id="rId7" Type="http://schemas.openxmlformats.org/officeDocument/2006/relationships/image" Target="../media/image7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8.jp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34.jp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2.jp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1.png"/><Relationship Id="rId6" Type="http://schemas.openxmlformats.org/officeDocument/2006/relationships/image" Target="../media/image1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33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40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39.png"/><Relationship Id="rId6" Type="http://schemas.openxmlformats.org/officeDocument/2006/relationships/image" Target="../media/image36.png"/><Relationship Id="rId7" Type="http://schemas.openxmlformats.org/officeDocument/2006/relationships/image" Target="../media/image38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31.png"/><Relationship Id="rId4" Type="http://schemas.openxmlformats.org/officeDocument/2006/relationships/image" Target="../media/image10.png"/><Relationship Id="rId5" Type="http://schemas.openxmlformats.org/officeDocument/2006/relationships/image" Target="../media/image11.png"/><Relationship Id="rId6" Type="http://schemas.openxmlformats.org/officeDocument/2006/relationships/image" Target="../media/image9.png"/><Relationship Id="rId7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32.png"/><Relationship Id="rId4" Type="http://schemas.openxmlformats.org/officeDocument/2006/relationships/image" Target="../media/image26.png"/><Relationship Id="rId9" Type="http://schemas.openxmlformats.org/officeDocument/2006/relationships/image" Target="../media/image7.png"/><Relationship Id="rId5" Type="http://schemas.openxmlformats.org/officeDocument/2006/relationships/image" Target="../media/image2.png"/><Relationship Id="rId6" Type="http://schemas.openxmlformats.org/officeDocument/2006/relationships/image" Target="../media/image4.png"/><Relationship Id="rId7" Type="http://schemas.openxmlformats.org/officeDocument/2006/relationships/image" Target="../media/image13.png"/><Relationship Id="rId8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5.png"/><Relationship Id="rId4" Type="http://schemas.openxmlformats.org/officeDocument/2006/relationships/image" Target="../media/image1.png"/><Relationship Id="rId5" Type="http://schemas.openxmlformats.org/officeDocument/2006/relationships/image" Target="../media/image7.png"/><Relationship Id="rId6" Type="http://schemas.openxmlformats.org/officeDocument/2006/relationships/image" Target="../media/image8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5.png"/><Relationship Id="rId4" Type="http://schemas.openxmlformats.org/officeDocument/2006/relationships/image" Target="../media/image24.png"/><Relationship Id="rId11" Type="http://schemas.openxmlformats.org/officeDocument/2006/relationships/image" Target="../media/image17.png"/><Relationship Id="rId10" Type="http://schemas.openxmlformats.org/officeDocument/2006/relationships/image" Target="../media/image16.png"/><Relationship Id="rId9" Type="http://schemas.openxmlformats.org/officeDocument/2006/relationships/image" Target="../media/image12.png"/><Relationship Id="rId5" Type="http://schemas.openxmlformats.org/officeDocument/2006/relationships/image" Target="../media/image14.png"/><Relationship Id="rId6" Type="http://schemas.openxmlformats.org/officeDocument/2006/relationships/image" Target="../media/image9.png"/><Relationship Id="rId7" Type="http://schemas.openxmlformats.org/officeDocument/2006/relationships/image" Target="../media/image7.png"/><Relationship Id="rId8" Type="http://schemas.openxmlformats.org/officeDocument/2006/relationships/image" Target="../media/image2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35.jpg"/><Relationship Id="rId6" Type="http://schemas.openxmlformats.org/officeDocument/2006/relationships/image" Target="../media/image37.jp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9.png"/><Relationship Id="rId4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3.jp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Relationship Id="rId4" Type="http://schemas.openxmlformats.org/officeDocument/2006/relationships/image" Target="../media/image7.png"/><Relationship Id="rId5" Type="http://schemas.openxmlformats.org/officeDocument/2006/relationships/image" Target="../media/image20.jp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9" name="Google Shape;129;p25"/>
          <p:cNvPicPr preferRelativeResize="0"/>
          <p:nvPr/>
        </p:nvPicPr>
        <p:blipFill rotWithShape="1">
          <a:blip r:embed="rId3">
            <a:alphaModFix amt="50000"/>
          </a:blip>
          <a:srcRect b="0" l="0" r="0" t="0"/>
          <a:stretch/>
        </p:blipFill>
        <p:spPr>
          <a:xfrm>
            <a:off x="-1149350" y="857250"/>
            <a:ext cx="3816350" cy="38163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0" name="Google Shape;130;p25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6477000" y="857250"/>
            <a:ext cx="3816350" cy="38163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3.png" id="131" name="Google Shape;131;p25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7000" y="857250"/>
            <a:ext cx="3816668" cy="3816668"/>
          </a:xfrm>
          <a:prstGeom prst="rect">
            <a:avLst/>
          </a:prstGeom>
          <a:noFill/>
          <a:ln>
            <a:noFill/>
          </a:ln>
          <a:effectLst>
            <a:outerShdw blurRad="4057543">
              <a:srgbClr val="00A2C2">
                <a:alpha val="29411"/>
              </a:srgbClr>
            </a:outerShdw>
          </a:effectLst>
        </p:spPr>
      </p:pic>
      <p:pic>
        <p:nvPicPr>
          <p:cNvPr id="132" name="Google Shape;132;p25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-165100" y="425450"/>
            <a:ext cx="96901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3" name="Google Shape;133;p25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26450" y="196850"/>
            <a:ext cx="520700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34" name="Google Shape;134;p25"/>
          <p:cNvSpPr txBox="1"/>
          <p:nvPr/>
        </p:nvSpPr>
        <p:spPr>
          <a:xfrm>
            <a:off x="4027805" y="3278188"/>
            <a:ext cx="1079818" cy="26828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2782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4792BD"/>
                </a:solidFill>
                <a:latin typeface="Arial"/>
                <a:ea typeface="Arial"/>
                <a:cs typeface="Arial"/>
                <a:sym typeface="Arial"/>
              </a:rPr>
              <a:t>2025.06.04</a:t>
            </a:r>
            <a:endParaRPr b="0" i="0" sz="15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lnSpc>
                <a:spcPct val="12782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4792BD"/>
                </a:solidFill>
                <a:latin typeface="Arial"/>
                <a:ea typeface="Arial"/>
                <a:cs typeface="Arial"/>
                <a:sym typeface="Arial"/>
              </a:rPr>
              <a:t>5조</a:t>
            </a:r>
            <a:endParaRPr b="0" i="0" sz="15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5" name="Google Shape;135;p25"/>
          <p:cNvSpPr txBox="1"/>
          <p:nvPr/>
        </p:nvSpPr>
        <p:spPr>
          <a:xfrm>
            <a:off x="3219450" y="2317750"/>
            <a:ext cx="2705418" cy="56261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108729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800"/>
              <a:buFont typeface="Arial"/>
              <a:buNone/>
            </a:pPr>
            <a:r>
              <a:rPr b="0" i="0" lang="ko" sz="2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제목</a:t>
            </a:r>
            <a:endParaRPr b="0" i="0" sz="2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p34"/>
          <p:cNvSpPr txBox="1"/>
          <p:nvPr/>
        </p:nvSpPr>
        <p:spPr>
          <a:xfrm>
            <a:off x="230201" y="528000"/>
            <a:ext cx="2873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(</a:t>
            </a:r>
            <a:r>
              <a:rPr lang="ko" sz="1500">
                <a:solidFill>
                  <a:srgbClr val="595959"/>
                </a:solidFill>
              </a:rPr>
              <a:t>GPT-4o</a:t>
            </a:r>
            <a:r>
              <a:rPr lang="ko" sz="1500">
                <a:solidFill>
                  <a:srgbClr val="595959"/>
                </a:solidFill>
              </a:rPr>
              <a:t>)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/temp/image19.png" id="270" name="Google Shape;270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473710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271" name="Google Shape;271;p34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96850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272" name="Google Shape;272;p34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및 결과 분석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3" name="Google Shape;273;p34"/>
          <p:cNvSpPr txBox="1"/>
          <p:nvPr/>
        </p:nvSpPr>
        <p:spPr>
          <a:xfrm>
            <a:off x="225107" y="-86678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00CFF8"/>
                </a:solidFill>
              </a:rPr>
              <a:t>4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4" name="Google Shape;274;p34"/>
          <p:cNvSpPr txBox="1"/>
          <p:nvPr/>
        </p:nvSpPr>
        <p:spPr>
          <a:xfrm>
            <a:off x="5840700" y="1407525"/>
            <a:ext cx="32508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적절성: </a:t>
            </a:r>
            <a:r>
              <a:rPr lang="ko" sz="1500">
                <a:solidFill>
                  <a:srgbClr val="595959"/>
                </a:solidFill>
              </a:rPr>
              <a:t>당뇨병에 대한 설명, 발생 원인, 당뇨병 유형, 증상 등 여러 요소를 대답.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환각: 틀린 정보 또는 허구를 생성하지 않았음.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응답 길이: </a:t>
            </a:r>
            <a:r>
              <a:rPr lang="ko" sz="1500">
                <a:solidFill>
                  <a:srgbClr val="595959"/>
                </a:solidFill>
              </a:rPr>
              <a:t>응답 길이는 길며 자세함.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실행 시간도 준수함.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일관성: 유사 질문에 대해 유사한 응답. 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75" name="Google Shape;275;p34" title="스크린샷_2-6-2025_152611_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63100" y="941425"/>
            <a:ext cx="5207100" cy="40396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279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35"/>
          <p:cNvSpPr txBox="1"/>
          <p:nvPr/>
        </p:nvSpPr>
        <p:spPr>
          <a:xfrm>
            <a:off x="230200" y="528000"/>
            <a:ext cx="41133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(</a:t>
            </a:r>
            <a:r>
              <a:rPr lang="ko" sz="1500">
                <a:solidFill>
                  <a:srgbClr val="595959"/>
                </a:solidFill>
              </a:rPr>
              <a:t>KULLM3 (max 1024, sampling)</a:t>
            </a:r>
            <a:r>
              <a:rPr lang="ko" sz="1500">
                <a:solidFill>
                  <a:srgbClr val="595959"/>
                </a:solidFill>
              </a:rPr>
              <a:t>)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/temp/image19.png" id="281" name="Google Shape;281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473710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282" name="Google Shape;282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96850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283" name="Google Shape;283;p35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및 결과 분석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4" name="Google Shape;284;p35"/>
          <p:cNvSpPr txBox="1"/>
          <p:nvPr/>
        </p:nvSpPr>
        <p:spPr>
          <a:xfrm>
            <a:off x="225107" y="-86678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00CFF8"/>
                </a:solidFill>
              </a:rPr>
              <a:t>4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5" name="Google Shape;285;p35"/>
          <p:cNvSpPr txBox="1"/>
          <p:nvPr/>
        </p:nvSpPr>
        <p:spPr>
          <a:xfrm>
            <a:off x="295774" y="3362000"/>
            <a:ext cx="82182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응답이 60분이 넘어가도 나오지 않음. </a:t>
            </a:r>
            <a:endParaRPr sz="1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적절한 응답 여부와 상관없이 응답 시간이 너무 길어 의미가 없다고 판단하고 중단.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86" name="Google Shape;286;p35" title="11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100" y="1200150"/>
            <a:ext cx="7540401" cy="19524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36"/>
          <p:cNvSpPr txBox="1"/>
          <p:nvPr/>
        </p:nvSpPr>
        <p:spPr>
          <a:xfrm>
            <a:off x="230199" y="528000"/>
            <a:ext cx="44235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(</a:t>
            </a:r>
            <a:r>
              <a:rPr lang="ko" sz="1500">
                <a:solidFill>
                  <a:srgbClr val="595959"/>
                </a:solidFill>
              </a:rPr>
              <a:t>KULLM3 (max 256, no sampling)</a:t>
            </a:r>
            <a:r>
              <a:rPr lang="ko" sz="1500">
                <a:solidFill>
                  <a:srgbClr val="595959"/>
                </a:solidFill>
              </a:rPr>
              <a:t>)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/temp/image19.png" id="292" name="Google Shape;292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473710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293" name="Google Shape;293;p3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96850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294" name="Google Shape;294;p36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및 결과 분석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5" name="Google Shape;295;p36"/>
          <p:cNvSpPr txBox="1"/>
          <p:nvPr/>
        </p:nvSpPr>
        <p:spPr>
          <a:xfrm>
            <a:off x="225107" y="-86678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00CFF8"/>
                </a:solidFill>
              </a:rPr>
              <a:t>4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6" name="Google Shape;296;p36"/>
          <p:cNvSpPr txBox="1"/>
          <p:nvPr/>
        </p:nvSpPr>
        <p:spPr>
          <a:xfrm>
            <a:off x="187650" y="3087300"/>
            <a:ext cx="8768700" cy="855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sampling 사용 시보단 훨씬 개선됐지만, 응답이 30분이 지나도 나오지 않아 실패. </a:t>
            </a:r>
            <a:endParaRPr sz="1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KULLM 사용은 힘들 거 같다고 판단.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97" name="Google Shape;297;p36" title="22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73800" y="1100450"/>
            <a:ext cx="8505067" cy="17770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302" name="Google Shape;30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431800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303" name="Google Shape;303;p3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96850"/>
            <a:ext cx="521018" cy="892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28.png" id="304" name="Google Shape;304;p37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30200" y="941400"/>
            <a:ext cx="8457576" cy="355407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29.png" id="305" name="Google Shape;305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878200" y="1354250"/>
            <a:ext cx="6995474" cy="1280600"/>
          </a:xfrm>
          <a:prstGeom prst="rect">
            <a:avLst/>
          </a:prstGeom>
          <a:noFill/>
          <a:ln>
            <a:noFill/>
          </a:ln>
        </p:spPr>
      </p:pic>
      <p:sp>
        <p:nvSpPr>
          <p:cNvPr id="306" name="Google Shape;306;p37"/>
          <p:cNvSpPr txBox="1"/>
          <p:nvPr/>
        </p:nvSpPr>
        <p:spPr>
          <a:xfrm>
            <a:off x="1247775" y="1514822"/>
            <a:ext cx="6327600" cy="1056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709C"/>
              </a:buClr>
              <a:buSzPts val="1200"/>
              <a:buFont typeface="Calibri"/>
              <a:buNone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GPT 계열: GPT3.5(FT) – GPT3.5 – GPT4o 순서로  답변의 질이 좋아지며 자세해짐.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709C"/>
              </a:buClr>
              <a:buSzPts val="1200"/>
              <a:buFont typeface="Calibri"/>
              <a:buNone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실행시간은 세 모델 모두 비슷.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709C"/>
              </a:buClr>
              <a:buSzPts val="1200"/>
              <a:buFont typeface="Calibri"/>
              <a:buNone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-&gt;  토큰 효율화 하되, GPT-4o 쓰는것이 제일 좋을 것으로 예상.</a:t>
            </a:r>
            <a:endParaRPr b="0" i="0" sz="15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/temp/image29.png" id="307" name="Google Shape;307;p37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913838" y="2870098"/>
            <a:ext cx="6995474" cy="1335825"/>
          </a:xfrm>
          <a:prstGeom prst="rect">
            <a:avLst/>
          </a:prstGeom>
          <a:noFill/>
          <a:ln>
            <a:noFill/>
          </a:ln>
        </p:spPr>
      </p:pic>
      <p:sp>
        <p:nvSpPr>
          <p:cNvPr id="308" name="Google Shape;308;p37"/>
          <p:cNvSpPr txBox="1"/>
          <p:nvPr/>
        </p:nvSpPr>
        <p:spPr>
          <a:xfrm>
            <a:off x="1302738" y="3115600"/>
            <a:ext cx="6146400" cy="844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709C"/>
              </a:buClr>
              <a:buSzPts val="1200"/>
              <a:buFont typeface="Calibri"/>
              <a:buNone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KULLM 계열 : max_token을 줄이고 sampling을 하지 않았음에도 불구하고, </a:t>
            </a:r>
            <a:endParaRPr sz="15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709C"/>
              </a:buClr>
              <a:buSzPts val="1200"/>
              <a:buFont typeface="Calibri"/>
              <a:buNone/>
            </a:pPr>
            <a:r>
              <a:rPr lang="ko" sz="15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응답 시간이 너무 길어 실사용은 불가능하다고 판단.</a:t>
            </a:r>
            <a:endParaRPr b="0" i="0" sz="1500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9" name="Google Shape;309;p37"/>
          <p:cNvSpPr txBox="1"/>
          <p:nvPr/>
        </p:nvSpPr>
        <p:spPr>
          <a:xfrm>
            <a:off x="230188" y="528003"/>
            <a:ext cx="2622868" cy="2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결과 분석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0" name="Google Shape;310;p37"/>
          <p:cNvSpPr txBox="1"/>
          <p:nvPr/>
        </p:nvSpPr>
        <p:spPr>
          <a:xfrm>
            <a:off x="878205" y="108267"/>
            <a:ext cx="2379980" cy="267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및 결과 분석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1" name="Google Shape;311;p37"/>
          <p:cNvSpPr txBox="1"/>
          <p:nvPr/>
        </p:nvSpPr>
        <p:spPr>
          <a:xfrm>
            <a:off x="225107" y="-86678"/>
            <a:ext cx="1022668" cy="6416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00CFF8"/>
                </a:solidFill>
              </a:rPr>
              <a:t>4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316" name="Google Shape;316;p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398463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317" name="Google Shape;317;p3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63513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318" name="Google Shape;318;p38"/>
          <p:cNvSpPr txBox="1"/>
          <p:nvPr/>
        </p:nvSpPr>
        <p:spPr>
          <a:xfrm>
            <a:off x="292100" y="641350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t/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9" name="Google Shape;319;p38"/>
          <p:cNvSpPr txBox="1"/>
          <p:nvPr/>
        </p:nvSpPr>
        <p:spPr>
          <a:xfrm>
            <a:off x="230188" y="528003"/>
            <a:ext cx="2622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시스템 아키텍처</a:t>
            </a:r>
            <a:r>
              <a:rPr lang="ko" sz="1500">
                <a:solidFill>
                  <a:srgbClr val="595959"/>
                </a:solidFill>
              </a:rPr>
              <a:t> 시퀀스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0" name="Google Shape;320;p38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시스템 아키텍처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321" name="Google Shape;321;p38"/>
          <p:cNvSpPr txBox="1"/>
          <p:nvPr/>
        </p:nvSpPr>
        <p:spPr>
          <a:xfrm>
            <a:off x="241935" y="-78105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00CFF8"/>
                </a:solidFill>
              </a:rPr>
              <a:t>5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22" name="Google Shape;322;p38" title="1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92100" y="861900"/>
            <a:ext cx="7612426" cy="41385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327" name="Google Shape;327;p3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398463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328" name="Google Shape;328;p3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63513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329" name="Google Shape;329;p39"/>
          <p:cNvSpPr txBox="1"/>
          <p:nvPr/>
        </p:nvSpPr>
        <p:spPr>
          <a:xfrm>
            <a:off x="241926" y="524950"/>
            <a:ext cx="19203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현 시스템 아키텍처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30" name="Google Shape;330;p39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시스템 아키텍처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331" name="Google Shape;331;p39"/>
          <p:cNvSpPr txBox="1"/>
          <p:nvPr/>
        </p:nvSpPr>
        <p:spPr>
          <a:xfrm>
            <a:off x="241935" y="-78105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00CFF8"/>
                </a:solidFill>
              </a:rPr>
              <a:t>5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32" name="Google Shape;332;p39" title="11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925" y="791950"/>
            <a:ext cx="7871225" cy="41227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336" name="Shape 3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337" name="Google Shape;337;p4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398463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338" name="Google Shape;338;p4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63513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339" name="Google Shape;339;p40"/>
          <p:cNvSpPr txBox="1"/>
          <p:nvPr/>
        </p:nvSpPr>
        <p:spPr>
          <a:xfrm>
            <a:off x="241913" y="627928"/>
            <a:ext cx="2622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향후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 시스템 아키텍처 </a:t>
            </a:r>
            <a:r>
              <a:rPr lang="ko" sz="1200">
                <a:solidFill>
                  <a:schemeClr val="dk1"/>
                </a:solidFill>
                <a:latin typeface="Malgun Gothic"/>
                <a:ea typeface="Malgun Gothic"/>
                <a:cs typeface="Malgun Gothic"/>
                <a:sym typeface="Malgun Gothic"/>
              </a:rPr>
              <a:t>및 참고사항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40" name="Google Shape;340;p40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시스템 아키텍처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341" name="Google Shape;341;p40"/>
          <p:cNvSpPr txBox="1"/>
          <p:nvPr/>
        </p:nvSpPr>
        <p:spPr>
          <a:xfrm>
            <a:off x="241935" y="-78105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00CFF8"/>
                </a:solidFill>
              </a:rPr>
              <a:t>5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42" name="Google Shape;342;p40" title="211.pn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41924" y="927450"/>
            <a:ext cx="4730776" cy="3997901"/>
          </a:xfrm>
          <a:prstGeom prst="rect">
            <a:avLst/>
          </a:prstGeom>
          <a:noFill/>
          <a:ln>
            <a:noFill/>
          </a:ln>
        </p:spPr>
      </p:pic>
      <p:pic>
        <p:nvPicPr>
          <p:cNvPr id="343" name="Google Shape;343;p40" title="212.pn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027499" y="927455"/>
            <a:ext cx="3866500" cy="1939745"/>
          </a:xfrm>
          <a:prstGeom prst="rect">
            <a:avLst/>
          </a:prstGeom>
          <a:noFill/>
          <a:ln>
            <a:noFill/>
          </a:ln>
        </p:spPr>
      </p:pic>
      <p:pic>
        <p:nvPicPr>
          <p:cNvPr id="344" name="Google Shape;344;p40" title="213.png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5027500" y="3028700"/>
            <a:ext cx="3866501" cy="18966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.png" id="349" name="Google Shape;349;p4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164907" y="857250"/>
            <a:ext cx="3832225" cy="3816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2.png" id="350" name="Google Shape;350;p4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6477000" y="857250"/>
            <a:ext cx="3816668" cy="38166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3.png" id="351" name="Google Shape;351;p4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2667000" y="857250"/>
            <a:ext cx="3816668" cy="3816668"/>
          </a:xfrm>
          <a:prstGeom prst="rect">
            <a:avLst/>
          </a:prstGeom>
          <a:noFill/>
          <a:ln>
            <a:noFill/>
          </a:ln>
          <a:effectLst>
            <a:outerShdw blurRad="4057543">
              <a:srgbClr val="00A2C2">
                <a:alpha val="29411"/>
              </a:srgbClr>
            </a:outerShdw>
          </a:effectLst>
        </p:spPr>
      </p:pic>
      <p:sp>
        <p:nvSpPr>
          <p:cNvPr id="352" name="Google Shape;352;p41"/>
          <p:cNvSpPr txBox="1"/>
          <p:nvPr/>
        </p:nvSpPr>
        <p:spPr>
          <a:xfrm>
            <a:off x="3071813" y="2429510"/>
            <a:ext cx="2996882" cy="667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800"/>
              <a:buFont typeface="Arial"/>
              <a:buNone/>
            </a:pPr>
            <a:r>
              <a:rPr b="1" i="0" lang="ko" sz="3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감사합니다</a:t>
            </a:r>
            <a:endParaRPr b="1" i="0" sz="38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353" name="Google Shape;353;p41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-165100" y="431800"/>
            <a:ext cx="96901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354" name="Google Shape;354;p41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26450" y="196850"/>
            <a:ext cx="520700" cy="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0" name="Google Shape;140;p2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3206750" y="-704850"/>
            <a:ext cx="2730500" cy="2730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8.png" id="141" name="Google Shape;141;p26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 rot="5400000">
            <a:off x="619760" y="3671570"/>
            <a:ext cx="1714817" cy="193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9.png" id="142" name="Google Shape;142;p26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 rot="5400000">
            <a:off x="2559368" y="3671570"/>
            <a:ext cx="1714817" cy="193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10.png" id="143" name="Google Shape;143;p26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5400000">
            <a:off x="4484995" y="3628788"/>
            <a:ext cx="1714818" cy="1936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11.png" id="144" name="Google Shape;144;p26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 rot="5400000">
            <a:off x="6298248" y="3671570"/>
            <a:ext cx="1714817" cy="19368"/>
          </a:xfrm>
          <a:prstGeom prst="rect">
            <a:avLst/>
          </a:prstGeom>
          <a:noFill/>
          <a:ln>
            <a:noFill/>
          </a:ln>
        </p:spPr>
      </p:pic>
      <p:sp>
        <p:nvSpPr>
          <p:cNvPr id="145" name="Google Shape;145;p26"/>
          <p:cNvSpPr txBox="1"/>
          <p:nvPr/>
        </p:nvSpPr>
        <p:spPr>
          <a:xfrm>
            <a:off x="4102100" y="844550"/>
            <a:ext cx="946467" cy="3622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2100"/>
              <a:buFont typeface="Arial"/>
              <a:buNone/>
            </a:pPr>
            <a:r>
              <a:rPr b="0" i="0" lang="ko" sz="2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목차</a:t>
            </a:r>
            <a:endParaRPr b="0" i="0" sz="2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26"/>
          <p:cNvSpPr txBox="1"/>
          <p:nvPr/>
        </p:nvSpPr>
        <p:spPr>
          <a:xfrm>
            <a:off x="-194627" y="3786505"/>
            <a:ext cx="1664018" cy="2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소개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7" name="Google Shape;147;p26"/>
          <p:cNvSpPr txBox="1"/>
          <p:nvPr/>
        </p:nvSpPr>
        <p:spPr>
          <a:xfrm>
            <a:off x="1673225" y="3786505"/>
            <a:ext cx="1606868" cy="2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수집된 데이터 및 데이터 전처리 과정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8" name="Google Shape;148;p26"/>
          <p:cNvSpPr txBox="1"/>
          <p:nvPr/>
        </p:nvSpPr>
        <p:spPr>
          <a:xfrm>
            <a:off x="3738222" y="3733000"/>
            <a:ext cx="14862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개발된 프로그램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6"/>
          <p:cNvSpPr txBox="1"/>
          <p:nvPr/>
        </p:nvSpPr>
        <p:spPr>
          <a:xfrm>
            <a:off x="5682527" y="3786475"/>
            <a:ext cx="1233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테스트 결과 및 결과 분석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150" name="Google Shape;150;p26"/>
          <p:cNvSpPr txBox="1"/>
          <p:nvPr/>
        </p:nvSpPr>
        <p:spPr>
          <a:xfrm>
            <a:off x="7404735" y="3786822"/>
            <a:ext cx="1319213" cy="2606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시스템 아키텍처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1" name="Google Shape;151;p26"/>
          <p:cNvSpPr txBox="1"/>
          <p:nvPr/>
        </p:nvSpPr>
        <p:spPr>
          <a:xfrm>
            <a:off x="3829050" y="1149350"/>
            <a:ext cx="1486218" cy="3241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800"/>
              <a:buFont typeface="Arial"/>
              <a:buNone/>
            </a:pPr>
            <a:r>
              <a:rPr b="0" i="0" lang="ko" sz="18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contents</a:t>
            </a:r>
            <a:endParaRPr b="0" i="0" sz="18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2" name="Google Shape;152;p26"/>
          <p:cNvSpPr txBox="1"/>
          <p:nvPr/>
        </p:nvSpPr>
        <p:spPr>
          <a:xfrm>
            <a:off x="120650" y="3013710"/>
            <a:ext cx="1022668" cy="667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3" name="Google Shape;153;p26"/>
          <p:cNvSpPr txBox="1"/>
          <p:nvPr/>
        </p:nvSpPr>
        <p:spPr>
          <a:xfrm>
            <a:off x="1731010" y="3013710"/>
            <a:ext cx="1365568" cy="667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4792BD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4" name="Google Shape;154;p26"/>
          <p:cNvSpPr txBox="1"/>
          <p:nvPr/>
        </p:nvSpPr>
        <p:spPr>
          <a:xfrm>
            <a:off x="3891598" y="3013710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03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6"/>
          <p:cNvSpPr txBox="1"/>
          <p:nvPr/>
        </p:nvSpPr>
        <p:spPr>
          <a:xfrm>
            <a:off x="5580063" y="3013392"/>
            <a:ext cx="1365568" cy="6670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4792BD"/>
                </a:solidFill>
                <a:latin typeface="Arial"/>
                <a:ea typeface="Arial"/>
                <a:cs typeface="Arial"/>
                <a:sym typeface="Arial"/>
              </a:rPr>
              <a:t>04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6" name="Google Shape;156;p26"/>
          <p:cNvSpPr txBox="1"/>
          <p:nvPr/>
        </p:nvSpPr>
        <p:spPr>
          <a:xfrm>
            <a:off x="7547610" y="3013710"/>
            <a:ext cx="1022668" cy="667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05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7" name="Google Shape;157;p26"/>
          <p:cNvPicPr preferRelativeResize="0"/>
          <p:nvPr/>
        </p:nvPicPr>
        <p:blipFill rotWithShape="1">
          <a:blip r:embed="rId8">
            <a:alphaModFix amt="50000"/>
          </a:blip>
          <a:srcRect b="0" l="0" r="0" t="0"/>
          <a:stretch/>
        </p:blipFill>
        <p:spPr>
          <a:xfrm>
            <a:off x="-165100" y="425450"/>
            <a:ext cx="96901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6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26450" y="196850"/>
            <a:ext cx="520700" cy="889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163" name="Google Shape;163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398463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164" name="Google Shape;164;p27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63513"/>
            <a:ext cx="521018" cy="89218"/>
          </a:xfrm>
          <a:prstGeom prst="rect">
            <a:avLst/>
          </a:prstGeom>
          <a:noFill/>
          <a:ln>
            <a:noFill/>
          </a:ln>
        </p:spPr>
      </p:pic>
      <p:sp>
        <p:nvSpPr>
          <p:cNvPr id="165" name="Google Shape;165;p27"/>
          <p:cNvSpPr txBox="1"/>
          <p:nvPr/>
        </p:nvSpPr>
        <p:spPr>
          <a:xfrm>
            <a:off x="878205" y="108267"/>
            <a:ext cx="2379980" cy="267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소개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6" name="Google Shape;166;p27"/>
          <p:cNvSpPr txBox="1"/>
          <p:nvPr/>
        </p:nvSpPr>
        <p:spPr>
          <a:xfrm>
            <a:off x="225107" y="-86678"/>
            <a:ext cx="1022668" cy="667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01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t/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2.png" id="171" name="Google Shape;171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-612237" y="1693438"/>
            <a:ext cx="4136900" cy="2768925"/>
          </a:xfrm>
          <a:prstGeom prst="rect">
            <a:avLst/>
          </a:prstGeom>
          <a:noFill/>
          <a:ln>
            <a:noFill/>
          </a:ln>
        </p:spPr>
      </p:pic>
      <p:sp>
        <p:nvSpPr>
          <p:cNvPr id="172" name="Google Shape;172;p28"/>
          <p:cNvSpPr txBox="1"/>
          <p:nvPr/>
        </p:nvSpPr>
        <p:spPr>
          <a:xfrm>
            <a:off x="627380" y="1614805"/>
            <a:ext cx="1664018" cy="267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원본 데이터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3" name="Google Shape;173;p28"/>
          <p:cNvPicPr preferRelativeResize="0"/>
          <p:nvPr/>
        </p:nvPicPr>
        <p:blipFill rotWithShape="1">
          <a:blip r:embed="rId4">
            <a:alphaModFix amt="50000"/>
          </a:blip>
          <a:srcRect b="0" l="0" r="0" t="0"/>
          <a:stretch/>
        </p:blipFill>
        <p:spPr>
          <a:xfrm>
            <a:off x="-165100" y="425450"/>
            <a:ext cx="96901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74" name="Google Shape;174;p28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426450" y="196850"/>
            <a:ext cx="520700" cy="88900"/>
          </a:xfrm>
          <a:prstGeom prst="rect">
            <a:avLst/>
          </a:prstGeom>
          <a:noFill/>
          <a:ln>
            <a:noFill/>
          </a:ln>
        </p:spPr>
      </p:pic>
      <p:sp>
        <p:nvSpPr>
          <p:cNvPr id="175" name="Google Shape;175;p28"/>
          <p:cNvSpPr txBox="1"/>
          <p:nvPr/>
        </p:nvSpPr>
        <p:spPr>
          <a:xfrm>
            <a:off x="119423" y="2460093"/>
            <a:ext cx="2673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595959"/>
                </a:solidFill>
              </a:rPr>
              <a:t>필수의료 의학지식 데이터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595959"/>
                </a:solidFill>
              </a:rPr>
              <a:t>전문 의학지식 데이터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595959"/>
                </a:solidFill>
              </a:rPr>
              <a:t>초거대 AI 헬스케어 질의응답 데이터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/temp/image12.png" id="176" name="Google Shape;176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2662873" y="1912620"/>
            <a:ext cx="3812540" cy="2768917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28"/>
          <p:cNvSpPr txBox="1"/>
          <p:nvPr/>
        </p:nvSpPr>
        <p:spPr>
          <a:xfrm>
            <a:off x="3740150" y="2168208"/>
            <a:ext cx="1664018" cy="267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 전처리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28"/>
          <p:cNvSpPr txBox="1"/>
          <p:nvPr/>
        </p:nvSpPr>
        <p:spPr>
          <a:xfrm>
            <a:off x="3343153" y="2738203"/>
            <a:ext cx="2673600" cy="779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텍스트 정제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- 불용어 제거 (한국어 불용어 리스트 기반)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- 특수문자, 공백 정리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lang="ko" sz="1100">
                <a:solidFill>
                  <a:srgbClr val="595959"/>
                </a:solidFill>
              </a:rPr>
              <a:t> 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 여러 문장 병합 및 단순화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/temp/image12.png" id="179" name="Google Shape;179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-5400000">
            <a:off x="6207125" y="2267903"/>
            <a:ext cx="2935288" cy="2768917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28"/>
          <p:cNvSpPr txBox="1"/>
          <p:nvPr/>
        </p:nvSpPr>
        <p:spPr>
          <a:xfrm>
            <a:off x="6839585" y="2937193"/>
            <a:ext cx="1664018" cy="26701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ct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벡터화된 데이터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1" name="Google Shape;181;p28"/>
          <p:cNvSpPr txBox="1"/>
          <p:nvPr/>
        </p:nvSpPr>
        <p:spPr>
          <a:xfrm>
            <a:off x="6394050" y="3369375"/>
            <a:ext cx="25614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텍스트 임베딩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- 문장을 고차원 숫자 벡터로 변환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descr="/temp/image6.png" id="182" name="Google Shape;182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605879">
            <a:off x="6020040" y="2362930"/>
            <a:ext cx="493077" cy="11715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6.png" id="183" name="Google Shape;183;p28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 rot="719468">
            <a:off x="2813970" y="1539533"/>
            <a:ext cx="493077" cy="178752"/>
          </a:xfrm>
          <a:prstGeom prst="rect">
            <a:avLst/>
          </a:prstGeom>
          <a:noFill/>
          <a:ln>
            <a:noFill/>
          </a:ln>
        </p:spPr>
      </p:pic>
      <p:sp>
        <p:nvSpPr>
          <p:cNvPr id="184" name="Google Shape;184;p28"/>
          <p:cNvSpPr txBox="1"/>
          <p:nvPr/>
        </p:nvSpPr>
        <p:spPr>
          <a:xfrm>
            <a:off x="3343145" y="3820900"/>
            <a:ext cx="26736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콘텐츠 추출 및 연결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 주요 필드에서 핵심 텍스트 추출 후 하나로 연결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5" name="Google Shape;185;p28"/>
          <p:cNvSpPr txBox="1"/>
          <p:nvPr/>
        </p:nvSpPr>
        <p:spPr>
          <a:xfrm>
            <a:off x="3343155" y="4630968"/>
            <a:ext cx="2673600" cy="444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just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카테고리 부여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- 각 문서에 주제 기반 카테고리 태그 추가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6" name="Google Shape;186;p28"/>
          <p:cNvSpPr txBox="1"/>
          <p:nvPr/>
        </p:nvSpPr>
        <p:spPr>
          <a:xfrm>
            <a:off x="126675" y="3362638"/>
            <a:ext cx="2673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데이터 형식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- JSON 파일 다수 (문서 단위로 저장)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 content, answer 등 다양한 필드 포함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7" name="Google Shape;187;p28"/>
          <p:cNvSpPr txBox="1"/>
          <p:nvPr/>
        </p:nvSpPr>
        <p:spPr>
          <a:xfrm>
            <a:off x="122552" y="4265200"/>
            <a:ext cx="2673600" cy="595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설명문, 질문/답변, 요약 등 자연어 기반 텍스트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-&gt; 문서 별로 주제나 유형이 상이하고, 파일 수가 많으며 구조가 제각각이라 전처리 필요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8" name="Google Shape;188;p28"/>
          <p:cNvSpPr txBox="1"/>
          <p:nvPr/>
        </p:nvSpPr>
        <p:spPr>
          <a:xfrm>
            <a:off x="6342124" y="3958150"/>
            <a:ext cx="2494500" cy="423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벡터 DB 구축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- 벡터 인덱싱 및 저장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Arial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- 유사도 기반 검색을 위한 구조로 변환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9" name="Google Shape;189;p28"/>
          <p:cNvSpPr txBox="1"/>
          <p:nvPr/>
        </p:nvSpPr>
        <p:spPr>
          <a:xfrm>
            <a:off x="878205" y="108267"/>
            <a:ext cx="2379980" cy="267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수집된 데이터 및 전처리 과정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0" name="Google Shape;190;p28"/>
          <p:cNvSpPr txBox="1"/>
          <p:nvPr/>
        </p:nvSpPr>
        <p:spPr>
          <a:xfrm>
            <a:off x="225107" y="-86678"/>
            <a:ext cx="1022668" cy="667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4792BD"/>
                </a:solidFill>
                <a:latin typeface="Arial"/>
                <a:ea typeface="Arial"/>
                <a:cs typeface="Arial"/>
                <a:sym typeface="Arial"/>
              </a:rPr>
              <a:t>02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</a:pPr>
            <a:r>
              <a:t/>
            </a:r>
            <a:endParaRPr b="1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p28"/>
          <p:cNvSpPr txBox="1"/>
          <p:nvPr/>
        </p:nvSpPr>
        <p:spPr>
          <a:xfrm>
            <a:off x="71750" y="661425"/>
            <a:ext cx="2769000" cy="3831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수집된 데이터 및 전처리 과정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6.png" id="196" name="Google Shape;196;p29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2824480" y="1822768"/>
            <a:ext cx="1712595" cy="73056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17.png" id="197" name="Google Shape;197;p29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3185" y="2559050"/>
            <a:ext cx="3638232" cy="21085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18.png" id="198" name="Google Shape;198;p29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5826760" y="2559050"/>
            <a:ext cx="3196908" cy="2108518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" name="Google Shape;199;p29"/>
          <p:cNvPicPr preferRelativeResize="0"/>
          <p:nvPr/>
        </p:nvPicPr>
        <p:blipFill rotWithShape="1">
          <a:blip r:embed="rId6">
            <a:alphaModFix amt="50000"/>
          </a:blip>
          <a:srcRect b="0" l="0" r="0" t="0"/>
          <a:stretch/>
        </p:blipFill>
        <p:spPr>
          <a:xfrm>
            <a:off x="-165100" y="431800"/>
            <a:ext cx="9690100" cy="127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" name="Google Shape;200;p29"/>
          <p:cNvPicPr preferRelativeResize="0"/>
          <p:nvPr/>
        </p:nvPicPr>
        <p:blipFill rotWithShape="1">
          <a:blip r:embed="rId7">
            <a:alphaModFix/>
          </a:blip>
          <a:srcRect b="0" l="0" r="0" t="0"/>
          <a:stretch/>
        </p:blipFill>
        <p:spPr>
          <a:xfrm>
            <a:off x="8426450" y="196850"/>
            <a:ext cx="520700" cy="889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20.png" id="201" name="Google Shape;201;p29"/>
          <p:cNvPicPr preferRelativeResize="0"/>
          <p:nvPr/>
        </p:nvPicPr>
        <p:blipFill rotWithShape="1">
          <a:blip r:embed="rId8">
            <a:alphaModFix/>
          </a:blip>
          <a:srcRect b="0" l="0" r="0" t="0"/>
          <a:stretch/>
        </p:blipFill>
        <p:spPr>
          <a:xfrm>
            <a:off x="2540318" y="3184842"/>
            <a:ext cx="997902" cy="100234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2" name="Google Shape;202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336550" y="2368550"/>
            <a:ext cx="374650" cy="3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3" name="Google Shape;203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361950" y="2393950"/>
            <a:ext cx="3302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" name="Google Shape;204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5400000">
            <a:off x="457200" y="2489200"/>
            <a:ext cx="139700" cy="139700"/>
          </a:xfrm>
          <a:prstGeom prst="rect">
            <a:avLst/>
          </a:prstGeom>
          <a:noFill/>
          <a:ln>
            <a:noFill/>
          </a:ln>
          <a:effectLst>
            <a:outerShdw blurRad="9537">
              <a:srgbClr val="008FC7">
                <a:alpha val="94901"/>
              </a:srgbClr>
            </a:outerShdw>
          </a:effectLst>
        </p:spPr>
      </p:pic>
      <p:pic>
        <p:nvPicPr>
          <p:cNvPr id="205" name="Google Shape;205;p29"/>
          <p:cNvPicPr preferRelativeResize="0"/>
          <p:nvPr/>
        </p:nvPicPr>
        <p:blipFill rotWithShape="1">
          <a:blip r:embed="rId9">
            <a:alphaModFix/>
          </a:blip>
          <a:srcRect b="0" l="0" r="0" t="0"/>
          <a:stretch/>
        </p:blipFill>
        <p:spPr>
          <a:xfrm>
            <a:off x="8464550" y="2368550"/>
            <a:ext cx="374650" cy="37465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6" name="Google Shape;206;p29"/>
          <p:cNvPicPr preferRelativeResize="0"/>
          <p:nvPr/>
        </p:nvPicPr>
        <p:blipFill rotWithShape="1">
          <a:blip r:embed="rId10">
            <a:alphaModFix/>
          </a:blip>
          <a:srcRect b="0" l="0" r="0" t="0"/>
          <a:stretch/>
        </p:blipFill>
        <p:spPr>
          <a:xfrm>
            <a:off x="8483600" y="2393950"/>
            <a:ext cx="330200" cy="3302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07" name="Google Shape;207;p29"/>
          <p:cNvPicPr preferRelativeResize="0"/>
          <p:nvPr/>
        </p:nvPicPr>
        <p:blipFill rotWithShape="1">
          <a:blip r:embed="rId11">
            <a:alphaModFix/>
          </a:blip>
          <a:srcRect b="0" l="0" r="0" t="0"/>
          <a:stretch/>
        </p:blipFill>
        <p:spPr>
          <a:xfrm rot="-5400000">
            <a:off x="8585200" y="2489200"/>
            <a:ext cx="139700" cy="139700"/>
          </a:xfrm>
          <a:prstGeom prst="rect">
            <a:avLst/>
          </a:prstGeom>
          <a:noFill/>
          <a:ln>
            <a:noFill/>
          </a:ln>
          <a:effectLst>
            <a:outerShdw blurRad="9537">
              <a:srgbClr val="008FC7">
                <a:alpha val="94901"/>
              </a:srgbClr>
            </a:outerShdw>
          </a:effectLst>
        </p:spPr>
      </p:pic>
      <p:sp>
        <p:nvSpPr>
          <p:cNvPr id="208" name="Google Shape;208;p29"/>
          <p:cNvSpPr txBox="1"/>
          <p:nvPr/>
        </p:nvSpPr>
        <p:spPr>
          <a:xfrm>
            <a:off x="431800" y="2870200"/>
            <a:ext cx="167005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500" u="none" cap="none" strike="noStrike">
                <a:solidFill>
                  <a:srgbClr val="00709C"/>
                </a:solidFill>
                <a:latin typeface="Calibri"/>
                <a:ea typeface="Calibri"/>
                <a:cs typeface="Calibri"/>
                <a:sym typeface="Calibri"/>
              </a:rPr>
              <a:t>대조군</a:t>
            </a:r>
            <a:r>
              <a:rPr b="0" i="0" lang="ko" sz="1500" u="none" cap="none" strike="noStrike">
                <a:solidFill>
                  <a:srgbClr val="00709C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ko" sz="1500" u="none" cap="none" strike="noStrike">
                <a:solidFill>
                  <a:srgbClr val="00709C"/>
                </a:solidFill>
                <a:latin typeface="Calibri"/>
                <a:ea typeface="Calibri"/>
                <a:cs typeface="Calibri"/>
                <a:sym typeface="Calibri"/>
              </a:rPr>
              <a:t>기존</a:t>
            </a:r>
            <a:r>
              <a:rPr b="0" i="0" lang="ko" sz="1500" u="none" cap="none" strike="noStrike">
                <a:solidFill>
                  <a:srgbClr val="00709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500" u="none" cap="none" strike="noStrike">
                <a:solidFill>
                  <a:srgbClr val="00709C"/>
                </a:solidFill>
                <a:latin typeface="Calibri"/>
                <a:ea typeface="Calibri"/>
                <a:cs typeface="Calibri"/>
                <a:sym typeface="Calibri"/>
              </a:rPr>
              <a:t>서비스</a:t>
            </a:r>
            <a:r>
              <a:rPr b="0" i="0" lang="ko" sz="1500" u="none" cap="none" strike="noStrike">
                <a:solidFill>
                  <a:srgbClr val="00709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700"/>
          </a:p>
        </p:txBody>
      </p:sp>
      <p:sp>
        <p:nvSpPr>
          <p:cNvPr id="209" name="Google Shape;209;p29"/>
          <p:cNvSpPr txBox="1"/>
          <p:nvPr/>
        </p:nvSpPr>
        <p:spPr>
          <a:xfrm>
            <a:off x="3352165" y="2076768"/>
            <a:ext cx="3321368" cy="222567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300"/>
              <a:buFont typeface="Calibri"/>
              <a:buNone/>
            </a:pPr>
            <a:r>
              <a:rPr b="0" i="0" lang="ko" sz="13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예외 처리</a:t>
            </a:r>
            <a:endParaRPr b="0" i="0" sz="13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0" name="Google Shape;210;p29"/>
          <p:cNvSpPr txBox="1"/>
          <p:nvPr/>
        </p:nvSpPr>
        <p:spPr>
          <a:xfrm>
            <a:off x="225425" y="518160"/>
            <a:ext cx="2721293" cy="267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소프트웨어 구조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1" name="Google Shape;211;p29"/>
          <p:cNvSpPr txBox="1"/>
          <p:nvPr/>
        </p:nvSpPr>
        <p:spPr>
          <a:xfrm>
            <a:off x="431800" y="3276600"/>
            <a:ext cx="2673668" cy="1908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100"/>
              <a:buFont typeface="Calibri"/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이곳에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기존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서비스를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설명해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주세요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b="0" i="0" sz="11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p29"/>
          <p:cNvSpPr txBox="1"/>
          <p:nvPr/>
        </p:nvSpPr>
        <p:spPr>
          <a:xfrm>
            <a:off x="431800" y="3543300"/>
            <a:ext cx="20256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실험군과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비교하게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될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주요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내용을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입력하세요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/>
          </a:p>
        </p:txBody>
      </p:sp>
      <p:sp>
        <p:nvSpPr>
          <p:cNvPr id="213" name="Google Shape;213;p29"/>
          <p:cNvSpPr txBox="1"/>
          <p:nvPr/>
        </p:nvSpPr>
        <p:spPr>
          <a:xfrm>
            <a:off x="431800" y="3975100"/>
            <a:ext cx="20256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대조군에서의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문제나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개선사항을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입력하세요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/>
          </a:p>
        </p:txBody>
      </p:sp>
      <p:sp>
        <p:nvSpPr>
          <p:cNvPr id="214" name="Google Shape;214;p29"/>
          <p:cNvSpPr txBox="1"/>
          <p:nvPr/>
        </p:nvSpPr>
        <p:spPr>
          <a:xfrm>
            <a:off x="7054850" y="2870200"/>
            <a:ext cx="1733550" cy="266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500" u="none" cap="none" strike="noStrike">
                <a:solidFill>
                  <a:srgbClr val="00709C"/>
                </a:solidFill>
                <a:latin typeface="Calibri"/>
                <a:ea typeface="Calibri"/>
                <a:cs typeface="Calibri"/>
                <a:sym typeface="Calibri"/>
              </a:rPr>
              <a:t>실험군</a:t>
            </a:r>
            <a:r>
              <a:rPr b="0" i="0" lang="ko" sz="1500" u="none" cap="none" strike="noStrike">
                <a:solidFill>
                  <a:srgbClr val="00709C"/>
                </a:solidFill>
                <a:latin typeface="Arial"/>
                <a:ea typeface="Arial"/>
                <a:cs typeface="Arial"/>
                <a:sym typeface="Arial"/>
              </a:rPr>
              <a:t> (</a:t>
            </a:r>
            <a:r>
              <a:rPr b="0" i="0" lang="ko" sz="1500" u="none" cap="none" strike="noStrike">
                <a:solidFill>
                  <a:srgbClr val="00709C"/>
                </a:solidFill>
                <a:latin typeface="Calibri"/>
                <a:ea typeface="Calibri"/>
                <a:cs typeface="Calibri"/>
                <a:sym typeface="Calibri"/>
              </a:rPr>
              <a:t>실험</a:t>
            </a:r>
            <a:r>
              <a:rPr b="0" i="0" lang="ko" sz="1500" u="none" cap="none" strike="noStrike">
                <a:solidFill>
                  <a:srgbClr val="00709C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500" u="none" cap="none" strike="noStrike">
                <a:solidFill>
                  <a:srgbClr val="00709C"/>
                </a:solidFill>
                <a:latin typeface="Calibri"/>
                <a:ea typeface="Calibri"/>
                <a:cs typeface="Calibri"/>
                <a:sym typeface="Calibri"/>
              </a:rPr>
              <a:t>서비스</a:t>
            </a:r>
            <a:r>
              <a:rPr b="0" i="0" lang="ko" sz="1500" u="none" cap="none" strike="noStrike">
                <a:solidFill>
                  <a:srgbClr val="00709C"/>
                </a:solidFill>
                <a:latin typeface="Arial"/>
                <a:ea typeface="Arial"/>
                <a:cs typeface="Arial"/>
                <a:sym typeface="Arial"/>
              </a:rPr>
              <a:t>)</a:t>
            </a:r>
            <a:endParaRPr sz="700"/>
          </a:p>
        </p:txBody>
      </p:sp>
      <p:sp>
        <p:nvSpPr>
          <p:cNvPr id="215" name="Google Shape;215;p29"/>
          <p:cNvSpPr txBox="1"/>
          <p:nvPr/>
        </p:nvSpPr>
        <p:spPr>
          <a:xfrm>
            <a:off x="6883400" y="3276600"/>
            <a:ext cx="2673350" cy="190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이곳에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기존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서비스를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설명해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주세요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/>
          </a:p>
        </p:txBody>
      </p:sp>
      <p:sp>
        <p:nvSpPr>
          <p:cNvPr id="216" name="Google Shape;216;p29"/>
          <p:cNvSpPr txBox="1"/>
          <p:nvPr/>
        </p:nvSpPr>
        <p:spPr>
          <a:xfrm>
            <a:off x="6883400" y="3543300"/>
            <a:ext cx="20256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대조군과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비교하게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될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주요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내용을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입력하세요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/>
          </a:p>
        </p:txBody>
      </p:sp>
      <p:sp>
        <p:nvSpPr>
          <p:cNvPr id="217" name="Google Shape;217;p29"/>
          <p:cNvSpPr txBox="1"/>
          <p:nvPr/>
        </p:nvSpPr>
        <p:spPr>
          <a:xfrm>
            <a:off x="6883400" y="3975100"/>
            <a:ext cx="2025650" cy="342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실험군에서의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문제나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개선사항을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r>
              <a:rPr b="0" i="0" lang="ko" sz="1100" u="none" cap="none" strike="noStrike">
                <a:solidFill>
                  <a:srgbClr val="595959"/>
                </a:solidFill>
                <a:latin typeface="Calibri"/>
                <a:ea typeface="Calibri"/>
                <a:cs typeface="Calibri"/>
                <a:sym typeface="Calibri"/>
              </a:rPr>
              <a:t>입력하세요</a:t>
            </a:r>
            <a:r>
              <a:rPr b="0" i="0" lang="ko" sz="11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700"/>
          </a:p>
        </p:txBody>
      </p:sp>
      <p:sp>
        <p:nvSpPr>
          <p:cNvPr id="218" name="Google Shape;218;p29"/>
          <p:cNvSpPr txBox="1"/>
          <p:nvPr/>
        </p:nvSpPr>
        <p:spPr>
          <a:xfrm>
            <a:off x="878205" y="108267"/>
            <a:ext cx="2379980" cy="267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개발된 소프트웨어 구조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Calibri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p29"/>
          <p:cNvSpPr txBox="1"/>
          <p:nvPr/>
        </p:nvSpPr>
        <p:spPr>
          <a:xfrm>
            <a:off x="225107" y="-86678"/>
            <a:ext cx="1022668" cy="667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4792BD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4792BD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4792BD"/>
                </a:solidFill>
              </a:rPr>
              <a:t>3</a:t>
            </a:r>
            <a:endParaRPr b="0" i="0" sz="3800" u="none" cap="none" strike="noStrike">
              <a:solidFill>
                <a:srgbClr val="4792BD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/temp/image19.png" id="224" name="Google Shape;22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473710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225" name="Google Shape;225;p3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96850"/>
            <a:ext cx="521018" cy="89218"/>
          </a:xfrm>
          <a:prstGeom prst="rect">
            <a:avLst/>
          </a:prstGeom>
          <a:noFill/>
          <a:ln>
            <a:noFill/>
          </a:ln>
        </p:spPr>
      </p:pic>
      <p:sp>
        <p:nvSpPr>
          <p:cNvPr id="226" name="Google Shape;226;p30"/>
          <p:cNvSpPr txBox="1"/>
          <p:nvPr/>
        </p:nvSpPr>
        <p:spPr>
          <a:xfrm>
            <a:off x="878205" y="108267"/>
            <a:ext cx="2379980" cy="26701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및 결과 분석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7" name="Google Shape;227;p30"/>
          <p:cNvSpPr txBox="1"/>
          <p:nvPr/>
        </p:nvSpPr>
        <p:spPr>
          <a:xfrm>
            <a:off x="225107" y="-86678"/>
            <a:ext cx="1022668" cy="667068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00CFF8"/>
                </a:solidFill>
              </a:rPr>
              <a:t>4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8" name="Google Shape;228;p30"/>
          <p:cNvSpPr txBox="1"/>
          <p:nvPr/>
        </p:nvSpPr>
        <p:spPr>
          <a:xfrm>
            <a:off x="225093" y="637481"/>
            <a:ext cx="6444600" cy="2286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ko" sz="1500">
                <a:solidFill>
                  <a:srgbClr val="595959"/>
                </a:solidFill>
              </a:rPr>
              <a:t>테스트 목적 및 대상 모델 (파인튜닝 모델 포함)</a:t>
            </a:r>
            <a:endParaRPr sz="1500">
              <a:solidFill>
                <a:srgbClr val="595959"/>
              </a:solidFill>
            </a:endParaRPr>
          </a:p>
          <a:p>
            <a:pPr indent="0" lvl="0" marL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-323850" lvl="0" marL="45720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-"/>
            </a:pPr>
            <a:r>
              <a:rPr lang="ko" sz="1500">
                <a:solidFill>
                  <a:srgbClr val="595959"/>
                </a:solidFill>
              </a:rPr>
              <a:t>다양한 LLM 모델의 성능 비교</a:t>
            </a:r>
            <a:endParaRPr sz="15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-323850" lvl="0" marL="45720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-"/>
            </a:pPr>
            <a:r>
              <a:rPr lang="ko" sz="1500">
                <a:solidFill>
                  <a:srgbClr val="595959"/>
                </a:solidFill>
              </a:rPr>
              <a:t>Fine-tuning</a:t>
            </a:r>
            <a:r>
              <a:rPr lang="ko" sz="1500">
                <a:solidFill>
                  <a:srgbClr val="595959"/>
                </a:solidFill>
              </a:rPr>
              <a:t> (화면 우측 모델)</a:t>
            </a:r>
            <a:r>
              <a:rPr lang="ko" sz="1500">
                <a:solidFill>
                  <a:srgbClr val="595959"/>
                </a:solidFill>
              </a:rPr>
              <a:t>의 효과 확인 </a:t>
            </a:r>
            <a:endParaRPr sz="15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-323850" lvl="0" marL="45720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-"/>
            </a:pPr>
            <a:r>
              <a:rPr lang="ko" sz="1500">
                <a:solidFill>
                  <a:srgbClr val="595959"/>
                </a:solidFill>
              </a:rPr>
              <a:t>KULLM3 모델의 토큰 수 및 샘플링 설정에 따른 성능 차이 분석</a:t>
            </a:r>
            <a:endParaRPr sz="1500">
              <a:solidFill>
                <a:srgbClr val="595959"/>
              </a:solidFill>
            </a:endParaRPr>
          </a:p>
          <a:p>
            <a:pPr indent="0" lvl="0" marL="45720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-323850" lvl="0" marL="45720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Char char="-"/>
            </a:pPr>
            <a:r>
              <a:rPr lang="ko" sz="1500">
                <a:solidFill>
                  <a:srgbClr val="595959"/>
                </a:solidFill>
              </a:rPr>
              <a:t>환각(Hallucination) 현상 방지 여부 확인  </a:t>
            </a:r>
            <a:endParaRPr sz="1500">
              <a:solidFill>
                <a:srgbClr val="595959"/>
              </a:solidFill>
            </a:endParaRPr>
          </a:p>
        </p:txBody>
      </p:sp>
      <p:graphicFrame>
        <p:nvGraphicFramePr>
          <p:cNvPr id="229" name="Google Shape;229;p30"/>
          <p:cNvGraphicFramePr/>
          <p:nvPr/>
        </p:nvGraphicFramePr>
        <p:xfrm>
          <a:off x="225100" y="283915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{189049F8-AF7F-4465-AEED-F21D3D982C32}</a:tableStyleId>
              </a:tblPr>
              <a:tblGrid>
                <a:gridCol w="3052650"/>
                <a:gridCol w="3052650"/>
              </a:tblGrid>
              <a:tr h="2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모델명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특징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GPT-3.5 Turbo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OpenAi 기본 모델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GPT-3.5 Turbo(FT)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사용자 데이터로 파인튜닝한 모델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283325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GPT-4o-mini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최신 경량형 OpenAi 모델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3903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KULLM3 (max 1024, sampling)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한국어 특화 모델, 샘플링 사용</a:t>
                      </a:r>
                      <a:endParaRPr sz="1000"/>
                    </a:p>
                  </a:txBody>
                  <a:tcPr marT="91425" marB="91425" marR="91425" marL="91425"/>
                </a:tc>
              </a:tr>
              <a:tr h="41215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KULLM3 (max 256, no sampling) </a:t>
                      </a:r>
                      <a:endParaRPr sz="1000"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ko" sz="1000"/>
                        <a:t>동일 모델, 샘플링 비활성화, 짧은 응답 유도</a:t>
                      </a:r>
                      <a:endParaRPr sz="1000"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  <p:pic>
        <p:nvPicPr>
          <p:cNvPr id="230" name="Google Shape;230;p30" title="1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385624" y="4235199"/>
            <a:ext cx="2497700" cy="820479"/>
          </a:xfrm>
          <a:prstGeom prst="rect">
            <a:avLst/>
          </a:prstGeom>
          <a:noFill/>
          <a:ln>
            <a:noFill/>
          </a:ln>
        </p:spPr>
      </p:pic>
      <p:pic>
        <p:nvPicPr>
          <p:cNvPr id="231" name="Google Shape;231;p30" title="2.jpeg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449775" y="1096599"/>
            <a:ext cx="2497701" cy="3138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p31"/>
          <p:cNvSpPr txBox="1"/>
          <p:nvPr/>
        </p:nvSpPr>
        <p:spPr>
          <a:xfrm>
            <a:off x="225125" y="2571724"/>
            <a:ext cx="7711500" cy="22125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평가 기준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  - 적절성: 질문에 대한 응답이 의미 있고 구체적인지 여부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  - 환각: 틀린 정보 또는 허구를 생성하는지의 여부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  - 응답 길이: 너무 짧거나 불필요하게 긴 지에 대한 응답 여부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  - 일관성: 유사 질문에 대해 유사한 응답을 하는지에 대한 여부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pic>
        <p:nvPicPr>
          <p:cNvPr descr="/temp/image19.png" id="237" name="Google Shape;237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473710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238" name="Google Shape;238;p31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96850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239" name="Google Shape;239;p31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및 결과 분석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p31"/>
          <p:cNvSpPr txBox="1"/>
          <p:nvPr/>
        </p:nvSpPr>
        <p:spPr>
          <a:xfrm>
            <a:off x="225107" y="-86678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00CFF8"/>
                </a:solidFill>
              </a:rPr>
              <a:t>4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31"/>
          <p:cNvSpPr txBox="1"/>
          <p:nvPr/>
        </p:nvSpPr>
        <p:spPr>
          <a:xfrm>
            <a:off x="225100" y="941425"/>
            <a:ext cx="8441400" cy="13449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테스트 방법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  - </a:t>
            </a:r>
            <a:r>
              <a:rPr lang="ko" sz="1500">
                <a:solidFill>
                  <a:srgbClr val="595959"/>
                </a:solidFill>
              </a:rPr>
              <a:t>GPT 계열: - ‘당뇨병에 대해 알려줘’ 라는 질문에 대한 답변 받기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  - </a:t>
            </a:r>
            <a:r>
              <a:rPr lang="ko" sz="1500">
                <a:solidFill>
                  <a:srgbClr val="595959"/>
                </a:solidFill>
              </a:rPr>
              <a:t>KULLM 계열:  ‘고려대학교에 대해서 알고 있니?’ 라는 공식 문식 예시 질문에 대한 답변 받기</a:t>
            </a:r>
            <a:endParaRPr sz="1500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</p:txBody>
      </p:sp>
      <p:sp>
        <p:nvSpPr>
          <p:cNvPr id="242" name="Google Shape;242;p31"/>
          <p:cNvSpPr txBox="1"/>
          <p:nvPr/>
        </p:nvSpPr>
        <p:spPr>
          <a:xfrm>
            <a:off x="307777" y="3484725"/>
            <a:ext cx="8355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2"/>
          <p:cNvSpPr txBox="1"/>
          <p:nvPr/>
        </p:nvSpPr>
        <p:spPr>
          <a:xfrm>
            <a:off x="230188" y="528003"/>
            <a:ext cx="26229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(</a:t>
            </a:r>
            <a:r>
              <a:rPr lang="ko" sz="1500">
                <a:solidFill>
                  <a:srgbClr val="595959"/>
                </a:solidFill>
              </a:rPr>
              <a:t>GPT-3.5 Turbo)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/temp/image19.png" id="248" name="Google Shape;248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473710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249" name="Google Shape;249;p3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96850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250" name="Google Shape;250;p32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및 결과 분석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2"/>
          <p:cNvSpPr txBox="1"/>
          <p:nvPr/>
        </p:nvSpPr>
        <p:spPr>
          <a:xfrm>
            <a:off x="225107" y="-86678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00CFF8"/>
                </a:solidFill>
              </a:rPr>
              <a:t>4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2" name="Google Shape;252;p32" title="111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25100" y="829975"/>
            <a:ext cx="5476600" cy="3387475"/>
          </a:xfrm>
          <a:prstGeom prst="rect">
            <a:avLst/>
          </a:prstGeom>
          <a:noFill/>
          <a:ln>
            <a:noFill/>
          </a:ln>
        </p:spPr>
      </p:pic>
      <p:sp>
        <p:nvSpPr>
          <p:cNvPr id="253" name="Google Shape;253;p32"/>
          <p:cNvSpPr txBox="1"/>
          <p:nvPr/>
        </p:nvSpPr>
        <p:spPr>
          <a:xfrm>
            <a:off x="5840700" y="1407525"/>
            <a:ext cx="32508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적절성: 당뇨병에 대한 설명, 발생원인, 치료방법과 같은 필수적인 요소들이 모두 담겨있는 상태.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환각: 틀린 정보 또는 허구를 생성하지 않았음.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응답 길이: 응답 길이는 보통 길이이며,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실행 시간 또한 준수.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일관성: 유사 질문에 대해 유사한 응답. 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5F8FA"/>
        </a:solidFill>
      </p:bgPr>
    </p:bg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33"/>
          <p:cNvSpPr txBox="1"/>
          <p:nvPr/>
        </p:nvSpPr>
        <p:spPr>
          <a:xfrm>
            <a:off x="230201" y="528000"/>
            <a:ext cx="2873100" cy="260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(</a:t>
            </a:r>
            <a:r>
              <a:rPr lang="ko" sz="1500">
                <a:solidFill>
                  <a:srgbClr val="595959"/>
                </a:solidFill>
              </a:rPr>
              <a:t>GPT-3.5 Turbo FT)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descr="/temp/image19.png" id="259" name="Google Shape;259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65100" y="473710"/>
            <a:ext cx="9690418" cy="13018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/temp/image5.png" id="260" name="Google Shape;260;p3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426450" y="196850"/>
            <a:ext cx="521017" cy="89217"/>
          </a:xfrm>
          <a:prstGeom prst="rect">
            <a:avLst/>
          </a:prstGeom>
          <a:noFill/>
          <a:ln>
            <a:noFill/>
          </a:ln>
        </p:spPr>
      </p:pic>
      <p:sp>
        <p:nvSpPr>
          <p:cNvPr id="261" name="Google Shape;261;p33"/>
          <p:cNvSpPr txBox="1"/>
          <p:nvPr/>
        </p:nvSpPr>
        <p:spPr>
          <a:xfrm>
            <a:off x="878205" y="108268"/>
            <a:ext cx="2379900" cy="267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b="0" i="0" lang="ko" sz="1500" u="none" cap="none" strike="noStrike">
                <a:solidFill>
                  <a:srgbClr val="595959"/>
                </a:solidFill>
                <a:latin typeface="Arial"/>
                <a:ea typeface="Arial"/>
                <a:cs typeface="Arial"/>
                <a:sym typeface="Arial"/>
              </a:rPr>
              <a:t>테스트 결과 및 결과 분석</a:t>
            </a:r>
            <a:endParaRPr b="0" i="0" sz="1500" u="none" cap="none" strike="noStrike">
              <a:solidFill>
                <a:srgbClr val="595959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33"/>
          <p:cNvSpPr txBox="1"/>
          <p:nvPr/>
        </p:nvSpPr>
        <p:spPr>
          <a:xfrm>
            <a:off x="225107" y="-86678"/>
            <a:ext cx="1022700" cy="6672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00CFF8"/>
              </a:buClr>
              <a:buSzPts val="3800"/>
              <a:buFont typeface="Arial"/>
              <a:buNone/>
            </a:pPr>
            <a:r>
              <a:rPr b="0" i="0" lang="ko" sz="3800" u="none" cap="none" strike="noStrike">
                <a:solidFill>
                  <a:srgbClr val="00CFF8"/>
                </a:solidFill>
                <a:latin typeface="Arial"/>
                <a:ea typeface="Arial"/>
                <a:cs typeface="Arial"/>
                <a:sym typeface="Arial"/>
              </a:rPr>
              <a:t>0</a:t>
            </a:r>
            <a:r>
              <a:rPr lang="ko" sz="3800">
                <a:solidFill>
                  <a:srgbClr val="00CFF8"/>
                </a:solidFill>
              </a:rPr>
              <a:t>4</a:t>
            </a:r>
            <a:endParaRPr b="0" i="0" sz="3800" u="none" cap="none" strike="noStrike">
              <a:solidFill>
                <a:srgbClr val="00CFF8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33"/>
          <p:cNvSpPr txBox="1"/>
          <p:nvPr/>
        </p:nvSpPr>
        <p:spPr>
          <a:xfrm>
            <a:off x="5840700" y="1407525"/>
            <a:ext cx="3250800" cy="28098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적절성: </a:t>
            </a:r>
            <a:r>
              <a:rPr lang="ko" sz="1500">
                <a:solidFill>
                  <a:srgbClr val="595959"/>
                </a:solidFill>
              </a:rPr>
              <a:t>당뇨병에 대한 설명, 발생 원인만 대답</a:t>
            </a:r>
            <a:r>
              <a:rPr lang="ko" sz="1500">
                <a:solidFill>
                  <a:srgbClr val="595959"/>
                </a:solidFill>
              </a:rPr>
              <a:t>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환각: 틀린 정보 또는 허구를 생성하지 않았음.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응답 길이: </a:t>
            </a:r>
            <a:r>
              <a:rPr lang="ko" sz="1500">
                <a:solidFill>
                  <a:srgbClr val="595959"/>
                </a:solidFill>
              </a:rPr>
              <a:t>응답 길이는 짧으며,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실행 시간은 준수</a:t>
            </a:r>
            <a:r>
              <a:rPr lang="ko" sz="1500">
                <a:solidFill>
                  <a:srgbClr val="595959"/>
                </a:solidFill>
              </a:rPr>
              <a:t>. </a:t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t/>
            </a:r>
            <a:endParaRPr sz="1500">
              <a:solidFill>
                <a:srgbClr val="595959"/>
              </a:solidFill>
            </a:endParaRPr>
          </a:p>
          <a:p>
            <a:pPr indent="0" lvl="0" marL="0" marR="0" rtl="0" algn="l">
              <a:lnSpc>
                <a:spcPct val="99600"/>
              </a:lnSpc>
              <a:spcBef>
                <a:spcPts val="0"/>
              </a:spcBef>
              <a:spcAft>
                <a:spcPts val="0"/>
              </a:spcAft>
              <a:buClr>
                <a:srgbClr val="595959"/>
              </a:buClr>
              <a:buSzPts val="1500"/>
              <a:buFont typeface="Arial"/>
              <a:buNone/>
            </a:pPr>
            <a:r>
              <a:rPr lang="ko" sz="1500">
                <a:solidFill>
                  <a:srgbClr val="595959"/>
                </a:solidFill>
              </a:rPr>
              <a:t>일관성: 유사 질문에 대해 유사한 응답. </a:t>
            </a:r>
            <a:endParaRPr b="0" i="0" sz="1500" u="none" cap="none" strike="noStrike">
              <a:solidFill>
                <a:srgbClr val="595959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4" name="Google Shape;264;p33" title="스크린샷_2-6-2025_15216_.jpeg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0" y="1236663"/>
            <a:ext cx="5535899" cy="267016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