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7C782-DE6C-235F-9DC5-140BA9530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D8DC9-05C9-A5A9-3D72-66021BFB0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D747-01B3-AED9-FDA7-24105462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4A70B-196E-77BD-9C84-0692F9B1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E3911-A861-07D2-6A6D-FC082524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7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2FF-B4A8-12D6-611B-D9D862C8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3C50EE-2537-EC11-D8C2-BBCB1052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0F8BB-D976-CA8D-8329-2A6201EB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4975F-A618-9DA6-9C59-A9CA3A09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03D97-F148-4D76-5460-6E1EF055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2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0FBF1B-384E-A015-85B8-9CBB490C0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5F6F95-65D8-500F-20D1-2D550E95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EBFCB-7D03-CC79-3010-15C1C76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C8662-8236-B6CB-094C-4AB45221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C201C-D8A1-DF78-9E5A-6EB2826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7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449B6-C07B-937D-FDB6-41E020C9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81E65-96B2-2D11-605F-5E71CF3F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C990A-7A96-6685-1BCE-BE2D0E9E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E204F-164A-1D9A-4312-82C886E9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78936-CF56-ECAD-FE65-F667D366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731D8-D6CF-5203-BFBE-F6DBB694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69B4D2-3AD5-697A-C123-F68D912D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04455-3C16-9F3C-6B9C-2803CAA0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648F0-2F39-46D5-DA9E-7DFDA0F3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A5E77-7D28-50C8-1BC6-6A68EFE8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8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1726D-3512-59C6-6F16-FC0EA610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71540-1A1F-4A65-4097-C48A9402C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CC75F-3FC1-5948-F852-8B3247A6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87BC8-4740-5A83-CF1C-ACE2B405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14AF9-59A8-0FEB-C2FE-29B5602A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8AE2C-5B25-08A2-EF2B-64816851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D4978-E9A4-82D7-271B-E159B8E6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545BD-DD30-E668-7BD0-E690D755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E0183-73C2-FAE5-DF3C-C428A536A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9C91D8-4DCF-9709-EEA5-EA96F7A0F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DB8680-E4D5-FE30-9542-5ADE9F401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049550-43A5-6D4C-A3FF-7F99D13F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F4DA7-E8B6-453C-8126-EADF2B0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C5C42-9794-AE4C-AF54-0829D764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000A-D397-A1CB-4C2C-22AA97C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D1319-12A5-6301-F331-5A7F4C62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05591-85CA-3FAC-87D0-3BD18DBC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6DCB82-F47D-306F-D88D-D16E4772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646B-6029-9F7D-D574-687BA19F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9F651-5EF2-BD34-60F6-7445B6FB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3CBF7-00E2-09AE-1EEF-4D9B9666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0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D7523-F76B-BB89-4E26-7312C533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2D79-3CFF-6094-C702-FB3A388A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BF88F-8B5B-1282-57DB-589BA2FA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AA035-C421-8EAB-8D26-6D89A339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E22B6B-A76B-D028-4C02-8598A8D4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7461C-097A-474B-A2D9-A7E4B327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1CD92-B566-1EEF-55A4-809DCEE1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E9FCC9-84AB-5D13-2D1C-D0ADC7D47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685D1-69B2-74C4-082C-2FFD40891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E1D0B-2077-0BFB-86BE-7CF8954C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84711-4D00-0D4B-1CB1-BF95C113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BEF0-9435-6A93-A9A5-592B5115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9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6FFD32-0052-F63F-A605-773E03AA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EA09C-2161-299D-46D4-33807171F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7B541-9998-647A-5459-2D34D09CC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42323-3B75-4EE2-8B4E-CD534FFC9384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79EFE-CD0D-11F5-D1BD-E0E0979EE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3F28C-5E72-0C83-9E85-9B71F5825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A97E2-28E3-4710-9898-9A5D14810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6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8E7DCA-D2FA-02B3-BAC2-C58A18947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4200" b="1" dirty="0" err="1"/>
              <a:t>Bullant</a:t>
            </a:r>
            <a:br>
              <a:rPr lang="en-US" altLang="ko-KR" sz="4200" b="1" dirty="0"/>
            </a:br>
            <a:r>
              <a:rPr lang="en-US" altLang="ko-KR" sz="4200" b="1" dirty="0"/>
              <a:t>6</a:t>
            </a:r>
            <a:r>
              <a:rPr lang="ko-KR" altLang="en-US" sz="4200" b="1" dirty="0"/>
              <a:t>주차 주간 발표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F45C4-1B94-5119-ADAA-ACCA1AB9CEF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dirty="0"/>
              <a:t>SKN12</a:t>
            </a:r>
            <a:r>
              <a:rPr lang="ko-KR" altLang="en-US" sz="2200" dirty="0"/>
              <a:t>기 </a:t>
            </a:r>
            <a:r>
              <a:rPr lang="en-US" altLang="ko-KR" sz="2200" dirty="0"/>
              <a:t>FINAL TEAM 2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200" dirty="0"/>
              <a:t>발표자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박진양</a:t>
            </a:r>
            <a:endParaRPr lang="en-US" altLang="ko-KR" sz="2200" dirty="0"/>
          </a:p>
        </p:txBody>
      </p:sp>
      <p:pic>
        <p:nvPicPr>
          <p:cNvPr id="1026" name="Picture 2" descr="총알개미 (Paraponera clavata) - Picture Insect">
            <a:extLst>
              <a:ext uri="{FF2B5EF4-FFF2-40B4-BE49-F238E27FC236}">
                <a16:creationId xmlns:a16="http://schemas.microsoft.com/office/drawing/2014/main" id="{BB84D41E-2929-1D13-8758-45F2879AE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5" r="30347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86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77910-D91B-DC90-11C8-3EA83E67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b="1" dirty="0"/>
              <a:t>3. 6</a:t>
            </a:r>
            <a:r>
              <a:rPr lang="ko-KR" altLang="en-US" sz="3600" b="1" dirty="0"/>
              <a:t>주차 예정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A3D02-0B15-59D1-23E2-C423A747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4"/>
            <a:ext cx="10515600" cy="535366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권성호 </a:t>
            </a:r>
            <a:r>
              <a:rPr lang="en-US" altLang="ko-KR" sz="2000" dirty="0"/>
              <a:t>: </a:t>
            </a:r>
            <a:r>
              <a:rPr lang="ko-KR" altLang="en-US" sz="2000" dirty="0"/>
              <a:t>추론서버 질의 및 답 캐시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/>
              <a:t>	    </a:t>
            </a:r>
            <a:r>
              <a:rPr lang="ko-KR" altLang="en-US" sz="2000" dirty="0"/>
              <a:t>개인별 주식 매수매도 추천 알람 시스템 구축</a:t>
            </a:r>
            <a:br>
              <a:rPr lang="en-US" altLang="ko-KR" sz="2000" dirty="0"/>
            </a:br>
            <a:r>
              <a:rPr lang="en-US" altLang="ko-KR" sz="2000" dirty="0"/>
              <a:t>	    </a:t>
            </a:r>
            <a:r>
              <a:rPr lang="ko-KR" altLang="en-US" sz="2000" dirty="0" err="1"/>
              <a:t>인앱</a:t>
            </a:r>
            <a:r>
              <a:rPr lang="ko-KR" altLang="en-US" sz="2000" dirty="0"/>
              <a:t> 알람 </a:t>
            </a:r>
            <a:r>
              <a:rPr lang="en-US" altLang="ko-KR" sz="2000" dirty="0"/>
              <a:t>(</a:t>
            </a:r>
            <a:r>
              <a:rPr lang="ko-KR" altLang="en-US" sz="2000" dirty="0"/>
              <a:t>메일이나 메시지에 추가됨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ko-KR" altLang="en-US" sz="2400" dirty="0"/>
          </a:p>
          <a:p>
            <a:r>
              <a:rPr lang="ko-KR" altLang="en-US" sz="2000" b="1" dirty="0"/>
              <a:t>김재현</a:t>
            </a:r>
            <a:r>
              <a:rPr lang="en-US" altLang="ko-KR" sz="2000" b="1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채팅 </a:t>
            </a:r>
            <a:r>
              <a:rPr lang="ko-KR" altLang="en-US" sz="2000" dirty="0" err="1"/>
              <a:t>폴리싱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/>
              <a:t>	    </a:t>
            </a:r>
            <a:r>
              <a:rPr lang="ko-KR" altLang="en-US" sz="2000" dirty="0"/>
              <a:t>대시보드 실시간 데이터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/>
              <a:t>	    </a:t>
            </a:r>
            <a:r>
              <a:rPr lang="ko-KR" altLang="en-US" sz="2000" dirty="0"/>
              <a:t>포트폴리오 실시간 데이터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000" b="1" dirty="0"/>
              <a:t>지상원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프론트엔드</a:t>
            </a:r>
            <a:r>
              <a:rPr lang="ko-KR" altLang="en-US" sz="2000" dirty="0"/>
              <a:t> 고도화 작업</a:t>
            </a:r>
            <a:br>
              <a:rPr lang="en-US" altLang="ko-KR" sz="2000" dirty="0"/>
            </a:br>
            <a:r>
              <a:rPr lang="en-US" altLang="ko-KR" sz="2000" dirty="0"/>
              <a:t>	    </a:t>
            </a:r>
            <a:r>
              <a:rPr lang="ko-KR" altLang="en-US" sz="2000" dirty="0" err="1"/>
              <a:t>인앱</a:t>
            </a:r>
            <a:r>
              <a:rPr lang="ko-KR" altLang="en-US" sz="2000" dirty="0"/>
              <a:t> 알람 </a:t>
            </a:r>
            <a:r>
              <a:rPr lang="en-US" altLang="ko-KR" sz="2000" dirty="0"/>
              <a:t>(</a:t>
            </a:r>
            <a:r>
              <a:rPr lang="ko-KR" altLang="en-US" sz="2000" dirty="0"/>
              <a:t>메일이나 메시지에 추가됨</a:t>
            </a:r>
            <a:r>
              <a:rPr lang="en-US" altLang="ko-KR" sz="2000" dirty="0"/>
              <a:t>)</a:t>
            </a:r>
          </a:p>
          <a:p>
            <a:endParaRPr lang="en-US" altLang="ko-KR" sz="2200" b="1" dirty="0"/>
          </a:p>
          <a:p>
            <a:r>
              <a:rPr lang="ko-KR" altLang="en-US" sz="2000" b="1" dirty="0"/>
              <a:t>윤권 </a:t>
            </a:r>
            <a:r>
              <a:rPr lang="en-US" altLang="ko-KR" sz="2000" dirty="0"/>
              <a:t>: main </a:t>
            </a:r>
            <a:r>
              <a:rPr lang="ko-KR" altLang="en-US" sz="2000" dirty="0" err="1"/>
              <a:t>브랜치와의</a:t>
            </a:r>
            <a:r>
              <a:rPr lang="ko-KR" altLang="en-US" sz="2000" dirty="0"/>
              <a:t> 코드 병합 및 </a:t>
            </a:r>
            <a:r>
              <a:rPr lang="en-US" altLang="ko-KR" sz="2000" dirty="0"/>
              <a:t>API </a:t>
            </a:r>
            <a:r>
              <a:rPr lang="ko-KR" altLang="en-US" sz="2000" dirty="0"/>
              <a:t>연동</a:t>
            </a:r>
            <a:endParaRPr lang="en-US" altLang="ko-KR" sz="2000" dirty="0"/>
          </a:p>
          <a:p>
            <a:endParaRPr lang="en-US" altLang="ko-KR" sz="2200" dirty="0"/>
          </a:p>
          <a:p>
            <a:r>
              <a:rPr lang="ko-KR" altLang="en-US" sz="2000" b="1" dirty="0" err="1"/>
              <a:t>박진양</a:t>
            </a:r>
            <a:r>
              <a:rPr lang="en-US" altLang="ko-KR" sz="2000" b="1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 저장 방식 수정</a:t>
            </a:r>
            <a:r>
              <a:rPr lang="en-US" altLang="ko-KR" sz="2000" dirty="0"/>
              <a:t>, RAG </a:t>
            </a:r>
            <a:r>
              <a:rPr lang="ko-KR" altLang="en-US" sz="2000" dirty="0"/>
              <a:t>기능 구축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21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56BC-6887-F21C-F155-AEE4698A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3. 6</a:t>
            </a:r>
            <a:r>
              <a:rPr lang="ko-KR" altLang="en-US" b="1" dirty="0"/>
              <a:t>주차 예정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FB10-E201-91C9-B42F-E55738F73040}"/>
              </a:ext>
            </a:extLst>
          </p:cNvPr>
          <p:cNvSpPr txBox="1"/>
          <p:nvPr/>
        </p:nvSpPr>
        <p:spPr>
          <a:xfrm>
            <a:off x="4232786" y="1506022"/>
            <a:ext cx="372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코드 병합 및 추가할 기능 파악</a:t>
            </a:r>
          </a:p>
        </p:txBody>
      </p:sp>
      <p:pic>
        <p:nvPicPr>
          <p:cNvPr id="8194" name="Picture 2" descr="코알라가 나무에서 내려오면 죽는 이유 | 스푸트니크">
            <a:extLst>
              <a:ext uri="{FF2B5EF4-FFF2-40B4-BE49-F238E27FC236}">
                <a16:creationId xmlns:a16="http://schemas.microsoft.com/office/drawing/2014/main" id="{688BE545-8885-3545-D14E-739CBE25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547" y="2474910"/>
            <a:ext cx="4349939" cy="298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E1E1F9B-93FB-FFA9-9E30-04A9461CBA34}"/>
              </a:ext>
            </a:extLst>
          </p:cNvPr>
          <p:cNvGrpSpPr/>
          <p:nvPr/>
        </p:nvGrpSpPr>
        <p:grpSpPr>
          <a:xfrm>
            <a:off x="157361" y="1990079"/>
            <a:ext cx="1902689" cy="1931345"/>
            <a:chOff x="694054" y="2022345"/>
            <a:chExt cx="1902689" cy="193134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7C772F9-E8CA-3768-BAE6-CE410D183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054" y="2022345"/>
              <a:ext cx="1760373" cy="157747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C1B25B-BBED-0CBC-3177-BC016DDA55A1}"/>
                </a:ext>
              </a:extLst>
            </p:cNvPr>
            <p:cNvSpPr txBox="1"/>
            <p:nvPr/>
          </p:nvSpPr>
          <p:spPr>
            <a:xfrm>
              <a:off x="836371" y="3584358"/>
              <a:ext cx="17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박진양의 코드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634936-0B24-A388-ABD0-5C87D244B95A}"/>
              </a:ext>
            </a:extLst>
          </p:cNvPr>
          <p:cNvGrpSpPr/>
          <p:nvPr/>
        </p:nvGrpSpPr>
        <p:grpSpPr>
          <a:xfrm>
            <a:off x="157361" y="4804285"/>
            <a:ext cx="1760373" cy="1946809"/>
            <a:chOff x="694052" y="4504518"/>
            <a:chExt cx="1760373" cy="194680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689BC0-419F-F2E8-31D3-AFEEA9A8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052" y="4504518"/>
              <a:ext cx="1760373" cy="157747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072193-9C9F-8A5F-D016-9EB4E701AA44}"/>
                </a:ext>
              </a:extLst>
            </p:cNvPr>
            <p:cNvSpPr txBox="1"/>
            <p:nvPr/>
          </p:nvSpPr>
          <p:spPr>
            <a:xfrm>
              <a:off x="836369" y="6081995"/>
              <a:ext cx="1505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윤권의 코드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8512DF-C3E0-AF9C-F7BE-419593A4F300}"/>
              </a:ext>
            </a:extLst>
          </p:cNvPr>
          <p:cNvGrpSpPr/>
          <p:nvPr/>
        </p:nvGrpSpPr>
        <p:grpSpPr>
          <a:xfrm>
            <a:off x="2205675" y="3405168"/>
            <a:ext cx="1827556" cy="1946809"/>
            <a:chOff x="2805082" y="3226808"/>
            <a:chExt cx="1827556" cy="194680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4BDB9CE-CAAE-569E-2096-FFF798619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5082" y="3226808"/>
              <a:ext cx="1760373" cy="157747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B4FFE9-6470-0160-50C1-4C0FE6639F18}"/>
                </a:ext>
              </a:extLst>
            </p:cNvPr>
            <p:cNvSpPr txBox="1"/>
            <p:nvPr/>
          </p:nvSpPr>
          <p:spPr>
            <a:xfrm>
              <a:off x="2872265" y="4804285"/>
              <a:ext cx="1760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권성호의 코드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449C7D9-E05E-01BF-2B60-B27C88E74C27}"/>
              </a:ext>
            </a:extLst>
          </p:cNvPr>
          <p:cNvGrpSpPr/>
          <p:nvPr/>
        </p:nvGrpSpPr>
        <p:grpSpPr>
          <a:xfrm>
            <a:off x="4414691" y="4762682"/>
            <a:ext cx="1760373" cy="1946809"/>
            <a:chOff x="4916111" y="4563239"/>
            <a:chExt cx="1760373" cy="19468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CF9EA79-CFA7-E205-070C-A9F7F2EA8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6111" y="4563239"/>
              <a:ext cx="1760373" cy="15774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4D667B-C09F-508B-1617-1173CFE31B0A}"/>
                </a:ext>
              </a:extLst>
            </p:cNvPr>
            <p:cNvSpPr txBox="1"/>
            <p:nvPr/>
          </p:nvSpPr>
          <p:spPr>
            <a:xfrm>
              <a:off x="4977973" y="6140716"/>
              <a:ext cx="1658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지상원의 코드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9E8139-41DA-7AF7-1F34-642933ED791F}"/>
              </a:ext>
            </a:extLst>
          </p:cNvPr>
          <p:cNvGrpSpPr/>
          <p:nvPr/>
        </p:nvGrpSpPr>
        <p:grpSpPr>
          <a:xfrm>
            <a:off x="4253989" y="1974615"/>
            <a:ext cx="1902688" cy="1924598"/>
            <a:chOff x="4916112" y="1974615"/>
            <a:chExt cx="1902688" cy="19245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B9E4A70-E8C2-480C-28A5-22B43A86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6112" y="1974615"/>
              <a:ext cx="1760373" cy="157747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5D1B8-87C9-BAEE-9DD2-98F3544DE424}"/>
                </a:ext>
              </a:extLst>
            </p:cNvPr>
            <p:cNvSpPr txBox="1"/>
            <p:nvPr/>
          </p:nvSpPr>
          <p:spPr>
            <a:xfrm>
              <a:off x="5058428" y="3529881"/>
              <a:ext cx="17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김재현의 코드</a:t>
              </a:r>
              <a:endParaRPr lang="ko-KR" altLang="en-US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922ADBD-F1F2-0E8B-C960-73F832DC2559}"/>
              </a:ext>
            </a:extLst>
          </p:cNvPr>
          <p:cNvSpPr/>
          <p:nvPr/>
        </p:nvSpPr>
        <p:spPr>
          <a:xfrm>
            <a:off x="6242247" y="3899213"/>
            <a:ext cx="1317117" cy="56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13B47-C13A-F0E3-CA83-1234ECD44FFB}"/>
              </a:ext>
            </a:extLst>
          </p:cNvPr>
          <p:cNvSpPr txBox="1"/>
          <p:nvPr/>
        </p:nvSpPr>
        <p:spPr>
          <a:xfrm>
            <a:off x="7684700" y="5551420"/>
            <a:ext cx="434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LLM</a:t>
            </a:r>
            <a:r>
              <a:rPr lang="ko-KR" altLang="en-US" dirty="0"/>
              <a:t>을 활용한 주식 상품 추천 시스템 </a:t>
            </a:r>
            <a:r>
              <a:rPr lang="en-US" altLang="ko-KR" dirty="0"/>
              <a:t>(DEMO </a:t>
            </a:r>
            <a:r>
              <a:rPr lang="en-US" altLang="ko-KR" dirty="0" err="1"/>
              <a:t>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78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1C139-338A-4636-D618-5C84E5A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216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68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73DBA-8057-3D54-A523-42AF04F0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ko-KR" altLang="en-US" sz="5400" b="1"/>
              <a:t>목차</a:t>
            </a:r>
          </a:p>
        </p:txBody>
      </p:sp>
      <p:pic>
        <p:nvPicPr>
          <p:cNvPr id="2050" name="Picture 2" descr="컴퓨터작업 일러스트 ai 무료다운로드 free computer work vector - 어반브러시">
            <a:extLst>
              <a:ext uri="{FF2B5EF4-FFF2-40B4-BE49-F238E27FC236}">
                <a16:creationId xmlns:a16="http://schemas.microsoft.com/office/drawing/2014/main" id="{5594EB80-1667-EE03-059B-BE675FB3D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9" r="7857"/>
          <a:stretch>
            <a:fillRect/>
          </a:stretch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E2F1C-E4B9-2BB9-6095-131F9C3F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200"/>
              <a:t>5</a:t>
            </a:r>
            <a:r>
              <a:rPr lang="ko-KR" altLang="en-US" sz="2200"/>
              <a:t>주차 작업 현황</a:t>
            </a:r>
            <a:endParaRPr lang="en-US" altLang="ko-KR" sz="2200"/>
          </a:p>
          <a:p>
            <a:pPr marL="514350" indent="-514350">
              <a:buAutoNum type="arabicPeriod"/>
            </a:pPr>
            <a:endParaRPr lang="en-US" altLang="ko-KR" sz="2200"/>
          </a:p>
          <a:p>
            <a:pPr marL="514350" indent="-514350">
              <a:buAutoNum type="arabicPeriod"/>
            </a:pPr>
            <a:r>
              <a:rPr lang="en-US" altLang="ko-KR" sz="2200"/>
              <a:t>5</a:t>
            </a:r>
            <a:r>
              <a:rPr lang="ko-KR" altLang="en-US" sz="2200"/>
              <a:t>주차 멘토링</a:t>
            </a:r>
            <a:endParaRPr lang="en-US" altLang="ko-KR" sz="2200"/>
          </a:p>
          <a:p>
            <a:pPr marL="514350" indent="-514350">
              <a:buAutoNum type="arabicPeriod"/>
            </a:pPr>
            <a:endParaRPr lang="en-US" altLang="ko-KR" sz="2200"/>
          </a:p>
          <a:p>
            <a:pPr marL="514350" indent="-514350">
              <a:buAutoNum type="arabicPeriod"/>
            </a:pPr>
            <a:r>
              <a:rPr lang="en-US" altLang="ko-KR" sz="2200"/>
              <a:t>6</a:t>
            </a:r>
            <a:r>
              <a:rPr lang="ko-KR" altLang="en-US" sz="2200"/>
              <a:t>주차 예정 작업</a:t>
            </a:r>
          </a:p>
        </p:txBody>
      </p:sp>
    </p:spTree>
    <p:extLst>
      <p:ext uri="{BB962C8B-B14F-4D97-AF65-F5344CB8AC3E}">
        <p14:creationId xmlns:p14="http://schemas.microsoft.com/office/powerpoint/2010/main" val="362214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003B1-A288-7751-5B62-D26561E05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7DBD02-AE58-58F5-F8EA-CC17C3E4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1. 5</a:t>
            </a:r>
            <a:r>
              <a:rPr lang="ko-KR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주차 작업 현황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F5446-4F00-201B-FADF-4C33B55382D7}"/>
              </a:ext>
            </a:extLst>
          </p:cNvPr>
          <p:cNvSpPr txBox="1"/>
          <p:nvPr/>
        </p:nvSpPr>
        <p:spPr>
          <a:xfrm>
            <a:off x="5126418" y="552091"/>
            <a:ext cx="6937763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200" b="1" dirty="0" err="1"/>
              <a:t>멤버별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5</a:t>
            </a:r>
            <a:r>
              <a:rPr lang="ko-KR" altLang="en-US" sz="2200" b="1" dirty="0"/>
              <a:t>주차 작업</a:t>
            </a: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/>
              <a:t>권성호 </a:t>
            </a:r>
            <a:r>
              <a:rPr lang="en-US" altLang="ko-KR" sz="2200" b="1" dirty="0"/>
              <a:t>: </a:t>
            </a:r>
            <a:r>
              <a:rPr lang="en-US" altLang="ko-KR" sz="2200" dirty="0"/>
              <a:t>Backend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/>
              <a:t>지상원 </a:t>
            </a:r>
            <a:r>
              <a:rPr lang="en-US" altLang="ko-KR" sz="2200" b="1" dirty="0"/>
              <a:t>: </a:t>
            </a:r>
            <a:r>
              <a:rPr lang="en-US" altLang="ko-KR" sz="2200" dirty="0"/>
              <a:t>Frontend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/>
              <a:t>김재현 </a:t>
            </a:r>
            <a:r>
              <a:rPr lang="en-US" altLang="ko-KR" sz="2200" b="1" dirty="0"/>
              <a:t>: </a:t>
            </a:r>
            <a:r>
              <a:rPr lang="ko-KR" altLang="en-US" sz="2200" dirty="0"/>
              <a:t>기능 안정화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/>
              <a:t>윤권 </a:t>
            </a:r>
            <a:r>
              <a:rPr lang="en-US" altLang="ko-KR" sz="2200" b="1" dirty="0"/>
              <a:t>: </a:t>
            </a:r>
            <a:r>
              <a:rPr lang="en-US" altLang="ko-KR" sz="2200" dirty="0"/>
              <a:t>LSTM </a:t>
            </a:r>
            <a:r>
              <a:rPr lang="ko-KR" altLang="en-US" sz="2200" dirty="0"/>
              <a:t>모델 학습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 err="1"/>
              <a:t>박진양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: </a:t>
            </a:r>
            <a:r>
              <a:rPr lang="ko-KR" altLang="en-US" sz="2200" dirty="0"/>
              <a:t>데이터 파이프라인 구축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314116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DAA167-7CBE-C389-95E0-2D1F000D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Backend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(AWS </a:t>
            </a:r>
            <a:r>
              <a:rPr lang="ko-KR" altLang="en-US" sz="3600" b="1" dirty="0"/>
              <a:t>메시징 인프라 구축 </a:t>
            </a:r>
            <a:r>
              <a:rPr lang="en-US" altLang="ko-KR" sz="3600" b="1" dirty="0"/>
              <a:t>&amp; API</a:t>
            </a:r>
            <a:r>
              <a:rPr lang="ko-KR" altLang="en-US" sz="3600" b="1" dirty="0"/>
              <a:t> 확장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DA1E15F6-339D-2D13-14D6-C5AEDB045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377120"/>
              </p:ext>
            </p:extLst>
          </p:nvPr>
        </p:nvGraphicFramePr>
        <p:xfrm>
          <a:off x="504662" y="2019314"/>
          <a:ext cx="11055967" cy="383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422">
                  <a:extLst>
                    <a:ext uri="{9D8B030D-6E8A-4147-A177-3AD203B41FA5}">
                      <a16:colId xmlns:a16="http://schemas.microsoft.com/office/drawing/2014/main" val="3115156523"/>
                    </a:ext>
                  </a:extLst>
                </a:gridCol>
                <a:gridCol w="3903987">
                  <a:extLst>
                    <a:ext uri="{9D8B030D-6E8A-4147-A177-3AD203B41FA5}">
                      <a16:colId xmlns:a16="http://schemas.microsoft.com/office/drawing/2014/main" val="3388716956"/>
                    </a:ext>
                  </a:extLst>
                </a:gridCol>
                <a:gridCol w="4036558">
                  <a:extLst>
                    <a:ext uri="{9D8B030D-6E8A-4147-A177-3AD203B41FA5}">
                      <a16:colId xmlns:a16="http://schemas.microsoft.com/office/drawing/2014/main" val="3437627513"/>
                    </a:ext>
                  </a:extLst>
                </a:gridCol>
              </a:tblGrid>
              <a:tr h="671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기능</a:t>
                      </a:r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기본 </a:t>
                      </a:r>
                      <a:r>
                        <a:rPr lang="en-US" altLang="ko-KR" sz="2400" dirty="0"/>
                        <a:t>API</a:t>
                      </a:r>
                      <a:endParaRPr lang="ko-KR" altLang="en-US" sz="2400" dirty="0"/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확장 기능</a:t>
                      </a:r>
                    </a:p>
                  </a:txBody>
                  <a:tcPr marL="157955" marR="157955" marT="78978" marB="78978" anchor="ctr"/>
                </a:tc>
                <a:extLst>
                  <a:ext uri="{0D108BD9-81ED-4DB2-BD59-A6C34878D82A}">
                    <a16:rowId xmlns:a16="http://schemas.microsoft.com/office/drawing/2014/main" val="2946041227"/>
                  </a:ext>
                </a:extLst>
              </a:tr>
              <a:tr h="7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AWS SES </a:t>
                      </a:r>
                      <a:r>
                        <a:rPr lang="ko-KR" altLang="en-US" sz="2400" b="1" dirty="0"/>
                        <a:t>이메일</a:t>
                      </a:r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send_email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send_bulk_templated_email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57955" marR="157955" marT="78978" marB="78978" anchor="ctr"/>
                </a:tc>
                <a:extLst>
                  <a:ext uri="{0D108BD9-81ED-4DB2-BD59-A6C34878D82A}">
                    <a16:rowId xmlns:a16="http://schemas.microsoft.com/office/drawing/2014/main" val="3772520141"/>
                  </a:ext>
                </a:extLst>
              </a:tr>
              <a:tr h="717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AWS SNS SMS</a:t>
                      </a:r>
                      <a:endParaRPr lang="ko-KR" altLang="en-US" sz="2400" b="1" dirty="0"/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send_sms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send_traiding_signal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send_system_alert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600" dirty="0"/>
                    </a:p>
                  </a:txBody>
                  <a:tcPr marL="157955" marR="157955" marT="78978" marB="78978" anchor="ctr"/>
                </a:tc>
                <a:extLst>
                  <a:ext uri="{0D108BD9-81ED-4DB2-BD59-A6C34878D82A}">
                    <a16:rowId xmlns:a16="http://schemas.microsoft.com/office/drawing/2014/main" val="3109186479"/>
                  </a:ext>
                </a:extLst>
              </a:tr>
              <a:tr h="871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통합 알림 서비스</a:t>
                      </a:r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send_notification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send_websocket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57955" marR="157955" marT="78978" marB="78978" anchor="ctr"/>
                </a:tc>
                <a:extLst>
                  <a:ext uri="{0D108BD9-81ED-4DB2-BD59-A6C34878D82A}">
                    <a16:rowId xmlns:a16="http://schemas.microsoft.com/office/drawing/2014/main" val="1456904063"/>
                  </a:ext>
                </a:extLst>
              </a:tr>
              <a:tr h="871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프로필 설정</a:t>
                      </a:r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on_profile_update_notification_req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 선택</a:t>
                      </a:r>
                      <a:endParaRPr lang="ko-KR" altLang="en-US" sz="1600" dirty="0"/>
                    </a:p>
                  </a:txBody>
                  <a:tcPr marL="157955" marR="157955" marT="78978" marB="7897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X</a:t>
                      </a:r>
                      <a:endParaRPr lang="ko-KR" altLang="en-US" sz="3000" b="1" dirty="0"/>
                    </a:p>
                  </a:txBody>
                  <a:tcPr marL="157955" marR="157955" marT="78978" marB="78978" anchor="ctr"/>
                </a:tc>
                <a:extLst>
                  <a:ext uri="{0D108BD9-81ED-4DB2-BD59-A6C34878D82A}">
                    <a16:rowId xmlns:a16="http://schemas.microsoft.com/office/drawing/2014/main" val="145833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7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F0E39A-2838-2725-A23E-6BA4B91F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b="1" dirty="0"/>
              <a:t>Frontend (</a:t>
            </a:r>
            <a:r>
              <a:rPr lang="ko-KR" altLang="en-US" sz="2800" b="1" dirty="0"/>
              <a:t>여러가지 작업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4122" name="Rectangle 41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23" name="Rectangle 41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36D8C-5EA5-F887-4913-664CAB54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688336"/>
            <a:ext cx="4666707" cy="3584448"/>
          </a:xfrm>
        </p:spPr>
        <p:txBody>
          <a:bodyPr anchor="t">
            <a:normAutofit/>
          </a:bodyPr>
          <a:lstStyle/>
          <a:p>
            <a:r>
              <a:rPr lang="ko-KR" altLang="en-US" sz="1800" dirty="0"/>
              <a:t>웹 사이드바 변경</a:t>
            </a:r>
            <a:endParaRPr lang="en-US" altLang="ko-KR" sz="1800" dirty="0"/>
          </a:p>
          <a:p>
            <a:r>
              <a:rPr lang="ko-KR" altLang="en-US" sz="1800" dirty="0"/>
              <a:t>대시보드 수정</a:t>
            </a:r>
            <a:endParaRPr lang="en-US" altLang="ko-KR" sz="1800" dirty="0"/>
          </a:p>
          <a:p>
            <a:r>
              <a:rPr lang="ko-KR" altLang="en-US" sz="1800" dirty="0"/>
              <a:t>튜토리얼 구성 및 백 서버와 연결</a:t>
            </a:r>
            <a:endParaRPr lang="en-US" altLang="ko-KR" sz="1800" dirty="0"/>
          </a:p>
          <a:p>
            <a:r>
              <a:rPr lang="ko-KR" altLang="en-US" sz="1800" b="1" dirty="0"/>
              <a:t>설정 페이지 제작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프로필 관리 </a:t>
            </a:r>
            <a:r>
              <a:rPr lang="en-US" altLang="ko-KR" sz="1800" dirty="0"/>
              <a:t>: </a:t>
            </a:r>
            <a:r>
              <a:rPr lang="ko-KR" altLang="en-US" sz="1800" dirty="0"/>
              <a:t>닉네임</a:t>
            </a:r>
            <a:r>
              <a:rPr lang="en-US" altLang="ko-KR" sz="1800" dirty="0"/>
              <a:t>, </a:t>
            </a:r>
            <a:r>
              <a:rPr lang="ko-KR" altLang="en-US" sz="1800" dirty="0"/>
              <a:t>이메일</a:t>
            </a:r>
            <a:r>
              <a:rPr lang="en-US" altLang="ko-KR" sz="1800" dirty="0"/>
              <a:t>, </a:t>
            </a:r>
            <a:r>
              <a:rPr lang="ko-KR" altLang="en-US" sz="1800" dirty="0"/>
              <a:t>전화번호</a:t>
            </a:r>
            <a:br>
              <a:rPr lang="en-US" altLang="ko-KR" sz="1800" dirty="0"/>
            </a:br>
            <a:r>
              <a:rPr lang="ko-KR" altLang="en-US" sz="1800" dirty="0"/>
              <a:t>알림 설정 </a:t>
            </a:r>
            <a:r>
              <a:rPr lang="en-US" altLang="ko-KR" sz="1800" dirty="0"/>
              <a:t>: </a:t>
            </a:r>
            <a:r>
              <a:rPr lang="ko-KR" altLang="en-US" sz="1800" dirty="0"/>
              <a:t>이메일</a:t>
            </a:r>
            <a:r>
              <a:rPr lang="en-US" altLang="ko-KR" sz="1800" dirty="0"/>
              <a:t>/SMS/</a:t>
            </a:r>
            <a:r>
              <a:rPr lang="ko-KR" altLang="en-US" sz="1800" dirty="0"/>
              <a:t>푸시 알림 </a:t>
            </a:r>
            <a:r>
              <a:rPr lang="en-US" altLang="ko-KR" sz="1800" dirty="0"/>
              <a:t>on/off</a:t>
            </a:r>
            <a:br>
              <a:rPr lang="en-US" altLang="ko-KR" sz="1800" dirty="0"/>
            </a:br>
            <a:r>
              <a:rPr lang="en-US" altLang="ko-KR" sz="1800" dirty="0"/>
              <a:t>API </a:t>
            </a:r>
            <a:r>
              <a:rPr lang="ko-KR" altLang="en-US" sz="1800" dirty="0"/>
              <a:t>키 설정 관리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AI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기능 확장 </a:t>
            </a:r>
            <a:r>
              <a:rPr lang="en-US" altLang="ko-KR" sz="1800" dirty="0"/>
              <a:t>– </a:t>
            </a:r>
            <a:r>
              <a:rPr lang="en-US" altLang="ko-KR" sz="1800" b="1" dirty="0"/>
              <a:t>99% </a:t>
            </a:r>
            <a:r>
              <a:rPr lang="ko-KR" altLang="en-US" sz="1800" b="1" dirty="0"/>
              <a:t>완료</a:t>
            </a:r>
            <a:r>
              <a:rPr lang="en-US" altLang="ko-KR" sz="1800" b="1" dirty="0"/>
              <a:t>!!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페르소나 별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생성 및 삭제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AI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로딩 애니메이션 추가</a:t>
            </a:r>
          </a:p>
        </p:txBody>
      </p:sp>
      <p:pic>
        <p:nvPicPr>
          <p:cNvPr id="4106" name="Picture 10" descr="Free Photos | Koala 2 using a computer">
            <a:extLst>
              <a:ext uri="{FF2B5EF4-FFF2-40B4-BE49-F238E27FC236}">
                <a16:creationId xmlns:a16="http://schemas.microsoft.com/office/drawing/2014/main" id="{F039C178-C17F-4EE6-9E02-8EBA79DC7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r="41154"/>
          <a:stretch>
            <a:fillRect/>
          </a:stretch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4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711CB-C1B3-A4B6-5105-DC62B27F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 b="1"/>
              <a:t>기능 안정화</a:t>
            </a:r>
          </a:p>
        </p:txBody>
      </p:sp>
      <p:grpSp>
        <p:nvGrpSpPr>
          <p:cNvPr id="5134" name="Group 51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CB83D-A5CF-6505-ABAF-5E624C8A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1700" b="1" dirty="0"/>
              <a:t>채팅 버그 수정 </a:t>
            </a:r>
            <a:r>
              <a:rPr lang="en-US" altLang="ko-KR" sz="1700" b="1" dirty="0"/>
              <a:t>(AI </a:t>
            </a:r>
            <a:r>
              <a:rPr lang="ko-KR" altLang="en-US" sz="1700" b="1" dirty="0"/>
              <a:t>채팅 세션 관리 안정화</a:t>
            </a:r>
            <a:r>
              <a:rPr lang="en-US" altLang="ko-KR" sz="1700" b="1" dirty="0"/>
              <a:t>)</a:t>
            </a:r>
            <a:br>
              <a:rPr lang="en-US" altLang="ko-KR" sz="1700" dirty="0"/>
            </a:br>
            <a:r>
              <a:rPr lang="en-US" altLang="ko-KR" sz="1700" dirty="0"/>
              <a:t>1) Redis </a:t>
            </a:r>
            <a:r>
              <a:rPr lang="ko-KR" altLang="en-US" sz="1700" dirty="0"/>
              <a:t>기반 세션 메모리 디버깅 로직</a:t>
            </a:r>
            <a:br>
              <a:rPr lang="en-US" altLang="ko-KR" sz="1700" dirty="0"/>
            </a:br>
            <a:r>
              <a:rPr lang="en-US" altLang="ko-KR" sz="1700" dirty="0"/>
              <a:t>2) </a:t>
            </a:r>
            <a:r>
              <a:rPr lang="ko-KR" altLang="en-US" sz="1700" dirty="0"/>
              <a:t>채팅 히스토리 로드 에러 핸들링</a:t>
            </a:r>
            <a:br>
              <a:rPr lang="en-US" altLang="ko-KR" sz="1700" dirty="0"/>
            </a:br>
            <a:r>
              <a:rPr lang="en-US" altLang="ko-KR" sz="1700" dirty="0"/>
              <a:t>3) WebSocket </a:t>
            </a:r>
            <a:r>
              <a:rPr lang="ko-KR" altLang="en-US" sz="1700" dirty="0"/>
              <a:t>연결 끊김 처리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en-US" sz="1700" b="1" dirty="0"/>
              <a:t>한국투자증권 </a:t>
            </a:r>
            <a:r>
              <a:rPr lang="en-US" altLang="ko-KR" sz="1700" b="1" dirty="0"/>
              <a:t>API R&amp;D</a:t>
            </a:r>
            <a:br>
              <a:rPr lang="en-US" altLang="ko-KR" sz="1700" b="1" dirty="0"/>
            </a:br>
            <a:r>
              <a:rPr lang="en-US" altLang="ko-KR" sz="1700" dirty="0"/>
              <a:t>1) WebSocket </a:t>
            </a:r>
            <a:r>
              <a:rPr lang="ko-KR" altLang="en-US" sz="1700" dirty="0"/>
              <a:t>실시간 데이터 연동</a:t>
            </a:r>
            <a:br>
              <a:rPr lang="en-US" altLang="ko-KR" sz="1700" dirty="0"/>
            </a:br>
            <a:r>
              <a:rPr lang="en-US" altLang="ko-KR" sz="1700" dirty="0"/>
              <a:t>2) </a:t>
            </a:r>
            <a:r>
              <a:rPr lang="en-US" altLang="ko-KR" sz="1700" dirty="0" err="1"/>
              <a:t>ServiceContainer</a:t>
            </a:r>
            <a:r>
              <a:rPr lang="en-US" altLang="ko-KR" sz="1700" dirty="0"/>
              <a:t> </a:t>
            </a:r>
            <a:r>
              <a:rPr lang="ko-KR" altLang="en-US" sz="1700" dirty="0"/>
              <a:t>통합 관리</a:t>
            </a:r>
            <a:endParaRPr lang="en-US" altLang="ko-KR" sz="1700" dirty="0"/>
          </a:p>
          <a:p>
            <a:endParaRPr lang="en-US" altLang="ko-KR" sz="1700" b="1" dirty="0"/>
          </a:p>
          <a:p>
            <a:r>
              <a:rPr lang="ko-KR" altLang="en-US" sz="1700" b="1" dirty="0"/>
              <a:t>대시보드 </a:t>
            </a:r>
            <a:r>
              <a:rPr lang="ko-KR" altLang="en-US" sz="1700" b="1" dirty="0" err="1"/>
              <a:t>오버뷰</a:t>
            </a:r>
            <a:r>
              <a:rPr lang="ko-KR" altLang="en-US" sz="1700" b="1" dirty="0"/>
              <a:t> 수정</a:t>
            </a:r>
            <a:br>
              <a:rPr lang="en-US" altLang="ko-KR" sz="1700" b="1" dirty="0"/>
            </a:br>
            <a:r>
              <a:rPr lang="en-US" altLang="ko-KR" sz="1700" dirty="0"/>
              <a:t>1) WebSocket</a:t>
            </a:r>
            <a:r>
              <a:rPr lang="ko-KR" altLang="en-US" sz="1700" dirty="0"/>
              <a:t> 기반 </a:t>
            </a:r>
            <a:r>
              <a:rPr lang="en-US" altLang="ko-KR" sz="1700" dirty="0"/>
              <a:t>KOSPI/KOSDAQ </a:t>
            </a:r>
            <a:r>
              <a:rPr lang="ko-KR" altLang="en-US" sz="1700" dirty="0"/>
              <a:t>표시</a:t>
            </a:r>
            <a:br>
              <a:rPr lang="en-US" altLang="ko-KR" sz="1700" dirty="0"/>
            </a:br>
            <a:r>
              <a:rPr lang="en-US" altLang="ko-KR" sz="1700" dirty="0"/>
              <a:t>2) </a:t>
            </a:r>
            <a:r>
              <a:rPr lang="ko-KR" altLang="en-US" sz="1700" dirty="0"/>
              <a:t>포트폴리오 실시간 업데이트</a:t>
            </a:r>
            <a:endParaRPr lang="ko-KR" altLang="en-US" sz="1700" b="1" dirty="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ork day...🐨😂 - 📸 Via credit: thanks @koala_rescue - Tag someone who  needs to see this💙 - - - - #koala🐨#lonepinekoalasanctuary#koalalove#babykoala#koalasofinstagram#savethekoalas#lonepinekoala#koalafreak#savethekoala#koalafanworld#koalakumal  ...">
            <a:extLst>
              <a:ext uri="{FF2B5EF4-FFF2-40B4-BE49-F238E27FC236}">
                <a16:creationId xmlns:a16="http://schemas.microsoft.com/office/drawing/2014/main" id="{D15AFD69-9881-2066-8220-2ACD863B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b="1155"/>
          <a:stretch>
            <a:fillRect/>
          </a:stretch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6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57DA4B-57C5-06CF-0A85-52A711D0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altLang="ko-KR" sz="3600" b="1" dirty="0"/>
              <a:t>LSTM </a:t>
            </a:r>
            <a:r>
              <a:rPr lang="ko-KR" altLang="en-US" sz="3600" b="1" dirty="0"/>
              <a:t>모델 학습</a:t>
            </a:r>
            <a:endParaRPr lang="ko-KR" altLang="en-US" sz="36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DA397-AE53-8DAE-4045-ED9ACA15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305531"/>
            <a:ext cx="4991629" cy="4186709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사용자가 원하는 종목 입력</a:t>
            </a:r>
            <a:endParaRPr lang="en-US" altLang="ko-KR" sz="1800" dirty="0"/>
          </a:p>
          <a:p>
            <a:r>
              <a:rPr lang="en-US" altLang="ko-KR" sz="1800" dirty="0"/>
              <a:t>60</a:t>
            </a:r>
            <a:r>
              <a:rPr lang="ko-KR" altLang="en-US" sz="1800" dirty="0"/>
              <a:t>일치 데이터 바탕 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-&gt; 5</a:t>
            </a:r>
            <a:r>
              <a:rPr lang="ko-KR" altLang="en-US" sz="1800" dirty="0"/>
              <a:t>일의 흐름을 예상 </a:t>
            </a:r>
            <a:br>
              <a:rPr lang="en-US" altLang="ko-KR" sz="1800" dirty="0"/>
            </a:br>
            <a:r>
              <a:rPr lang="en-US" altLang="ko-KR" sz="1800" dirty="0"/>
              <a:t>-&gt; </a:t>
            </a:r>
            <a:r>
              <a:rPr lang="ko-KR" altLang="en-US" sz="1800" dirty="0"/>
              <a:t>상한선 </a:t>
            </a:r>
            <a:r>
              <a:rPr lang="en-US" altLang="ko-KR" sz="1800" dirty="0"/>
              <a:t>&amp; </a:t>
            </a:r>
            <a:r>
              <a:rPr lang="ko-KR" altLang="en-US" sz="1800" dirty="0"/>
              <a:t>하한선 그림</a:t>
            </a:r>
            <a:br>
              <a:rPr lang="en-US" altLang="ko-KR" sz="1800" dirty="0"/>
            </a:br>
            <a:r>
              <a:rPr lang="en-US" altLang="ko-KR" sz="1800" dirty="0"/>
              <a:t>-&gt; </a:t>
            </a:r>
            <a:r>
              <a:rPr lang="ko-KR" altLang="en-US" sz="1800" dirty="0"/>
              <a:t>그 선을 데이터 베이스에 저장 </a:t>
            </a:r>
            <a:br>
              <a:rPr lang="en-US" altLang="ko-KR" sz="1800" dirty="0"/>
            </a:br>
            <a:r>
              <a:rPr lang="en-US" altLang="ko-KR" sz="1800" dirty="0"/>
              <a:t>-&gt; </a:t>
            </a:r>
            <a:r>
              <a:rPr lang="ko-KR" altLang="en-US" sz="1800" dirty="0"/>
              <a:t>실시간 가격과 비교 </a:t>
            </a:r>
            <a:br>
              <a:rPr lang="en-US" altLang="ko-KR" sz="1800" dirty="0"/>
            </a:br>
            <a:r>
              <a:rPr lang="en-US" altLang="ko-KR" sz="1800" dirty="0"/>
              <a:t>-&gt; </a:t>
            </a:r>
            <a:r>
              <a:rPr lang="ko-KR" altLang="en-US" sz="1800" dirty="0"/>
              <a:t>상한선 </a:t>
            </a:r>
            <a:r>
              <a:rPr lang="ko-KR" altLang="en-US" sz="1800" dirty="0" err="1"/>
              <a:t>도달시</a:t>
            </a:r>
            <a:r>
              <a:rPr lang="ko-KR" altLang="en-US" sz="1800" dirty="0"/>
              <a:t> 매도 시그널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하한선 </a:t>
            </a:r>
            <a:r>
              <a:rPr lang="ko-KR" altLang="en-US" sz="1800" dirty="0" err="1"/>
              <a:t>도달시</a:t>
            </a:r>
            <a:r>
              <a:rPr lang="ko-KR" altLang="en-US" sz="1800" dirty="0"/>
              <a:t> 매수 시그널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How??!!</a:t>
            </a:r>
            <a:br>
              <a:rPr lang="en-US" altLang="ko-KR" sz="1800" dirty="0"/>
            </a:br>
            <a:r>
              <a:rPr lang="en-US" altLang="ko-KR" sz="1800" dirty="0"/>
              <a:t>3</a:t>
            </a:r>
            <a:r>
              <a:rPr lang="ko-KR" altLang="en-US" sz="1800" dirty="0"/>
              <a:t>년치 미국 주식 거래량 </a:t>
            </a:r>
            <a:r>
              <a:rPr lang="en-US" altLang="ko-KR" sz="1800" dirty="0"/>
              <a:t>top 100</a:t>
            </a:r>
            <a:r>
              <a:rPr lang="ko-KR" altLang="en-US" sz="1800" dirty="0"/>
              <a:t>을 학습시킨 모델이 추론을 함 </a:t>
            </a:r>
          </a:p>
        </p:txBody>
      </p:sp>
      <p:pic>
        <p:nvPicPr>
          <p:cNvPr id="1026" name="Picture 2" descr="Amazon.com : rofiowa Koalafied Accountant Funny Koala Glitter Badge Reel  Retractable Badge Holder for CPA CFO Finance Crew Financial Analysts Bank  ...">
            <a:extLst>
              <a:ext uri="{FF2B5EF4-FFF2-40B4-BE49-F238E27FC236}">
                <a16:creationId xmlns:a16="http://schemas.microsoft.com/office/drawing/2014/main" id="{9BD50BCD-4CEA-D345-F2BB-44EE1A3B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1" b="3"/>
          <a:stretch>
            <a:fillRect/>
          </a:stretch>
        </p:blipFill>
        <p:spPr bwMode="auto">
          <a:xfrm>
            <a:off x="6788383" y="613147"/>
            <a:ext cx="4565417" cy="559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2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D80C4B-3A29-3FE8-AA43-05D988E4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000" b="1" dirty="0"/>
              <a:t>데이터 파이프라인 구축</a:t>
            </a:r>
          </a:p>
        </p:txBody>
      </p:sp>
      <p:sp>
        <p:nvSpPr>
          <p:cNvPr id="6161" name="Rectangle 615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62" name="Rectangle 615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AE0A3-B42D-34DF-7BCE-FE3DDA34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5"/>
            <a:ext cx="4498848" cy="3843093"/>
          </a:xfrm>
        </p:spPr>
        <p:txBody>
          <a:bodyPr anchor="t">
            <a:normAutofit/>
          </a:bodyPr>
          <a:lstStyle/>
          <a:p>
            <a:r>
              <a:rPr lang="ko-KR" altLang="en-US" sz="1700" b="1" dirty="0"/>
              <a:t>데이터 수집 </a:t>
            </a:r>
            <a:r>
              <a:rPr lang="en-US" altLang="ko-KR" sz="1700" b="1" dirty="0"/>
              <a:t>(Yahoo Finance </a:t>
            </a:r>
            <a:r>
              <a:rPr lang="ko-KR" altLang="en-US" sz="1700" b="1" dirty="0"/>
              <a:t>뉴스 </a:t>
            </a:r>
            <a:r>
              <a:rPr lang="ko-KR" altLang="en-US" sz="1700" b="1" dirty="0" err="1"/>
              <a:t>크롤링</a:t>
            </a:r>
            <a:r>
              <a:rPr lang="en-US" altLang="ko-KR" sz="1700" b="1" dirty="0"/>
              <a:t>)</a:t>
            </a:r>
            <a:br>
              <a:rPr lang="en-US" altLang="ko-KR" sz="1700" b="1" dirty="0"/>
            </a:br>
            <a:r>
              <a:rPr lang="en-US" altLang="ko-KR" sz="1700" dirty="0"/>
              <a:t>1) </a:t>
            </a:r>
            <a:r>
              <a:rPr lang="en-US" altLang="ko-KR" sz="1700" dirty="0" err="1"/>
              <a:t>yfinance</a:t>
            </a:r>
            <a:r>
              <a:rPr lang="en-US" altLang="ko-KR" sz="1700" dirty="0"/>
              <a:t> library</a:t>
            </a:r>
            <a:br>
              <a:rPr lang="en-US" altLang="ko-KR" sz="1700" dirty="0"/>
            </a:br>
            <a:r>
              <a:rPr lang="en-US" altLang="ko-KR" sz="1700" dirty="0"/>
              <a:t>2) 150</a:t>
            </a:r>
            <a:r>
              <a:rPr lang="ko-KR" altLang="en-US" sz="1700" dirty="0"/>
              <a:t>여개의 </a:t>
            </a:r>
            <a:r>
              <a:rPr lang="en-US" altLang="ko-KR" sz="1700" dirty="0"/>
              <a:t>Ticker </a:t>
            </a:r>
            <a:r>
              <a:rPr lang="ko-KR" altLang="en-US" sz="1700" dirty="0"/>
              <a:t>설정</a:t>
            </a:r>
            <a:br>
              <a:rPr lang="en-US" altLang="ko-KR" sz="1700" dirty="0"/>
            </a:br>
            <a:r>
              <a:rPr lang="en-US" altLang="ko-KR" sz="1700" dirty="0"/>
              <a:t>3) </a:t>
            </a:r>
            <a:r>
              <a:rPr lang="ko-KR" altLang="en-US" sz="1700" dirty="0"/>
              <a:t>최근 일주일치 수집 </a:t>
            </a:r>
            <a:br>
              <a:rPr lang="en-US" altLang="ko-KR" sz="1700" dirty="0"/>
            </a:br>
            <a:r>
              <a:rPr lang="en-US" altLang="ko-KR" sz="1700" dirty="0"/>
              <a:t>4) </a:t>
            </a:r>
            <a:r>
              <a:rPr lang="ko-KR" altLang="en-US" sz="1700" dirty="0"/>
              <a:t>스케줄러로 주기 설정</a:t>
            </a:r>
            <a:endParaRPr lang="en-US" altLang="ko-KR" sz="1700" dirty="0"/>
          </a:p>
          <a:p>
            <a:endParaRPr lang="en-US" altLang="ko-KR" sz="1700" b="1" dirty="0"/>
          </a:p>
          <a:p>
            <a:r>
              <a:rPr lang="ko-KR" altLang="en-US" sz="1700" b="1" dirty="0"/>
              <a:t>중복 제거 </a:t>
            </a:r>
            <a:br>
              <a:rPr lang="en-US" altLang="ko-KR" sz="1700" b="1" dirty="0"/>
            </a:br>
            <a:r>
              <a:rPr lang="en-US" altLang="ko-KR" sz="1700" dirty="0"/>
              <a:t>1) </a:t>
            </a:r>
            <a:r>
              <a:rPr lang="ko-KR" altLang="en-US" sz="1700" dirty="0"/>
              <a:t>데이터마다 </a:t>
            </a:r>
            <a:r>
              <a:rPr lang="en-US" altLang="ko-KR" sz="1700" dirty="0" err="1"/>
              <a:t>Hashkey</a:t>
            </a:r>
            <a:r>
              <a:rPr lang="ko-KR" altLang="en-US" sz="1700" dirty="0"/>
              <a:t> 매김</a:t>
            </a:r>
            <a:br>
              <a:rPr lang="en-US" altLang="ko-KR" sz="1700" dirty="0"/>
            </a:br>
            <a:r>
              <a:rPr lang="en-US" altLang="ko-KR" sz="1700" dirty="0"/>
              <a:t>2) </a:t>
            </a:r>
            <a:r>
              <a:rPr lang="en-US" altLang="ko-KR" sz="1700" dirty="0" err="1"/>
              <a:t>Hashkey</a:t>
            </a:r>
            <a:r>
              <a:rPr lang="en-US" altLang="ko-KR" sz="1700" dirty="0"/>
              <a:t> </a:t>
            </a:r>
            <a:r>
              <a:rPr lang="ko-KR" altLang="en-US" sz="1700" dirty="0"/>
              <a:t>중복 여부에 따라서 저장 판단</a:t>
            </a:r>
            <a:endParaRPr lang="en-US" altLang="ko-KR" sz="1700" dirty="0"/>
          </a:p>
          <a:p>
            <a:endParaRPr lang="en-US" altLang="ko-KR" sz="1700" b="1" dirty="0"/>
          </a:p>
          <a:p>
            <a:r>
              <a:rPr lang="ko-KR" altLang="en-US" sz="1700" b="1" dirty="0"/>
              <a:t>데이터 저장</a:t>
            </a:r>
            <a:br>
              <a:rPr lang="en-US" altLang="ko-KR" sz="1700" b="1" dirty="0"/>
            </a:br>
            <a:r>
              <a:rPr lang="en-US" altLang="ko-KR" sz="1700" dirty="0"/>
              <a:t>1) AWS OpenSearch (</a:t>
            </a:r>
            <a:r>
              <a:rPr lang="ko-KR" altLang="en-US" sz="1700" dirty="0"/>
              <a:t>키워드 검색</a:t>
            </a:r>
            <a:r>
              <a:rPr lang="en-US" altLang="ko-KR" sz="1700" dirty="0"/>
              <a:t>)</a:t>
            </a:r>
            <a:br>
              <a:rPr lang="en-US" altLang="ko-KR" sz="1700" dirty="0"/>
            </a:br>
            <a:r>
              <a:rPr lang="en-US" altLang="ko-KR" sz="1700" dirty="0"/>
              <a:t>2) Bedrock Knowledge Base (</a:t>
            </a:r>
            <a:r>
              <a:rPr lang="ko-KR" altLang="en-US" sz="1700" dirty="0"/>
              <a:t>벡터 검색</a:t>
            </a:r>
            <a:r>
              <a:rPr lang="en-US" altLang="ko-KR" sz="1700" dirty="0"/>
              <a:t>)</a:t>
            </a:r>
          </a:p>
          <a:p>
            <a:endParaRPr lang="ko-KR" altLang="en-US" sz="1700" b="1" dirty="0"/>
          </a:p>
        </p:txBody>
      </p:sp>
      <p:pic>
        <p:nvPicPr>
          <p:cNvPr id="6146" name="Picture 2" descr="Creating Custom Content Using AI: The Full Guide - Yeys.com">
            <a:extLst>
              <a:ext uri="{FF2B5EF4-FFF2-40B4-BE49-F238E27FC236}">
                <a16:creationId xmlns:a16="http://schemas.microsoft.com/office/drawing/2014/main" id="{E77AD868-464D-9845-18D5-19B2F2E5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r="19414"/>
          <a:stretch>
            <a:fillRect/>
          </a:stretch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3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7" name="Rectangle 717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88" name="Group 717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189" name="Rectangle 717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0" name="Rectangle 717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0" name="Rectangle 717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2" name="Rectangle 718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29D5E0-E1DD-9EB1-5597-A065954B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altLang="ko-KR" sz="3600" b="1"/>
              <a:t>2. 5</a:t>
            </a:r>
            <a:r>
              <a:rPr lang="ko-KR" altLang="en-US" sz="3600" b="1"/>
              <a:t>주차 멘토링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D095C-554B-141A-8A4B-639EDE96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7" y="2373391"/>
            <a:ext cx="5496448" cy="3677123"/>
          </a:xfrm>
        </p:spPr>
        <p:txBody>
          <a:bodyPr anchor="ctr">
            <a:normAutofit/>
          </a:bodyPr>
          <a:lstStyle/>
          <a:p>
            <a:r>
              <a:rPr lang="ko-KR" altLang="en-US" sz="1800" b="1" dirty="0"/>
              <a:t>알람 기능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이메일 및 </a:t>
            </a:r>
            <a:r>
              <a:rPr lang="en-US" altLang="ko-KR" sz="1800" b="1" dirty="0"/>
              <a:t>SMS </a:t>
            </a:r>
            <a:r>
              <a:rPr lang="ko-KR" altLang="en-US" sz="1800" b="1" dirty="0"/>
              <a:t>메시지</a:t>
            </a:r>
            <a:r>
              <a:rPr lang="en-US" altLang="ko-KR" sz="1800" b="1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실시간성은 이메일 </a:t>
            </a:r>
            <a:r>
              <a:rPr lang="en-US" altLang="ko-KR" sz="1800" dirty="0"/>
              <a:t>&lt;&lt;&lt;&lt; </a:t>
            </a:r>
            <a:r>
              <a:rPr lang="ko-KR" altLang="en-US" sz="1800" dirty="0" err="1"/>
              <a:t>텔레그램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무엇인가가 성능이 안 좋다</a:t>
            </a:r>
            <a:r>
              <a:rPr lang="en-US" altLang="ko-KR" sz="1800" b="1" dirty="0"/>
              <a:t>? </a:t>
            </a:r>
            <a:r>
              <a:rPr lang="ko-KR" altLang="en-US" sz="1800" b="1" dirty="0"/>
              <a:t>오히려 좋습니다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성능 저조의 원인 파악 </a:t>
            </a:r>
            <a:r>
              <a:rPr lang="en-US" altLang="ko-KR" sz="1800" dirty="0"/>
              <a:t>-&gt; </a:t>
            </a:r>
            <a:r>
              <a:rPr lang="ko-KR" altLang="en-US" sz="1800" dirty="0"/>
              <a:t>연구 </a:t>
            </a:r>
            <a:r>
              <a:rPr lang="en-US" altLang="ko-KR" sz="1800" dirty="0"/>
              <a:t>-&gt; </a:t>
            </a:r>
            <a:r>
              <a:rPr lang="ko-KR" altLang="en-US" sz="1800" dirty="0"/>
              <a:t>포트폴리오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현재의 데이터 저장 방식은 개선이 필요</a:t>
            </a:r>
            <a:br>
              <a:rPr lang="en-US" altLang="ko-KR" sz="1800" dirty="0"/>
            </a:br>
            <a:r>
              <a:rPr lang="en-US" altLang="ko-KR" sz="1800" dirty="0"/>
              <a:t>: OpenSearch &amp; Bedrock </a:t>
            </a:r>
            <a:r>
              <a:rPr lang="ko-KR" altLang="en-US" sz="1800" dirty="0"/>
              <a:t>분리된 파이프라인에서</a:t>
            </a:r>
            <a:r>
              <a:rPr lang="en-US" altLang="ko-KR" sz="1800" dirty="0"/>
              <a:t>..</a:t>
            </a:r>
            <a:br>
              <a:rPr lang="en-US" altLang="ko-KR" sz="1800" dirty="0"/>
            </a:br>
            <a:r>
              <a:rPr lang="en-US" altLang="ko-KR" sz="1800" dirty="0"/>
              <a:t>-&gt; Bedrock </a:t>
            </a:r>
            <a:r>
              <a:rPr lang="ko-KR" altLang="en-US" sz="1800" dirty="0"/>
              <a:t>통합 파이프라인으로 진행</a:t>
            </a:r>
            <a:br>
              <a:rPr lang="en-US" altLang="ko-KR" sz="1800" dirty="0"/>
            </a:br>
            <a:r>
              <a:rPr lang="en-US" altLang="ko-KR" sz="1800" dirty="0"/>
              <a:t>-&gt; </a:t>
            </a:r>
            <a:r>
              <a:rPr lang="ko-KR" altLang="en-US" sz="1800" dirty="0"/>
              <a:t>이에 대해서 공부를 하고</a:t>
            </a:r>
            <a:r>
              <a:rPr lang="en-US" altLang="ko-KR" sz="1800" dirty="0"/>
              <a:t>, </a:t>
            </a:r>
            <a:r>
              <a:rPr lang="ko-KR" altLang="en-US" sz="1800" dirty="0"/>
              <a:t>작업 진행 예정</a:t>
            </a:r>
          </a:p>
        </p:txBody>
      </p:sp>
      <p:pic>
        <p:nvPicPr>
          <p:cNvPr id="7170" name="Picture 2" descr="우리 사랑하게 해주세요' 한눈에 반한 코알라와 웜뱃 - 비마이펫 크리에이터즈">
            <a:extLst>
              <a:ext uri="{FF2B5EF4-FFF2-40B4-BE49-F238E27FC236}">
                <a16:creationId xmlns:a16="http://schemas.microsoft.com/office/drawing/2014/main" id="{DE48F6F2-7C15-448E-10B3-9F97AE050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9" r="3" b="3"/>
          <a:stretch>
            <a:fillRect/>
          </a:stretch>
        </p:blipFill>
        <p:spPr bwMode="auto">
          <a:xfrm>
            <a:off x="6788383" y="613147"/>
            <a:ext cx="4565417" cy="559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Connector 718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4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6609133F90154EBDC7312A734E5785" ma:contentTypeVersion="4" ma:contentTypeDescription="새 문서를 만듭니다." ma:contentTypeScope="" ma:versionID="5fe730f4a267f321a11d9ca1e1c9c25b">
  <xsd:schema xmlns:xsd="http://www.w3.org/2001/XMLSchema" xmlns:xs="http://www.w3.org/2001/XMLSchema" xmlns:p="http://schemas.microsoft.com/office/2006/metadata/properties" xmlns:ns3="b649a993-a618-4d0d-9322-5669ec43d7e6" targetNamespace="http://schemas.microsoft.com/office/2006/metadata/properties" ma:root="true" ma:fieldsID="515152648a7539743db4c6f59b0edbce" ns3:_="">
    <xsd:import namespace="b649a993-a618-4d0d-9322-5669ec43d7e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9a993-a618-4d0d-9322-5669ec43d7e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7C8299-6E62-4561-90C0-AF0857189B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F6D601-71F4-46E9-9A1E-8FD108515B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49a993-a618-4d0d-9322-5669ec43d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1E4FCC-0FD3-47D5-8F30-11C5F99E675C}">
  <ds:schemaRefs>
    <ds:schemaRef ds:uri="http://schemas.openxmlformats.org/package/2006/metadata/core-properties"/>
    <ds:schemaRef ds:uri="b649a993-a618-4d0d-9322-5669ec43d7e6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600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Bullant 6주차 주간 발표</vt:lpstr>
      <vt:lpstr>목차</vt:lpstr>
      <vt:lpstr>1. 5주차 작업 현황</vt:lpstr>
      <vt:lpstr>Backend (AWS 메시징 인프라 구축 &amp; API 확장)</vt:lpstr>
      <vt:lpstr>Frontend (여러가지 작업)</vt:lpstr>
      <vt:lpstr>기능 안정화</vt:lpstr>
      <vt:lpstr>LSTM 모델 학습</vt:lpstr>
      <vt:lpstr>데이터 파이프라인 구축</vt:lpstr>
      <vt:lpstr>2. 5주차 멘토링</vt:lpstr>
      <vt:lpstr>3. 6주차 예정 작업</vt:lpstr>
      <vt:lpstr>3. 6주차 예정 작업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SKN 12기_2팀</dc:creator>
  <cp:lastModifiedBy>SKN 12기_2팀</cp:lastModifiedBy>
  <cp:revision>2</cp:revision>
  <dcterms:created xsi:type="dcterms:W3CDTF">2025-08-03T12:19:53Z</dcterms:created>
  <dcterms:modified xsi:type="dcterms:W3CDTF">2025-08-04T01:05:19Z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0x010100956609133F90154EBDC7312A734E5785</vt:lpwstr>
  </property>
</Properties>
</file>