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93" r:id="rId4"/>
    <p:sldId id="292" r:id="rId5"/>
    <p:sldId id="295" r:id="rId6"/>
    <p:sldId id="296" r:id="rId7"/>
    <p:sldId id="290" r:id="rId8"/>
    <p:sldId id="291" r:id="rId9"/>
    <p:sldId id="264" r:id="rId10"/>
    <p:sldId id="266" r:id="rId11"/>
    <p:sldId id="267" r:id="rId12"/>
    <p:sldId id="270" r:id="rId13"/>
    <p:sldId id="274" r:id="rId14"/>
    <p:sldId id="273" r:id="rId15"/>
    <p:sldId id="272" r:id="rId16"/>
    <p:sldId id="258" r:id="rId17"/>
    <p:sldId id="263" r:id="rId18"/>
    <p:sldId id="260" r:id="rId19"/>
    <p:sldId id="284" r:id="rId20"/>
    <p:sldId id="285" r:id="rId21"/>
    <p:sldId id="286" r:id="rId22"/>
    <p:sldId id="287" r:id="rId23"/>
    <p:sldId id="288" r:id="rId24"/>
    <p:sldId id="289" r:id="rId25"/>
    <p:sldId id="259" r:id="rId26"/>
    <p:sldId id="298" r:id="rId27"/>
    <p:sldId id="297" r:id="rId28"/>
    <p:sldId id="299" r:id="rId29"/>
    <p:sldId id="300" r:id="rId30"/>
    <p:sldId id="301" r:id="rId31"/>
  </p:sldIdLst>
  <p:sldSz cx="18288000" cy="10287000"/>
  <p:notesSz cx="6858000" cy="9144000"/>
  <p:embeddedFontLst>
    <p:embeddedFont>
      <p:font typeface="NanumSquare ExtraBold" panose="020B0600000101010101" charset="-127"/>
      <p:bold r:id="rId32"/>
    </p:embeddedFont>
    <p:embeddedFont>
      <p:font typeface="NanumSquare Light" panose="020B0600000101010101" charset="-127"/>
      <p:regular r:id="rId33"/>
    </p:embeddedFont>
    <p:embeddedFont>
      <p:font typeface="NanumSquare Regular" panose="020B0600000101010101" charset="-127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30400" y="3136900"/>
            <a:ext cx="11023600" cy="167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9300" dirty="0">
                <a:solidFill>
                  <a:srgbClr val="3B7DDD"/>
                </a:solidFill>
                <a:latin typeface="NanumSquare ExtraBold"/>
              </a:rPr>
              <a:t>CLICKA</a:t>
            </a:r>
            <a:endParaRPr lang="en-US" sz="9300" b="0" i="0" u="none" strike="noStrike" dirty="0">
              <a:solidFill>
                <a:srgbClr val="3B7DDD"/>
              </a:solidFill>
              <a:latin typeface="NanumSquare Light"/>
            </a:endParaRP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900" y="7796571"/>
            <a:ext cx="16294100" cy="2489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2654300"/>
            <a:ext cx="3937000" cy="533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197100" y="2717800"/>
            <a:ext cx="33909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200" b="0" i="0" u="none" strike="noStrike" dirty="0">
                <a:solidFill>
                  <a:srgbClr val="FFFFFF"/>
                </a:solidFill>
                <a:latin typeface="NanumSquare ExtraBold"/>
              </a:rPr>
              <a:t>SKN-13 FINAL 1 TEAM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430000" y="6943332"/>
            <a:ext cx="59563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SK Networks Family AI Camp 13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기</a:t>
            </a:r>
          </a:p>
          <a:p>
            <a:pPr lvl="0" algn="r">
              <a:lnSpc>
                <a:spcPct val="99600"/>
              </a:lnSpc>
            </a:pP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팀</a:t>
            </a: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 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남궁건우</a:t>
            </a: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이명인</a:t>
            </a: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우지훈</a:t>
            </a: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000" b="1" i="0" u="none" strike="noStrike" dirty="0" err="1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홍채우</a:t>
            </a:r>
            <a:r>
              <a:rPr lang="en-US" altLang="ko-KR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000" b="1" i="0" u="none" strike="noStrike" dirty="0">
                <a:solidFill>
                  <a:srgbClr val="201A74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김승호</a:t>
            </a: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70380389-26D1-EBCC-C51D-E1D042C44C93}"/>
              </a:ext>
            </a:extLst>
          </p:cNvPr>
          <p:cNvSpPr txBox="1"/>
          <p:nvPr/>
        </p:nvSpPr>
        <p:spPr>
          <a:xfrm>
            <a:off x="1930400" y="4366460"/>
            <a:ext cx="5994400" cy="9444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1" dirty="0">
                <a:latin typeface="NanumSquare Regular" panose="020B0600000101010101" charset="-127"/>
                <a:ea typeface="NanumSquare Regular" panose="020B0600000101010101" charset="-127"/>
              </a:rPr>
              <a:t>RAG</a:t>
            </a:r>
            <a:r>
              <a:rPr lang="ko-KR" altLang="en-US" sz="4000" b="1" dirty="0">
                <a:latin typeface="NanumSquare Regular" panose="020B0600000101010101" charset="-127"/>
                <a:ea typeface="NanumSquare Regular" panose="020B0600000101010101" charset="-127"/>
              </a:rPr>
              <a:t> 기반 업무 보조 </a:t>
            </a:r>
            <a:r>
              <a:rPr lang="en-US" altLang="ko-KR" sz="4000" b="1" dirty="0">
                <a:latin typeface="NanumSquare Regular" panose="020B0600000101010101" charset="-127"/>
                <a:ea typeface="NanumSquare Regular" panose="020B0600000101010101" charset="-127"/>
              </a:rPr>
              <a:t>AI </a:t>
            </a:r>
            <a:r>
              <a:rPr lang="ko-KR" altLang="en-US" sz="4000" b="1" dirty="0">
                <a:latin typeface="NanumSquare Regular" panose="020B0600000101010101" charset="-127"/>
                <a:ea typeface="NanumSquare Regular" panose="020B0600000101010101" charset="-127"/>
              </a:rPr>
              <a:t>비서</a:t>
            </a:r>
            <a:endParaRPr lang="en-US" sz="4000" b="1" i="0" u="none" strike="noStrike" dirty="0"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D1A2-4873-09B4-938E-3BA561B0B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1A5AB0A-7755-A83A-06F7-0D1543A75D8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E23B5166-488B-B9B6-83A5-DA79173E3EA4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BDA8D20-60AD-A209-406C-F0169C0950D9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EDE41ED-2F79-EE45-0718-B8028F29D11C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문서 </a:t>
            </a:r>
            <a:r>
              <a:rPr lang="ko-KR" altLang="en-US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관리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21C0EDC-6033-BE99-F521-0BBF35F75859}"/>
              </a:ext>
            </a:extLst>
          </p:cNvPr>
          <p:cNvGrpSpPr/>
          <p:nvPr/>
        </p:nvGrpSpPr>
        <p:grpSpPr>
          <a:xfrm>
            <a:off x="1333500" y="4472080"/>
            <a:ext cx="6972300" cy="1664110"/>
            <a:chOff x="1333500" y="3683756"/>
            <a:chExt cx="6972300" cy="1664110"/>
          </a:xfrm>
        </p:grpSpPr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751B096E-FD04-479A-6ACB-C0D8BA3BC032}"/>
                </a:ext>
              </a:extLst>
            </p:cNvPr>
            <p:cNvSpPr txBox="1"/>
            <p:nvPr/>
          </p:nvSpPr>
          <p:spPr>
            <a:xfrm>
              <a:off x="1333500" y="3683756"/>
              <a:ext cx="6972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열람한 문서 및 생성 문서 목록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altLang="ko-KR" sz="2800" dirty="0" err="1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리스트·카드</a:t>
              </a: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형식 제공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501C6688-323F-452C-E4DA-F3EFF807B6BA}"/>
                </a:ext>
              </a:extLst>
            </p:cNvPr>
            <p:cNvSpPr txBox="1"/>
            <p:nvPr/>
          </p:nvSpPr>
          <p:spPr>
            <a:xfrm>
              <a:off x="1333500" y="4700166"/>
              <a:ext cx="5448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수정, 저장, 삭제 기능 지원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  <p:pic>
        <p:nvPicPr>
          <p:cNvPr id="5124" name="Picture 4">
            <a:extLst>
              <a:ext uri="{FF2B5EF4-FFF2-40B4-BE49-F238E27FC236}">
                <a16:creationId xmlns:a16="http://schemas.microsoft.com/office/drawing/2014/main" id="{D2F537A1-F71D-9A6C-B4BD-73E75907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5252" y="1498600"/>
            <a:ext cx="9754651" cy="6921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415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F8A9B-04B8-C041-194F-DABCFFD72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DCD27AC1-78B7-6838-64EB-7CC0789B7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7541" y="1477706"/>
            <a:ext cx="9733855" cy="691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1C774A8-45B0-BCF6-611E-7F3964A751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39E69137-A5B7-A61A-A736-CB86D15C035C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836FDBFD-AEFD-DE51-F82B-A743802A606B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B0AA882-25F6-3508-7800-425BC9845ADA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문서 관리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E6B96E0-8AD7-329B-FF67-7F9932BF9EF2}"/>
              </a:ext>
            </a:extLst>
          </p:cNvPr>
          <p:cNvGrpSpPr/>
          <p:nvPr/>
        </p:nvGrpSpPr>
        <p:grpSpPr>
          <a:xfrm>
            <a:off x="1333500" y="4472080"/>
            <a:ext cx="6972300" cy="1664110"/>
            <a:chOff x="1333500" y="3683756"/>
            <a:chExt cx="6972300" cy="1664110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0912E7A4-6548-507A-8A73-7433C648694B}"/>
                </a:ext>
              </a:extLst>
            </p:cNvPr>
            <p:cNvSpPr txBox="1"/>
            <p:nvPr/>
          </p:nvSpPr>
          <p:spPr>
            <a:xfrm>
              <a:off x="1333500" y="3683756"/>
              <a:ext cx="6972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열람한 문서 및 생성 문서 목록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altLang="ko-KR" sz="2800" dirty="0" err="1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리스트·카드</a:t>
              </a: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형식 제공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EFC0E2A2-00A4-31D8-F79C-DA0EF9CBABD2}"/>
                </a:ext>
              </a:extLst>
            </p:cNvPr>
            <p:cNvSpPr txBox="1"/>
            <p:nvPr/>
          </p:nvSpPr>
          <p:spPr>
            <a:xfrm>
              <a:off x="1333500" y="4700166"/>
              <a:ext cx="5448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수정, 저장, 삭제 기능 지원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484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DA53B-B759-3755-E965-86FE09EF7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도표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782EB88-2055-11E0-5DF1-014A7C0F3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04" y="1543907"/>
            <a:ext cx="11447858" cy="8140700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72C091EF-F43C-5FB3-E411-3FF0111700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40C0472-72A8-EB3A-BAF2-4E112CD8F73F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12CD19-04B2-002C-1BF5-DE0C3D2E0674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C8A0D9D5-9F19-D223-2E23-6C8AD7439233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캘린더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647348D-BBA8-72CD-A944-78B43E6DD12D}"/>
              </a:ext>
            </a:extLst>
          </p:cNvPr>
          <p:cNvGrpSpPr/>
          <p:nvPr/>
        </p:nvGrpSpPr>
        <p:grpSpPr>
          <a:xfrm>
            <a:off x="1333500" y="4472080"/>
            <a:ext cx="7200900" cy="1338170"/>
            <a:chOff x="1333500" y="3683756"/>
            <a:chExt cx="7200900" cy="1338170"/>
          </a:xfrm>
        </p:grpSpPr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0E4E1B6D-9600-98E3-C1A2-E86B2B3DF3BF}"/>
                </a:ext>
              </a:extLst>
            </p:cNvPr>
            <p:cNvSpPr txBox="1"/>
            <p:nvPr/>
          </p:nvSpPr>
          <p:spPr>
            <a:xfrm>
              <a:off x="1333500" y="3683756"/>
              <a:ext cx="6972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구글 캘린더 연동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개인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사내 일정 등록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ED489CD1-D21E-F3A3-4968-F796BE41A503}"/>
                </a:ext>
              </a:extLst>
            </p:cNvPr>
            <p:cNvSpPr txBox="1"/>
            <p:nvPr/>
          </p:nvSpPr>
          <p:spPr>
            <a:xfrm>
              <a:off x="1333500" y="4374226"/>
              <a:ext cx="7200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Gantt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차트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달력 형태 지원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일정 수정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삭제 가능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203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E8A6-52E2-C126-33BD-C7501B7C7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, 소프트웨어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7885EA-54B5-BBEF-6E96-8F693AF1F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004" y="1562209"/>
            <a:ext cx="11447858" cy="814069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C30352C-366A-6803-FFA4-2F87B9EFE3B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591E2AC-F91D-F938-37A8-A79BCE77855A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0CC6592-63A5-F3B1-9C02-11AC71D95CD9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D5F238F-AA68-BA59-F8FA-1B83A9503C1F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캘린더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0DFAEC6-B5E6-5522-7809-754ACCE98F53}"/>
              </a:ext>
            </a:extLst>
          </p:cNvPr>
          <p:cNvGrpSpPr/>
          <p:nvPr/>
        </p:nvGrpSpPr>
        <p:grpSpPr>
          <a:xfrm>
            <a:off x="1333500" y="4472080"/>
            <a:ext cx="7200900" cy="1338170"/>
            <a:chOff x="1333500" y="3683756"/>
            <a:chExt cx="7200900" cy="1338170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CDA2E17A-1CC2-F974-6168-54D2E3D380EB}"/>
                </a:ext>
              </a:extLst>
            </p:cNvPr>
            <p:cNvSpPr txBox="1"/>
            <p:nvPr/>
          </p:nvSpPr>
          <p:spPr>
            <a:xfrm>
              <a:off x="1333500" y="3683756"/>
              <a:ext cx="6972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구글 캘린더 연동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개인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사내 일정 등록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92E3FD4B-6E97-AA8A-A11A-8D6231B45D18}"/>
                </a:ext>
              </a:extLst>
            </p:cNvPr>
            <p:cNvSpPr txBox="1"/>
            <p:nvPr/>
          </p:nvSpPr>
          <p:spPr>
            <a:xfrm>
              <a:off x="1333500" y="4374226"/>
              <a:ext cx="7200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Gantt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차트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달력 형태 지원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일정 수정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삭제 가능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91645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5A379-93AB-3D30-8287-A28769074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소프트웨어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717CBB-383E-36CC-65E1-F1064A5E2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3462" y="1566843"/>
            <a:ext cx="11445400" cy="813895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BF304077-CA51-7D9E-2046-7CEFD72D1FF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6D15615-6AE2-5B76-C0CF-08945CE9FA29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EC917D3-081B-CD5B-DCAC-D4E429AA3197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8EF4048-9E19-98A7-0EC9-E38F2A5AEB90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캘린더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C594425-C838-5554-389F-A6BA534B2631}"/>
              </a:ext>
            </a:extLst>
          </p:cNvPr>
          <p:cNvGrpSpPr/>
          <p:nvPr/>
        </p:nvGrpSpPr>
        <p:grpSpPr>
          <a:xfrm>
            <a:off x="1333500" y="4472080"/>
            <a:ext cx="7200900" cy="1662020"/>
            <a:chOff x="1333500" y="3683756"/>
            <a:chExt cx="7200900" cy="1662020"/>
          </a:xfrm>
        </p:grpSpPr>
        <p:sp>
          <p:nvSpPr>
            <p:cNvPr id="13" name="TextBox 10">
              <a:extLst>
                <a:ext uri="{FF2B5EF4-FFF2-40B4-BE49-F238E27FC236}">
                  <a16:creationId xmlns:a16="http://schemas.microsoft.com/office/drawing/2014/main" id="{46E50AAF-8F00-C27E-4D20-A7801FC6EFC0}"/>
                </a:ext>
              </a:extLst>
            </p:cNvPr>
            <p:cNvSpPr txBox="1"/>
            <p:nvPr/>
          </p:nvSpPr>
          <p:spPr>
            <a:xfrm>
              <a:off x="1333500" y="3683756"/>
              <a:ext cx="6972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구글 캘린더 연동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개인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사내 일정 등록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14" name="TextBox 10">
              <a:extLst>
                <a:ext uri="{FF2B5EF4-FFF2-40B4-BE49-F238E27FC236}">
                  <a16:creationId xmlns:a16="http://schemas.microsoft.com/office/drawing/2014/main" id="{ABF2D42D-181D-3D91-335F-F827736A4F19}"/>
                </a:ext>
              </a:extLst>
            </p:cNvPr>
            <p:cNvSpPr txBox="1"/>
            <p:nvPr/>
          </p:nvSpPr>
          <p:spPr>
            <a:xfrm>
              <a:off x="1333500" y="4698076"/>
              <a:ext cx="7200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Gantt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차트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달력 형태 지원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</a:p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일정 수정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삭제 가능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9586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D737F-D656-8C55-2CE7-6BBBBECA3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57AF18-ED68-8DDD-AD18-F7982EA55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0" y="1498601"/>
            <a:ext cx="10591800" cy="753194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34CB91F-69D9-3D96-38BF-AFD9323274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AEF207DD-A491-7FA1-F7DB-6521060C6760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2A6215-65C2-94C7-F29D-B0DB73BDFD8E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7EBD27F-9AEF-4F98-57F7-28124C3F5131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관리자 기능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26" name="TextBox 10">
            <a:extLst>
              <a:ext uri="{FF2B5EF4-FFF2-40B4-BE49-F238E27FC236}">
                <a16:creationId xmlns:a16="http://schemas.microsoft.com/office/drawing/2014/main" id="{6E8A992B-FE25-7E90-9DA5-4B6D9E738F70}"/>
              </a:ext>
            </a:extLst>
          </p:cNvPr>
          <p:cNvSpPr txBox="1"/>
          <p:nvPr/>
        </p:nvSpPr>
        <p:spPr>
          <a:xfrm>
            <a:off x="1333500" y="4940724"/>
            <a:ext cx="69723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ko-KR" altLang="ko-KR" sz="2800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사원 정보 </a:t>
            </a:r>
            <a:r>
              <a:rPr lang="ko-KR" altLang="en-US" sz="2800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생성 및 </a:t>
            </a:r>
            <a:r>
              <a:rPr lang="ko-KR" altLang="ko-KR" sz="2800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수정</a:t>
            </a:r>
            <a:r>
              <a:rPr lang="en-US" altLang="ko-KR" sz="2800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ko-KR" sz="2800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삭제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3758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3B7DDD"/>
                </a:solidFill>
                <a:latin typeface="NanumSquare ExtraBold"/>
              </a:rPr>
              <a:t>Data preprocess</a:t>
            </a:r>
            <a:endParaRPr lang="en-US" sz="20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981200" y="3591867"/>
            <a:ext cx="6362700" cy="273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PDF </a:t>
            </a:r>
            <a:r>
              <a:rPr lang="ko-KR" altLang="en-US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문서의 벡터 </a:t>
            </a:r>
            <a:r>
              <a:rPr lang="en-US" altLang="ko-KR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DB</a:t>
            </a:r>
            <a:r>
              <a:rPr lang="ko-KR" altLang="en-US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화를 위한 데이터 </a:t>
            </a:r>
            <a:r>
              <a:rPr lang="ko-KR" altLang="en-US" sz="4500" dirty="0" err="1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전처리</a:t>
            </a:r>
            <a:endParaRPr lang="en-US" sz="4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4AC9D-B0B3-63C5-9734-0C586ED7B33B}"/>
              </a:ext>
            </a:extLst>
          </p:cNvPr>
          <p:cNvSpPr txBox="1"/>
          <p:nvPr/>
        </p:nvSpPr>
        <p:spPr>
          <a:xfrm>
            <a:off x="9677400" y="3696950"/>
            <a:ext cx="69341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latin typeface="NanumSquare Regular" panose="020B0600000101010101" charset="-127"/>
                <a:ea typeface="NanumSquare Regular" panose="020B0600000101010101" charset="-127"/>
              </a:rPr>
              <a:t>목표</a:t>
            </a:r>
            <a:endParaRPr lang="en-US" altLang="ko-KR" sz="3200" b="1" dirty="0">
              <a:latin typeface="NanumSquare Regular" panose="020B0600000101010101" charset="-127"/>
              <a:ea typeface="NanumSquare Regular" panose="020B0600000101010101" charset="-127"/>
            </a:endParaRPr>
          </a:p>
          <a:p>
            <a:endParaRPr lang="en-US" altLang="ko-KR" sz="3000" dirty="0">
              <a:latin typeface="NanumSquare Regular" panose="020B0600000101010101" charset="-127"/>
              <a:ea typeface="NanumSquare Regular" panose="020B0600000101010101" charset="-127"/>
            </a:endParaRPr>
          </a:p>
          <a:p>
            <a:r>
              <a:rPr lang="en-US" altLang="ko-KR" sz="3000" dirty="0">
                <a:latin typeface="NanumSquare Regular" panose="020B0600000101010101" charset="-127"/>
                <a:ea typeface="NanumSquare Regular" panose="020B0600000101010101" charset="-127"/>
              </a:rPr>
              <a:t>PDF </a:t>
            </a:r>
            <a:r>
              <a:rPr lang="ko-KR" altLang="en-US" sz="3000" dirty="0">
                <a:latin typeface="NanumSquare Regular" panose="020B0600000101010101" charset="-127"/>
                <a:ea typeface="NanumSquare Regular" panose="020B0600000101010101" charset="-127"/>
              </a:rPr>
              <a:t>문서의 텍스트와 </a:t>
            </a:r>
            <a:r>
              <a:rPr lang="ko-KR" altLang="en-US" sz="3000" dirty="0" err="1">
                <a:latin typeface="NanumSquare Regular" panose="020B0600000101010101" charset="-127"/>
                <a:ea typeface="NanumSquare Regular" panose="020B0600000101010101" charset="-127"/>
              </a:rPr>
              <a:t>비텍스트</a:t>
            </a:r>
            <a:r>
              <a:rPr lang="en-US" altLang="ko-KR" sz="3000" dirty="0">
                <a:latin typeface="NanumSquare Regular" panose="020B0600000101010101" charset="-127"/>
                <a:ea typeface="NanumSquare Regular" panose="020B0600000101010101" charset="-127"/>
              </a:rPr>
              <a:t>(</a:t>
            </a:r>
            <a:r>
              <a:rPr lang="ko-KR" altLang="en-US" sz="3000" dirty="0">
                <a:latin typeface="NanumSquare Regular" panose="020B0600000101010101" charset="-127"/>
                <a:ea typeface="NanumSquare Regular" panose="020B0600000101010101" charset="-127"/>
              </a:rPr>
              <a:t>표</a:t>
            </a:r>
            <a:r>
              <a:rPr lang="en-US" altLang="ko-KR" sz="3000" dirty="0"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dirty="0">
                <a:latin typeface="NanumSquare Regular" panose="020B0600000101010101" charset="-127"/>
                <a:ea typeface="NanumSquare Regular" panose="020B0600000101010101" charset="-127"/>
              </a:rPr>
              <a:t>이미지</a:t>
            </a:r>
            <a:r>
              <a:rPr lang="en-US" altLang="ko-KR" sz="3000" dirty="0">
                <a:latin typeface="NanumSquare Regular" panose="020B0600000101010101" charset="-127"/>
                <a:ea typeface="NanumSquare Regular" panose="020B0600000101010101" charset="-127"/>
              </a:rPr>
              <a:t>) </a:t>
            </a:r>
            <a:r>
              <a:rPr lang="ko-KR" altLang="en-US" sz="3000" dirty="0">
                <a:latin typeface="NanumSquare Regular" panose="020B0600000101010101" charset="-127"/>
                <a:ea typeface="NanumSquare Regular" panose="020B0600000101010101" charset="-127"/>
              </a:rPr>
              <a:t>정보를 </a:t>
            </a:r>
            <a:r>
              <a:rPr lang="en-US" altLang="ko-KR" sz="3000" dirty="0">
                <a:latin typeface="NanumSquare Regular" panose="020B0600000101010101" charset="-127"/>
                <a:ea typeface="NanumSquare Regular" panose="020B0600000101010101" charset="-127"/>
              </a:rPr>
              <a:t>LLM</a:t>
            </a:r>
            <a:r>
              <a:rPr lang="ko-KR" altLang="en-US" sz="3000" dirty="0">
                <a:latin typeface="NanumSquare Regular" panose="020B0600000101010101" charset="-127"/>
                <a:ea typeface="NanumSquare Regular" panose="020B0600000101010101" charset="-127"/>
              </a:rPr>
              <a:t>을 이용해 손실 없이 추출해 모든 데이터를 텍스트 정보로 치환하는 파이프라인 구축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B486A33-C9D1-B10E-EAA1-4756A19E69BD}"/>
              </a:ext>
            </a:extLst>
          </p:cNvPr>
          <p:cNvCxnSpPr/>
          <p:nvPr/>
        </p:nvCxnSpPr>
        <p:spPr>
          <a:xfrm>
            <a:off x="8839200" y="2705100"/>
            <a:ext cx="0" cy="59436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C4C48-E058-99D1-A1CA-66CCCA05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8894E247-7B64-E689-C15E-5C26E42A541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grpSp>
        <p:nvGrpSpPr>
          <p:cNvPr id="46" name="그룹 45">
            <a:extLst>
              <a:ext uri="{FF2B5EF4-FFF2-40B4-BE49-F238E27FC236}">
                <a16:creationId xmlns:a16="http://schemas.microsoft.com/office/drawing/2014/main" id="{D59E0129-28BE-6BBF-D68D-9FBB33B38E66}"/>
              </a:ext>
            </a:extLst>
          </p:cNvPr>
          <p:cNvGrpSpPr/>
          <p:nvPr/>
        </p:nvGrpSpPr>
        <p:grpSpPr>
          <a:xfrm>
            <a:off x="558800" y="520700"/>
            <a:ext cx="16865599" cy="9335837"/>
            <a:chOff x="558800" y="520700"/>
            <a:chExt cx="16865599" cy="9335837"/>
          </a:xfrm>
        </p:grpSpPr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5EA27AFF-5DA0-344D-6C78-C6D9628FDF0C}"/>
                </a:ext>
              </a:extLst>
            </p:cNvPr>
            <p:cNvSpPr txBox="1"/>
            <p:nvPr/>
          </p:nvSpPr>
          <p:spPr>
            <a:xfrm>
              <a:off x="1282700" y="622300"/>
              <a:ext cx="4876800" cy="35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2000" dirty="0">
                  <a:solidFill>
                    <a:srgbClr val="3B7DDD"/>
                  </a:solidFill>
                  <a:latin typeface="NanumSquare ExtraBold"/>
                </a:rPr>
                <a:t>Data preprocessing</a:t>
              </a:r>
              <a:r>
                <a:rPr lang="en-US" sz="2000" b="0" i="0" u="none" strike="noStrike" dirty="0">
                  <a:solidFill>
                    <a:srgbClr val="3B7DDD"/>
                  </a:solidFill>
                  <a:latin typeface="NanumSquare ExtraBold"/>
                </a:rPr>
                <a:t> 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3C5C37E3-8332-59DE-4118-72AB125CD813}"/>
                </a:ext>
              </a:extLst>
            </p:cNvPr>
            <p:cNvSpPr txBox="1"/>
            <p:nvPr/>
          </p:nvSpPr>
          <p:spPr>
            <a:xfrm>
              <a:off x="558800" y="520700"/>
              <a:ext cx="685800" cy="533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3000" b="0" i="0" u="none" strike="noStrike" dirty="0">
                  <a:solidFill>
                    <a:srgbClr val="3B7DDD"/>
                  </a:solidFill>
                  <a:latin typeface="NanumSquare ExtraBold"/>
                </a:rPr>
                <a:t>02</a:t>
              </a:r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E47D6CC-FFDC-F941-188A-4EEE777B5210}"/>
                </a:ext>
              </a:extLst>
            </p:cNvPr>
            <p:cNvSpPr txBox="1"/>
            <p:nvPr/>
          </p:nvSpPr>
          <p:spPr>
            <a:xfrm>
              <a:off x="1282700" y="1358900"/>
              <a:ext cx="10756900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4000" b="0" i="0" u="none" strike="noStrike" dirty="0">
                  <a:solidFill>
                    <a:srgbClr val="3B7DDD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1</a:t>
              </a:r>
              <a:r>
                <a:rPr lang="ko-KR" altLang="en-US" sz="4000" dirty="0">
                  <a:solidFill>
                    <a:srgbClr val="3B7DDD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단계 </a:t>
              </a:r>
              <a:r>
                <a:rPr lang="en-US" altLang="ko-KR" sz="4000" dirty="0">
                  <a:solidFill>
                    <a:srgbClr val="3B7DDD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: </a:t>
              </a:r>
              <a:r>
                <a:rPr lang="ko-KR" altLang="en-US" sz="4000" dirty="0">
                  <a:solidFill>
                    <a:srgbClr val="3B7DDD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데이터 추출 및 구조화</a:t>
              </a:r>
              <a:endPara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4BE7386-F14F-DD01-3093-668AB7BBEBA6}"/>
                </a:ext>
              </a:extLst>
            </p:cNvPr>
            <p:cNvGrpSpPr/>
            <p:nvPr/>
          </p:nvGrpSpPr>
          <p:grpSpPr>
            <a:xfrm>
              <a:off x="1952950" y="3104233"/>
              <a:ext cx="14382100" cy="6752304"/>
              <a:chOff x="1905000" y="2393950"/>
              <a:chExt cx="14382100" cy="6752304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1F667E74-9800-250B-F809-9AE8E17A701D}"/>
                  </a:ext>
                </a:extLst>
              </p:cNvPr>
              <p:cNvGrpSpPr/>
              <p:nvPr/>
            </p:nvGrpSpPr>
            <p:grpSpPr>
              <a:xfrm>
                <a:off x="1910328" y="4722352"/>
                <a:ext cx="6553200" cy="2095500"/>
                <a:chOff x="1905000" y="5689600"/>
                <a:chExt cx="7810500" cy="2501900"/>
              </a:xfrm>
            </p:grpSpPr>
            <p:pic>
              <p:nvPicPr>
                <p:cNvPr id="2" name="Picture 2">
                  <a:extLst>
                    <a:ext uri="{FF2B5EF4-FFF2-40B4-BE49-F238E27FC236}">
                      <a16:creationId xmlns:a16="http://schemas.microsoft.com/office/drawing/2014/main" id="{B3F7F03E-6E8A-3E73-A70B-9467FEE0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213600" y="5689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12" name="Picture 12">
                  <a:extLst>
                    <a:ext uri="{FF2B5EF4-FFF2-40B4-BE49-F238E27FC236}">
                      <a16:creationId xmlns:a16="http://schemas.microsoft.com/office/drawing/2014/main" id="{1AFB8DD4-68A4-1358-C260-1316CF6B87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05000" y="5689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13" name="Picture 13">
                  <a:extLst>
                    <a:ext uri="{FF2B5EF4-FFF2-40B4-BE49-F238E27FC236}">
                      <a16:creationId xmlns:a16="http://schemas.microsoft.com/office/drawing/2014/main" id="{F67AA444-550E-4F15-06E6-5B7B5A49AC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41900" y="6807200"/>
                  <a:ext cx="1549400" cy="266700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0DCF1525-2CAD-4A88-09F6-AE1243826AB2}"/>
                    </a:ext>
                  </a:extLst>
                </p:cNvPr>
                <p:cNvSpPr txBox="1"/>
                <p:nvPr/>
              </p:nvSpPr>
              <p:spPr>
                <a:xfrm>
                  <a:off x="2120900" y="6578600"/>
                  <a:ext cx="208280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3200" b="0" i="0" u="none" strike="noStrike" dirty="0">
                      <a:solidFill>
                        <a:srgbClr val="3B7DDD"/>
                      </a:solidFill>
                      <a:latin typeface="NanumSquare ExtraBold"/>
                    </a:rPr>
                    <a:t>Table</a:t>
                  </a:r>
                </a:p>
              </p:txBody>
            </p:sp>
            <p:sp>
              <p:nvSpPr>
                <p:cNvPr id="15" name="TextBox 15">
                  <a:extLst>
                    <a:ext uri="{FF2B5EF4-FFF2-40B4-BE49-F238E27FC236}">
                      <a16:creationId xmlns:a16="http://schemas.microsoft.com/office/drawing/2014/main" id="{D547AA66-5F34-C835-CD66-519949EE955F}"/>
                    </a:ext>
                  </a:extLst>
                </p:cNvPr>
                <p:cNvSpPr txBox="1"/>
                <p:nvPr/>
              </p:nvSpPr>
              <p:spPr>
                <a:xfrm>
                  <a:off x="7404100" y="6578600"/>
                  <a:ext cx="213360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3200" dirty="0">
                      <a:solidFill>
                        <a:srgbClr val="FFFFFF"/>
                      </a:solidFill>
                      <a:latin typeface="NanumSquare ExtraBold"/>
                    </a:rPr>
                    <a:t>CSV</a:t>
                  </a:r>
                  <a:endParaRPr lang="en-US" sz="3200" b="0" i="0" u="none" strike="noStrike" dirty="0">
                    <a:solidFill>
                      <a:srgbClr val="FFFFFF"/>
                    </a:solidFill>
                    <a:latin typeface="NanumSquare ExtraBold"/>
                  </a:endParaRP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9724062A-0DD7-957C-652C-1DA7636AFE2B}"/>
                  </a:ext>
                </a:extLst>
              </p:cNvPr>
              <p:cNvGrpSpPr/>
              <p:nvPr/>
            </p:nvGrpSpPr>
            <p:grpSpPr>
              <a:xfrm>
                <a:off x="1905000" y="2393950"/>
                <a:ext cx="6553200" cy="2095500"/>
                <a:chOff x="1905000" y="2895600"/>
                <a:chExt cx="7810500" cy="2501900"/>
              </a:xfrm>
            </p:grpSpPr>
            <p:pic>
              <p:nvPicPr>
                <p:cNvPr id="3" name="Picture 3">
                  <a:extLst>
                    <a:ext uri="{FF2B5EF4-FFF2-40B4-BE49-F238E27FC236}">
                      <a16:creationId xmlns:a16="http://schemas.microsoft.com/office/drawing/2014/main" id="{0D92B627-58D9-6B10-7487-80C82BF07A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3600" y="2895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10" name="Picture 10">
                  <a:extLst>
                    <a:ext uri="{FF2B5EF4-FFF2-40B4-BE49-F238E27FC236}">
                      <a16:creationId xmlns:a16="http://schemas.microsoft.com/office/drawing/2014/main" id="{D4F19234-F8BA-B1CC-8BEB-6EAD5DD2B1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5000" y="2895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11" name="Picture 11">
                  <a:extLst>
                    <a:ext uri="{FF2B5EF4-FFF2-40B4-BE49-F238E27FC236}">
                      <a16:creationId xmlns:a16="http://schemas.microsoft.com/office/drawing/2014/main" id="{A8A5D1F0-7EDA-BD7D-DEA1-F9A6F429FE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1900" y="4013200"/>
                  <a:ext cx="1549400" cy="266700"/>
                </a:xfrm>
                <a:prstGeom prst="rect">
                  <a:avLst/>
                </a:prstGeom>
              </p:spPr>
            </p:pic>
            <p:sp>
              <p:nvSpPr>
                <p:cNvPr id="16" name="TextBox 16">
                  <a:extLst>
                    <a:ext uri="{FF2B5EF4-FFF2-40B4-BE49-F238E27FC236}">
                      <a16:creationId xmlns:a16="http://schemas.microsoft.com/office/drawing/2014/main" id="{C7F3BD00-C60C-2AC8-19E1-EB7315CC0567}"/>
                    </a:ext>
                  </a:extLst>
                </p:cNvPr>
                <p:cNvSpPr txBox="1"/>
                <p:nvPr/>
              </p:nvSpPr>
              <p:spPr>
                <a:xfrm>
                  <a:off x="2019300" y="3784600"/>
                  <a:ext cx="227330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3200" b="0" i="0" u="none" strike="noStrike" dirty="0">
                      <a:solidFill>
                        <a:srgbClr val="201A74"/>
                      </a:solidFill>
                      <a:latin typeface="NanumSquare ExtraBold"/>
                    </a:rPr>
                    <a:t>Text</a:t>
                  </a:r>
                </a:p>
              </p:txBody>
            </p:sp>
            <p:sp>
              <p:nvSpPr>
                <p:cNvPr id="17" name="TextBox 17">
                  <a:extLst>
                    <a:ext uri="{FF2B5EF4-FFF2-40B4-BE49-F238E27FC236}">
                      <a16:creationId xmlns:a16="http://schemas.microsoft.com/office/drawing/2014/main" id="{F37EBBBA-7D32-ACCA-477B-711D0B9529E0}"/>
                    </a:ext>
                  </a:extLst>
                </p:cNvPr>
                <p:cNvSpPr txBox="1"/>
                <p:nvPr/>
              </p:nvSpPr>
              <p:spPr>
                <a:xfrm>
                  <a:off x="7445607" y="3784600"/>
                  <a:ext cx="201295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2500" b="0" i="0" u="none" strike="noStrike" dirty="0">
                      <a:solidFill>
                        <a:srgbClr val="FFFFFF"/>
                      </a:solidFill>
                      <a:latin typeface="NanumSquare ExtraBold"/>
                    </a:rPr>
                    <a:t>Markdown</a:t>
                  </a: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1141EEB6-64B5-41A3-0EF5-1BF5EDBBF897}"/>
                  </a:ext>
                </a:extLst>
              </p:cNvPr>
              <p:cNvGrpSpPr/>
              <p:nvPr/>
            </p:nvGrpSpPr>
            <p:grpSpPr>
              <a:xfrm>
                <a:off x="10290447" y="2544866"/>
                <a:ext cx="5996653" cy="1484773"/>
                <a:chOff x="10437147" y="3207308"/>
                <a:chExt cx="5996653" cy="1484773"/>
              </a:xfrm>
            </p:grpSpPr>
            <p:sp>
              <p:nvSpPr>
                <p:cNvPr id="18" name="TextBox 18">
                  <a:extLst>
                    <a:ext uri="{FF2B5EF4-FFF2-40B4-BE49-F238E27FC236}">
                      <a16:creationId xmlns:a16="http://schemas.microsoft.com/office/drawing/2014/main" id="{BD70DCA9-F097-F9BA-FE2A-BAB3DA2AC0BC}"/>
                    </a:ext>
                  </a:extLst>
                </p:cNvPr>
                <p:cNvSpPr txBox="1"/>
                <p:nvPr/>
              </p:nvSpPr>
              <p:spPr>
                <a:xfrm>
                  <a:off x="10437147" y="3207308"/>
                  <a:ext cx="4851400" cy="444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l">
                    <a:lnSpc>
                      <a:spcPct val="99600"/>
                    </a:lnSpc>
                  </a:pPr>
                  <a:r>
                    <a:rPr lang="ko-KR" altLang="en-US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텍스트</a:t>
                  </a: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(text)</a:t>
                  </a:r>
                  <a:r>
                    <a:rPr lang="ko-KR" altLang="en-US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 → 마크다운</a:t>
                  </a: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(.md)</a:t>
                  </a:r>
                  <a:endParaRPr lang="en-US" sz="2800" b="0" i="0" u="none" strike="noStrike" dirty="0">
                    <a:solidFill>
                      <a:srgbClr val="4254A6"/>
                    </a:solidFill>
                    <a:latin typeface="NanumSquare ExtraBold" panose="020B0600000101010101" charset="-127"/>
                    <a:ea typeface="NanumSquare ExtraBold" panose="020B0600000101010101" charset="-127"/>
                  </a:endParaRPr>
                </a:p>
              </p:txBody>
            </p:sp>
            <p:sp>
              <p:nvSpPr>
                <p:cNvPr id="19" name="TextBox 19">
                  <a:extLst>
                    <a:ext uri="{FF2B5EF4-FFF2-40B4-BE49-F238E27FC236}">
                      <a16:creationId xmlns:a16="http://schemas.microsoft.com/office/drawing/2014/main" id="{63D0B865-E08D-50CD-9166-AD295054E565}"/>
                    </a:ext>
                  </a:extLst>
                </p:cNvPr>
                <p:cNvSpPr txBox="1"/>
                <p:nvPr/>
              </p:nvSpPr>
              <p:spPr>
                <a:xfrm>
                  <a:off x="10452100" y="3739581"/>
                  <a:ext cx="5981700" cy="952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문서의 기본 텍스트를 머리글</a:t>
                  </a:r>
                  <a:r>
                    <a:rPr lang="en-US" altLang="ko-KR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/</a:t>
                  </a:r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바닥글과 같은 불필요한 내용을 제외한 순수한 본문 내용만 페이지별로 추출</a:t>
                  </a:r>
                  <a:endParaRPr lang="en-US" altLang="ko-KR" sz="2500" dirty="0">
                    <a:solidFill>
                      <a:schemeClr val="bg1">
                        <a:lumMod val="50000"/>
                      </a:schemeClr>
                    </a:solidFill>
                    <a:latin typeface="NanumSquare Regular" panose="020B0600000101010101" charset="-127"/>
                    <a:ea typeface="NanumSquare Regular" panose="020B0600000101010101" charset="-127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7409F5D9-ECAA-9245-2BF9-6F8A06B3725D}"/>
                  </a:ext>
                </a:extLst>
              </p:cNvPr>
              <p:cNvGrpSpPr/>
              <p:nvPr/>
            </p:nvGrpSpPr>
            <p:grpSpPr>
              <a:xfrm>
                <a:off x="1905000" y="7050754"/>
                <a:ext cx="6553200" cy="2095500"/>
                <a:chOff x="1905000" y="2895600"/>
                <a:chExt cx="7810500" cy="2501900"/>
              </a:xfrm>
            </p:grpSpPr>
            <p:pic>
              <p:nvPicPr>
                <p:cNvPr id="26" name="Picture 3">
                  <a:extLst>
                    <a:ext uri="{FF2B5EF4-FFF2-40B4-BE49-F238E27FC236}">
                      <a16:creationId xmlns:a16="http://schemas.microsoft.com/office/drawing/2014/main" id="{AF23C738-5550-C174-2A00-AB179B8559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13600" y="2895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27" name="Picture 10">
                  <a:extLst>
                    <a:ext uri="{FF2B5EF4-FFF2-40B4-BE49-F238E27FC236}">
                      <a16:creationId xmlns:a16="http://schemas.microsoft.com/office/drawing/2014/main" id="{4887A80F-E303-92D5-B1A7-868A6DBE12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905000" y="2895600"/>
                  <a:ext cx="2501900" cy="2501900"/>
                </a:xfrm>
                <a:prstGeom prst="rect">
                  <a:avLst/>
                </a:prstGeom>
              </p:spPr>
            </p:pic>
            <p:pic>
              <p:nvPicPr>
                <p:cNvPr id="28" name="Picture 11">
                  <a:extLst>
                    <a:ext uri="{FF2B5EF4-FFF2-40B4-BE49-F238E27FC236}">
                      <a16:creationId xmlns:a16="http://schemas.microsoft.com/office/drawing/2014/main" id="{580EF117-04DB-E41B-3F1B-63CA69800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041900" y="4013200"/>
                  <a:ext cx="1549400" cy="266700"/>
                </a:xfrm>
                <a:prstGeom prst="rect">
                  <a:avLst/>
                </a:prstGeom>
              </p:spPr>
            </p:pic>
            <p:sp>
              <p:nvSpPr>
                <p:cNvPr id="29" name="TextBox 16">
                  <a:extLst>
                    <a:ext uri="{FF2B5EF4-FFF2-40B4-BE49-F238E27FC236}">
                      <a16:creationId xmlns:a16="http://schemas.microsoft.com/office/drawing/2014/main" id="{C0113A93-C8A7-AD29-6298-2DC8286650E6}"/>
                    </a:ext>
                  </a:extLst>
                </p:cNvPr>
                <p:cNvSpPr txBox="1"/>
                <p:nvPr/>
              </p:nvSpPr>
              <p:spPr>
                <a:xfrm>
                  <a:off x="2019300" y="3784600"/>
                  <a:ext cx="227330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3200" b="0" i="0" u="none" strike="noStrike" dirty="0">
                      <a:solidFill>
                        <a:srgbClr val="201A74"/>
                      </a:solidFill>
                      <a:latin typeface="NanumSquare ExtraBold"/>
                    </a:rPr>
                    <a:t>Image</a:t>
                  </a:r>
                </a:p>
              </p:txBody>
            </p:sp>
            <p:sp>
              <p:nvSpPr>
                <p:cNvPr id="30" name="TextBox 17">
                  <a:extLst>
                    <a:ext uri="{FF2B5EF4-FFF2-40B4-BE49-F238E27FC236}">
                      <a16:creationId xmlns:a16="http://schemas.microsoft.com/office/drawing/2014/main" id="{D0E95998-8FF6-36FA-5AC9-15A405A80457}"/>
                    </a:ext>
                  </a:extLst>
                </p:cNvPr>
                <p:cNvSpPr txBox="1"/>
                <p:nvPr/>
              </p:nvSpPr>
              <p:spPr>
                <a:xfrm>
                  <a:off x="7531100" y="3784600"/>
                  <a:ext cx="1866900" cy="7112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ctr">
                    <a:lnSpc>
                      <a:spcPct val="116199"/>
                    </a:lnSpc>
                  </a:pPr>
                  <a:r>
                    <a:rPr lang="en-US" sz="3200" dirty="0">
                      <a:solidFill>
                        <a:srgbClr val="FFFFFF"/>
                      </a:solidFill>
                      <a:latin typeface="NanumSquare ExtraBold"/>
                    </a:rPr>
                    <a:t>PNG</a:t>
                  </a:r>
                  <a:endParaRPr lang="en-US" sz="3200" b="0" i="0" u="none" strike="noStrike" dirty="0">
                    <a:solidFill>
                      <a:srgbClr val="FFFFFF"/>
                    </a:solidFill>
                    <a:latin typeface="NanumSquare ExtraBold"/>
                  </a:endParaRPr>
                </a:p>
              </p:txBody>
            </p: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FF2AA548-EF5F-DF79-D803-03D96C48D270}"/>
                  </a:ext>
                </a:extLst>
              </p:cNvPr>
              <p:cNvGrpSpPr/>
              <p:nvPr/>
            </p:nvGrpSpPr>
            <p:grpSpPr>
              <a:xfrm>
                <a:off x="10280615" y="7350798"/>
                <a:ext cx="5996653" cy="1484773"/>
                <a:chOff x="10437147" y="3207308"/>
                <a:chExt cx="5996653" cy="1484773"/>
              </a:xfrm>
            </p:grpSpPr>
            <p:sp>
              <p:nvSpPr>
                <p:cNvPr id="39" name="TextBox 18">
                  <a:extLst>
                    <a:ext uri="{FF2B5EF4-FFF2-40B4-BE49-F238E27FC236}">
                      <a16:creationId xmlns:a16="http://schemas.microsoft.com/office/drawing/2014/main" id="{E143ACBB-E518-FB39-9F2B-CDF1D51F0D86}"/>
                    </a:ext>
                  </a:extLst>
                </p:cNvPr>
                <p:cNvSpPr txBox="1"/>
                <p:nvPr/>
              </p:nvSpPr>
              <p:spPr>
                <a:xfrm>
                  <a:off x="10437147" y="3207308"/>
                  <a:ext cx="4851400" cy="444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l">
                    <a:lnSpc>
                      <a:spcPct val="99600"/>
                    </a:lnSpc>
                  </a:pP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Image</a:t>
                  </a:r>
                  <a:r>
                    <a:rPr lang="ko-KR" altLang="en-US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 → </a:t>
                  </a: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PNG</a:t>
                  </a:r>
                  <a:endParaRPr lang="en-US" sz="2800" b="0" i="0" u="none" strike="noStrike" dirty="0">
                    <a:solidFill>
                      <a:srgbClr val="4254A6"/>
                    </a:solidFill>
                    <a:latin typeface="NanumSquare ExtraBold" panose="020B0600000101010101" charset="-127"/>
                    <a:ea typeface="NanumSquare ExtraBold" panose="020B0600000101010101" charset="-127"/>
                  </a:endParaRPr>
                </a:p>
              </p:txBody>
            </p:sp>
            <p:sp>
              <p:nvSpPr>
                <p:cNvPr id="40" name="TextBox 19">
                  <a:extLst>
                    <a:ext uri="{FF2B5EF4-FFF2-40B4-BE49-F238E27FC236}">
                      <a16:creationId xmlns:a16="http://schemas.microsoft.com/office/drawing/2014/main" id="{060B02F3-A063-CCCD-DF17-9E05EFE95262}"/>
                    </a:ext>
                  </a:extLst>
                </p:cNvPr>
                <p:cNvSpPr txBox="1"/>
                <p:nvPr/>
              </p:nvSpPr>
              <p:spPr>
                <a:xfrm>
                  <a:off x="10452100" y="3739581"/>
                  <a:ext cx="5981700" cy="952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차트</a:t>
                  </a:r>
                  <a:r>
                    <a:rPr lang="en-US" altLang="ko-KR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다이어그램</a:t>
                  </a:r>
                  <a:r>
                    <a:rPr lang="en-US" altLang="ko-KR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, </a:t>
                  </a:r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사진 등 의미 있는 시각 정보들을 </a:t>
                  </a:r>
                  <a:r>
                    <a:rPr lang="en-US" altLang="ko-KR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PNG</a:t>
                  </a:r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</a:rPr>
                    <a:t>파일로 저장</a:t>
                  </a:r>
                  <a:endParaRPr lang="en-US" altLang="ko-KR" sz="25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p:grp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FD873B8C-8C65-3405-C028-5CE56BFA5D63}"/>
                  </a:ext>
                </a:extLst>
              </p:cNvPr>
              <p:cNvGrpSpPr/>
              <p:nvPr/>
            </p:nvGrpSpPr>
            <p:grpSpPr>
              <a:xfrm>
                <a:off x="10280615" y="4995632"/>
                <a:ext cx="5996653" cy="1484773"/>
                <a:chOff x="10437147" y="3207308"/>
                <a:chExt cx="5996653" cy="1484773"/>
              </a:xfrm>
            </p:grpSpPr>
            <p:sp>
              <p:nvSpPr>
                <p:cNvPr id="42" name="TextBox 18">
                  <a:extLst>
                    <a:ext uri="{FF2B5EF4-FFF2-40B4-BE49-F238E27FC236}">
                      <a16:creationId xmlns:a16="http://schemas.microsoft.com/office/drawing/2014/main" id="{40E44B7F-EDCE-85D5-7452-648763B71849}"/>
                    </a:ext>
                  </a:extLst>
                </p:cNvPr>
                <p:cNvSpPr txBox="1"/>
                <p:nvPr/>
              </p:nvSpPr>
              <p:spPr>
                <a:xfrm>
                  <a:off x="10437147" y="3207308"/>
                  <a:ext cx="4851400" cy="444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pPr lvl="0" algn="l">
                    <a:lnSpc>
                      <a:spcPct val="99600"/>
                    </a:lnSpc>
                  </a:pPr>
                  <a:r>
                    <a:rPr lang="ko-KR" altLang="en-US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표</a:t>
                  </a: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(table)</a:t>
                  </a:r>
                  <a:r>
                    <a:rPr lang="ko-KR" altLang="en-US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 → </a:t>
                  </a:r>
                  <a:r>
                    <a:rPr lang="en-US" altLang="ko-KR" sz="2800" dirty="0">
                      <a:solidFill>
                        <a:srgbClr val="4254A6"/>
                      </a:solidFill>
                      <a:latin typeface="NanumSquare ExtraBold" panose="020B0600000101010101" charset="-127"/>
                      <a:ea typeface="NanumSquare ExtraBold" panose="020B0600000101010101" charset="-127"/>
                    </a:rPr>
                    <a:t>CSV</a:t>
                  </a:r>
                  <a:endParaRPr lang="en-US" sz="2800" b="0" i="0" u="none" strike="noStrike" dirty="0">
                    <a:solidFill>
                      <a:srgbClr val="4254A6"/>
                    </a:solidFill>
                    <a:latin typeface="NanumSquare ExtraBold" panose="020B0600000101010101" charset="-127"/>
                    <a:ea typeface="NanumSquare ExtraBold" panose="020B0600000101010101" charset="-127"/>
                  </a:endParaRPr>
                </a:p>
              </p:txBody>
            </p:sp>
            <p:sp>
              <p:nvSpPr>
                <p:cNvPr id="43" name="TextBox 19">
                  <a:extLst>
                    <a:ext uri="{FF2B5EF4-FFF2-40B4-BE49-F238E27FC236}">
                      <a16:creationId xmlns:a16="http://schemas.microsoft.com/office/drawing/2014/main" id="{0865BF4D-374A-C665-8F5E-441DC2A4C7AF}"/>
                    </a:ext>
                  </a:extLst>
                </p:cNvPr>
                <p:cNvSpPr txBox="1"/>
                <p:nvPr/>
              </p:nvSpPr>
              <p:spPr>
                <a:xfrm>
                  <a:off x="10452100" y="3739581"/>
                  <a:ext cx="5981700" cy="952500"/>
                </a:xfrm>
                <a:prstGeom prst="rect">
                  <a:avLst/>
                </a:prstGeom>
              </p:spPr>
              <p:txBody>
                <a:bodyPr lIns="0" tIns="0" rIns="0" bIns="0" rtlCol="0" anchor="ctr"/>
                <a:lstStyle/>
                <a:p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페이지 내 표를 탐지하여 그 구조를 그대로 보존하는 </a:t>
                  </a:r>
                  <a:r>
                    <a:rPr lang="en-US" altLang="ko-KR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CSV </a:t>
                  </a:r>
                  <a:r>
                    <a:rPr lang="ko-KR" altLang="en-US" sz="2500" dirty="0">
                      <a:solidFill>
                        <a:schemeClr val="bg1">
                          <a:lumMod val="50000"/>
                        </a:schemeClr>
                      </a:solidFill>
                      <a:latin typeface="NanumSquare Regular" panose="020B0600000101010101" charset="-127"/>
                      <a:ea typeface="NanumSquare Regular" panose="020B0600000101010101" charset="-127"/>
                    </a:rPr>
                    <a:t>파일로 추출</a:t>
                  </a:r>
                  <a:endParaRPr lang="en-US" altLang="ko-KR" sz="2500" dirty="0">
                    <a:solidFill>
                      <a:schemeClr val="bg1">
                        <a:lumMod val="50000"/>
                      </a:schemeClr>
                    </a:solidFill>
                    <a:latin typeface="NanumSquare Regular" panose="020B0600000101010101" charset="-127"/>
                    <a:ea typeface="NanumSquare Regular" panose="020B0600000101010101" charset="-127"/>
                  </a:endParaRPr>
                </a:p>
              </p:txBody>
            </p:sp>
          </p:grpSp>
        </p:grp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E962C66C-69D3-31C8-8293-5E85BF8C9598}"/>
                </a:ext>
              </a:extLst>
            </p:cNvPr>
            <p:cNvSpPr txBox="1"/>
            <p:nvPr/>
          </p:nvSpPr>
          <p:spPr>
            <a:xfrm>
              <a:off x="1280694" y="2160131"/>
              <a:ext cx="16143705" cy="711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-US" sz="2800" b="1" i="0" u="none" strike="noStrike" dirty="0" err="1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PyMuPDF</a:t>
              </a:r>
              <a:r>
                <a:rPr lang="en-US" sz="2800" b="1" i="0" u="none" strike="noStrike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en-US" sz="2800" b="1" i="0" u="none" strike="noStrike" dirty="0" err="1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camelot</a:t>
              </a:r>
              <a:r>
                <a:rPr lang="ko-KR" altLang="en-US" sz="2800" b="1" i="0" u="none" strike="noStrike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과 같은 라이브러리를 사용하여 </a:t>
              </a:r>
              <a:r>
                <a:rPr lang="en-US" altLang="ko-KR" sz="2800" b="1" i="0" u="none" strike="noStrike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PDF </a:t>
              </a:r>
              <a:r>
                <a:rPr lang="ko-KR" altLang="en-US" sz="2800" b="1" i="0" u="none" strike="noStrike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문서를 구조적으로 분해 및 핵심 데이터 추출</a:t>
              </a:r>
              <a:endPara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5737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DA9CC21B-E53F-1461-8A57-5BA1D57A476B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849091D-80D4-4F18-BE91-B32D7777D210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2</a:t>
            </a:r>
            <a:endParaRPr lang="en-US" sz="30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80CF6A66-B7BC-954F-1DE6-FE496C127EA5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2AE0D5D5-8EC7-B825-1BF5-82471A8D3F73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94716390-DED7-2D13-3EE1-4123D33C1D7E}"/>
              </a:ext>
            </a:extLst>
          </p:cNvPr>
          <p:cNvSpPr txBox="1"/>
          <p:nvPr/>
        </p:nvSpPr>
        <p:spPr>
          <a:xfrm>
            <a:off x="2121568" y="4065105"/>
            <a:ext cx="485713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2-1.  </a:t>
            </a:r>
            <a:r>
              <a:rPr lang="ko-KR" alt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텍스트 교정 및 복원</a:t>
            </a:r>
            <a:endParaRPr lang="en-US" sz="3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FA839A86-C528-6687-BAC8-128C8073735C}"/>
              </a:ext>
            </a:extLst>
          </p:cNvPr>
          <p:cNvSpPr txBox="1"/>
          <p:nvPr/>
        </p:nvSpPr>
        <p:spPr>
          <a:xfrm>
            <a:off x="3200400" y="4868753"/>
            <a:ext cx="13639800" cy="3258116"/>
          </a:xfrm>
          <a:prstGeom prst="rect">
            <a:avLst/>
          </a:prstGeom>
          <a:ln>
            <a:noFill/>
          </a:ln>
          <a:effectLst/>
        </p:spPr>
        <p:txBody>
          <a:bodyPr lIns="0" tIns="0" rIns="0" bIns="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 err="1">
                <a:latin typeface="NanumSquare Regular" panose="020B0600000101010101" charset="-127"/>
                <a:ea typeface="NanumSquare Regular" panose="020B0600000101010101" charset="-127"/>
              </a:rPr>
              <a:t>PDF에서</a:t>
            </a: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 추출된 텍스트는 종종 단어가 깨지거나 </a:t>
            </a:r>
            <a:r>
              <a:rPr lang="ko-KR" altLang="ko-KR" sz="2800" b="1" dirty="0" err="1">
                <a:latin typeface="NanumSquare Regular" panose="020B0600000101010101" charset="-127"/>
                <a:ea typeface="NanumSquare Regular" panose="020B0600000101010101" charset="-127"/>
              </a:rPr>
              <a:t>오탈자가</a:t>
            </a: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 포함됩니다. </a:t>
            </a:r>
            <a:r>
              <a:rPr lang="ko-KR" altLang="ko-KR" sz="2800" b="1" dirty="0" err="1">
                <a:latin typeface="NanumSquare Regular" panose="020B0600000101010101" charset="-127"/>
                <a:ea typeface="NanumSquare Regular" panose="020B0600000101010101" charset="-127"/>
              </a:rPr>
              <a:t>AI는</a:t>
            </a: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 이러한 오류를 수정하여 문장의 완성도를 높입니다.</a:t>
            </a:r>
            <a:endParaRPr lang="en-US" altLang="ko-KR" sz="2800" b="1" dirty="0">
              <a:latin typeface="NanumSquare Regular" panose="020B0600000101010101" charset="-127"/>
              <a:ea typeface="NanumSquare Regular" panose="020B0600000101010101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ko-KR" altLang="ko-KR" sz="2800" b="1" dirty="0">
              <a:latin typeface="NanumSquare Regular" panose="020B0600000101010101" charset="-127"/>
              <a:ea typeface="NanumSquare Regular" panose="020B0600000101010101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처리 방식: 깨진 텍스트 덩어리를 </a:t>
            </a:r>
            <a:r>
              <a:rPr lang="ko-KR" altLang="ko-KR" sz="2800" b="1" dirty="0" err="1">
                <a:latin typeface="NanumSquare Regular" panose="020B0600000101010101" charset="-127"/>
                <a:ea typeface="NanumSquare Regular" panose="020B0600000101010101" charset="-127"/>
              </a:rPr>
              <a:t>AI에</a:t>
            </a: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 전달하며, "문맥에 맞게 자연스러운 문장으로 복원하되, 원본의 의미를 절대 변경하지 </a:t>
            </a:r>
            <a:r>
              <a:rPr lang="ko-KR" altLang="ko-KR" sz="2800" b="1" dirty="0" err="1">
                <a:latin typeface="NanumSquare Regular" panose="020B0600000101010101" charset="-127"/>
                <a:ea typeface="NanumSquare Regular" panose="020B0600000101010101" charset="-127"/>
              </a:rPr>
              <a:t>말라"고</a:t>
            </a:r>
            <a:r>
              <a:rPr lang="ko-KR" altLang="ko-KR" sz="2800" b="1" dirty="0">
                <a:latin typeface="NanumSquare Regular" panose="020B0600000101010101" charset="-127"/>
                <a:ea typeface="NanumSquare Regular" panose="020B0600000101010101" charset="-127"/>
              </a:rPr>
              <a:t> 지시합니다.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20FE7-BD57-41EA-2ACE-4B2307A1A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6640EBA4-E989-FBA8-F170-4C7830D56E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E784837F-F881-4CA4-33D0-DCFEC9E02732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E5F0C40-E492-BBCB-8052-9A9E7A900836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36C957BE-35E4-85B0-C02D-DFCE2AD9CBF8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61EA12D-E418-5EB3-6FDC-E5D06BE8E40D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2F3ECF2F-03D9-B9B0-5C9C-20CBF7480B2F}"/>
              </a:ext>
            </a:extLst>
          </p:cNvPr>
          <p:cNvSpPr txBox="1"/>
          <p:nvPr/>
        </p:nvSpPr>
        <p:spPr>
          <a:xfrm>
            <a:off x="2121568" y="4065105"/>
            <a:ext cx="485713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2-2. </a:t>
            </a:r>
            <a:r>
              <a:rPr lang="ko-KR" alt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표 데이터 서술</a:t>
            </a: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  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A88775E8-8077-E6EC-7388-9A297BBB7849}"/>
              </a:ext>
            </a:extLst>
          </p:cNvPr>
          <p:cNvSpPr txBox="1"/>
          <p:nvPr/>
        </p:nvSpPr>
        <p:spPr>
          <a:xfrm>
            <a:off x="3200400" y="4868753"/>
            <a:ext cx="13639800" cy="3258116"/>
          </a:xfrm>
          <a:prstGeom prst="rect">
            <a:avLst/>
          </a:prstGeom>
          <a:ln>
            <a:noFill/>
          </a:ln>
          <a:effectLst/>
        </p:spPr>
        <p:txBody>
          <a:bodyPr lIns="0" tIns="0" rIns="0" bIns="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단순히 표 데이터를 나열하는 것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 아닌</a:t>
            </a: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ko-KR" altLang="ko-KR" sz="28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AI가</a:t>
            </a: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표의 시각적 맥락까지 이해하여 자연스러운 설명으로 변환합니다.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처리 방식: </a:t>
            </a:r>
            <a:r>
              <a:rPr lang="ko-KR" altLang="ko-KR" sz="28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camelot으로</a:t>
            </a: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추출한 CSV 데이터와 함께, 표가 포함된 페이지 전체의 이미지를 GPT-4o에 동시에 제공합니다. </a:t>
            </a:r>
            <a:r>
              <a:rPr lang="ko-KR" altLang="ko-KR" sz="28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AI는</a:t>
            </a: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이미지를 보고 표의 제목과 단위를 파악한 후, CSV 데이터를 기반으로 내용을 서술합니다.</a:t>
            </a:r>
          </a:p>
        </p:txBody>
      </p:sp>
    </p:spTree>
    <p:extLst>
      <p:ext uri="{BB962C8B-B14F-4D97-AF65-F5344CB8AC3E}">
        <p14:creationId xmlns:p14="http://schemas.microsoft.com/office/powerpoint/2010/main" val="78487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0"/>
            <a:ext cx="16281400" cy="27305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905000" y="4552950"/>
            <a:ext cx="56261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600" b="0" i="0" u="none" strike="noStrike" dirty="0">
                <a:solidFill>
                  <a:srgbClr val="201A74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프로젝트 개요</a:t>
            </a:r>
            <a:endParaRPr lang="en-US" sz="6600" b="0" i="0" u="none" strike="noStrike" dirty="0">
              <a:solidFill>
                <a:srgbClr val="201A74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114800" y="7277100"/>
            <a:ext cx="127000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단순 검색을 넘어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문서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회의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일정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메일까지 통합 관리하는 </a:t>
            </a:r>
            <a:r>
              <a:rPr lang="ko-KR" altLang="en-US" sz="30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올인원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AI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비서</a:t>
            </a:r>
          </a:p>
          <a:p>
            <a:pPr lvl="0">
              <a:lnSpc>
                <a:spcPct val="116199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서비스 슬로건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'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한 번의 클릭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모든 업무 완결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'</a:t>
            </a:r>
          </a:p>
          <a:p>
            <a:pPr lvl="0">
              <a:lnSpc>
                <a:spcPct val="116199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핵심 기능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문서요약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일정관리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이메일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To-Do,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초안작성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en-US" altLang="ko-KR" sz="30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QnA</a:t>
            </a:r>
            <a:endParaRPr lang="en-US" altLang="ko-KR" sz="30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en-US" sz="3000" b="1" i="0" u="none" strike="noStrike" dirty="0">
              <a:solidFill>
                <a:srgbClr val="3B7DDD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7379-4E1E-E466-3174-8558625E8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5D82702-23B5-B223-27E9-F0399E95522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87A47190-7963-C49D-2A3C-C54F49E66034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32F6C861-26C5-1A91-3ADA-264EF2973BB7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DA69F37-A7D2-DD01-9AE9-85D1BD8E8669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2A75663B-6951-53EC-E242-9C6DAE74DB3D}"/>
              </a:ext>
            </a:extLst>
          </p:cNvPr>
          <p:cNvSpPr txBox="1"/>
          <p:nvPr/>
        </p:nvSpPr>
        <p:spPr>
          <a:xfrm>
            <a:off x="1280695" y="2160131"/>
            <a:ext cx="15864306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C66869DC-865F-B3EA-71CB-0F379AE45251}"/>
              </a:ext>
            </a:extLst>
          </p:cNvPr>
          <p:cNvSpPr txBox="1"/>
          <p:nvPr/>
        </p:nvSpPr>
        <p:spPr>
          <a:xfrm>
            <a:off x="2121568" y="4065105"/>
            <a:ext cx="485713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2-2. </a:t>
            </a:r>
            <a:r>
              <a:rPr lang="ko-KR" alt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표 데이터 서술</a:t>
            </a: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  </a:t>
            </a: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ACB2989A-C369-6D1C-9614-9FE3813C20D2}"/>
              </a:ext>
            </a:extLst>
          </p:cNvPr>
          <p:cNvSpPr txBox="1"/>
          <p:nvPr/>
        </p:nvSpPr>
        <p:spPr>
          <a:xfrm>
            <a:off x="3200400" y="4868753"/>
            <a:ext cx="13639800" cy="3258116"/>
          </a:xfrm>
          <a:prstGeom prst="rect">
            <a:avLst/>
          </a:prstGeom>
          <a:ln>
            <a:noFill/>
          </a:ln>
          <a:effectLst/>
        </p:spPr>
        <p:txBody>
          <a:bodyPr lIns="0" tIns="0" rIns="0" bIns="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핵심 프롬프트 지시사항: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페이지 전체 이미지에서 표의 제목과 단위를 찾아 명시할 것.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각 행의 데이터를 기계적으로 나열하지 말고, 완전한 문장으로 설명할 것.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ko-KR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원본에 없는 내용을 절대 분석, 요약, 추론하지 말 것.</a:t>
            </a:r>
          </a:p>
        </p:txBody>
      </p:sp>
    </p:spTree>
    <p:extLst>
      <p:ext uri="{BB962C8B-B14F-4D97-AF65-F5344CB8AC3E}">
        <p14:creationId xmlns:p14="http://schemas.microsoft.com/office/powerpoint/2010/main" val="3243999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C43FD-8375-D271-EA26-718550B3B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0865666E-5C50-5F1C-00C1-FF8E086C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E9FDB89A-C527-7AC4-338F-44F57430084E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CEF05BDD-DF5A-9E2F-F14C-84956453BE3B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9721DDF1-ECA2-B793-CCB3-0DC77F090A4C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3BA41819-D5D4-2835-6585-FACE3C5F04FE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38F573-69C2-628B-5568-618B7A23E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313" y="4023743"/>
            <a:ext cx="7960848" cy="410312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7102D1C-9432-12D8-999A-DE17339A2D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161" y="4023743"/>
            <a:ext cx="7032526" cy="469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43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F752-D365-466F-9CAF-266FA0B1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B7894F49-3C16-4CF5-A58D-0A3FE687E9B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B827D22D-BE2C-9F2B-DADA-3F9A85BAA104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2CAA2B3F-355C-9CDC-2DBD-CE8959512839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963BADC-0829-6CB6-2E5E-E66069ED72E1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62E4A7EB-342C-46B5-170D-030001F7068F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1049A2F1-7450-E4DE-24DC-463F2FFEE9C1}"/>
              </a:ext>
            </a:extLst>
          </p:cNvPr>
          <p:cNvSpPr txBox="1"/>
          <p:nvPr/>
        </p:nvSpPr>
        <p:spPr>
          <a:xfrm>
            <a:off x="2121568" y="4065105"/>
            <a:ext cx="485713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2-3. </a:t>
            </a:r>
            <a:r>
              <a:rPr lang="ko-KR" alt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이미지 정보 서술</a:t>
            </a:r>
            <a:endParaRPr lang="en-US" altLang="ko-KR" sz="3500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FCDDDB5A-9604-525B-9923-7252DEDE73C9}"/>
              </a:ext>
            </a:extLst>
          </p:cNvPr>
          <p:cNvSpPr txBox="1"/>
          <p:nvPr/>
        </p:nvSpPr>
        <p:spPr>
          <a:xfrm>
            <a:off x="3200400" y="4868753"/>
            <a:ext cx="13639800" cy="3258116"/>
          </a:xfrm>
          <a:prstGeom prst="rect">
            <a:avLst/>
          </a:prstGeom>
          <a:ln>
            <a:noFill/>
          </a:ln>
          <a:effectLst/>
        </p:spPr>
        <p:txBody>
          <a:bodyPr lIns="0" tIns="0" rIns="0" bIns="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이미지에 담긴 시각 정보를 객관적인 텍스트로 변환합니다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ko-KR" sz="2800" b="1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처리 방식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이미지 파일을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Base64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로 인코딩하여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에 전달합니다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이때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AI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는 이미지가 정보 전달 목적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차트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다이어그램 등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)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인지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단순 장식용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로고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배경 등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)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인지 먼저 판단합니다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8542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5190-E7A8-F6AE-AD1F-3C479549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DAC62A9E-1A9D-567C-1C9F-E491323DC8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307633C7-C7A1-23FC-A72D-25790D0E8B19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B82879C0-F2FE-E138-848C-362BF220A237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B06F8B10-A837-6D80-EDC2-5B6369CC3CFC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EFD45618-87F3-87AD-DC81-1CB394BE6885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74" name="TextBox 9">
            <a:extLst>
              <a:ext uri="{FF2B5EF4-FFF2-40B4-BE49-F238E27FC236}">
                <a16:creationId xmlns:a16="http://schemas.microsoft.com/office/drawing/2014/main" id="{38D28D86-0882-ED25-CA7C-17CAD1D41C0F}"/>
              </a:ext>
            </a:extLst>
          </p:cNvPr>
          <p:cNvSpPr txBox="1"/>
          <p:nvPr/>
        </p:nvSpPr>
        <p:spPr>
          <a:xfrm>
            <a:off x="2121568" y="4065105"/>
            <a:ext cx="485713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en-US" altLang="ko-KR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2-3. </a:t>
            </a:r>
            <a:r>
              <a:rPr lang="ko-KR" altLang="en-US" sz="3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이미지 정보 서술</a:t>
            </a:r>
            <a:endParaRPr lang="en-US" altLang="ko-KR" sz="3500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75" name="TextBox 9">
            <a:extLst>
              <a:ext uri="{FF2B5EF4-FFF2-40B4-BE49-F238E27FC236}">
                <a16:creationId xmlns:a16="http://schemas.microsoft.com/office/drawing/2014/main" id="{47D6D606-433F-9F94-7242-4BD7C70E791F}"/>
              </a:ext>
            </a:extLst>
          </p:cNvPr>
          <p:cNvSpPr txBox="1"/>
          <p:nvPr/>
        </p:nvSpPr>
        <p:spPr>
          <a:xfrm>
            <a:off x="3200400" y="4868753"/>
            <a:ext cx="13639800" cy="3258116"/>
          </a:xfrm>
          <a:prstGeom prst="rect">
            <a:avLst/>
          </a:prstGeom>
          <a:ln>
            <a:noFill/>
          </a:ln>
          <a:effectLst/>
        </p:spPr>
        <p:txBody>
          <a:bodyPr lIns="0" tIns="0" rIns="0" bIns="0"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핵심 프롬프트 지시사항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의미 없는 장식용 이미지는 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'(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배경 이미지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)'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라고만 응답할 것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차트의 경우 제목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축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단위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범례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데이터 포인트를 포함하여 설명할 것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사진이나 다이어그램은 보이는 그대로의 객체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텍스트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상황을 묘사할 것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절대 주관적인 해석이나 결론을 내리지 말 것</a:t>
            </a:r>
            <a:r>
              <a:rPr lang="en-US" altLang="ko-KR" sz="28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46570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9283D-9218-2ECD-E0CE-AFD6F76A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2C90C8B0-DE9C-DE36-2034-6149F71A52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26" name="TextBox 7">
            <a:extLst>
              <a:ext uri="{FF2B5EF4-FFF2-40B4-BE49-F238E27FC236}">
                <a16:creationId xmlns:a16="http://schemas.microsoft.com/office/drawing/2014/main" id="{9DBEA7B3-3198-8CDB-D636-704447C9FC59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Data</a:t>
            </a:r>
            <a:r>
              <a:rPr lang="ko-KR" alt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 </a:t>
            </a:r>
            <a:r>
              <a:rPr lang="en-US" altLang="ko-KR" sz="2000" b="0" i="0" u="none" strike="noStrike" dirty="0">
                <a:solidFill>
                  <a:srgbClr val="3B7DDD"/>
                </a:solidFill>
                <a:latin typeface="NanumSquare ExtraBold"/>
              </a:rPr>
              <a:t>preprocessing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 </a:t>
            </a: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431871C3-7BA3-4810-2536-47EEF6E071E2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3ECADD90-135E-C23C-9189-1FF1CF6FD776}"/>
              </a:ext>
            </a:extLst>
          </p:cNvPr>
          <p:cNvSpPr txBox="1"/>
          <p:nvPr/>
        </p:nvSpPr>
        <p:spPr>
          <a:xfrm>
            <a:off x="1282700" y="1358900"/>
            <a:ext cx="7099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2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단계 </a:t>
            </a:r>
            <a:r>
              <a:rPr lang="en-US" altLang="ko-KR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: AI </a:t>
            </a: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기반 자동 서술 및 통합</a:t>
            </a:r>
            <a:endParaRPr lang="en-US" sz="40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30" name="TextBox 9">
            <a:extLst>
              <a:ext uri="{FF2B5EF4-FFF2-40B4-BE49-F238E27FC236}">
                <a16:creationId xmlns:a16="http://schemas.microsoft.com/office/drawing/2014/main" id="{DE925A8D-D075-FB14-F48C-4F436901E342}"/>
              </a:ext>
            </a:extLst>
          </p:cNvPr>
          <p:cNvSpPr txBox="1"/>
          <p:nvPr/>
        </p:nvSpPr>
        <p:spPr>
          <a:xfrm>
            <a:off x="1280694" y="2160131"/>
            <a:ext cx="16143705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1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단계에서 추출한 개별 데이터들을 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GPT-4o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ko-KR" altLang="en-US" sz="28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멀티모달</a:t>
            </a:r>
            <a:r>
              <a:rPr lang="en-US" altLang="ko-KR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(Multi-modal) </a:t>
            </a:r>
            <a:r>
              <a:rPr lang="ko-KR" altLang="en-US" sz="28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능력을 이용해 완전한 텍스트로 변환</a:t>
            </a:r>
            <a:endParaRPr lang="en-US" sz="2800" b="1" i="0" u="none" strike="noStrike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F69E49E-DACA-2A6E-72B4-EB59363421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61" y="4363074"/>
            <a:ext cx="7150639" cy="42947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96D2FE-875B-2AD9-A184-B01DF154CD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1202" y="3664969"/>
            <a:ext cx="7450889" cy="56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61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3B7DDD"/>
                </a:solidFill>
                <a:latin typeface="NanumSquare ExtraBold"/>
              </a:rPr>
              <a:t>Data preprocessing</a:t>
            </a:r>
            <a:endParaRPr lang="en-US" sz="20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946401" y="1554726"/>
            <a:ext cx="9906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99600"/>
              </a:lnSpc>
            </a:pPr>
            <a:r>
              <a:rPr lang="ko-KR" altLang="en-US" sz="40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결론 및 향후 계획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946401" y="3350342"/>
            <a:ext cx="12992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이러한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'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추출 → 분석 → 자동 서술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'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2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단계 파이프라인을 통해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저희는 원본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PDF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 정보 손실을 최소화하면서도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기계가 이해하고 처리할 수 있는 순수 텍스트 데이터를 확보하는 기반을 마련했습니다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  <a:p>
            <a:pPr lvl="0">
              <a:lnSpc>
                <a:spcPct val="116199"/>
              </a:lnSpc>
            </a:pP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다만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아무리 정교한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AI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모델이라도 복잡한 문서에서는 일부 내용이 누락되거나 부정확하게 변환될 가능성이 여전히 존재합니다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.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따라서 데이터의 신뢰도를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100%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로 끌어올리기 위해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저희는 다음과 같은 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'Human-in-the-loop(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인간 참여형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)' </a:t>
            </a:r>
            <a:r>
              <a:rPr lang="ko-KR" altLang="en-US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방식으로 최종 프로세스를 확정하고자 합니다</a:t>
            </a:r>
            <a:r>
              <a:rPr lang="en-US" altLang="ko-KR" sz="25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B32B7D1-4367-3EAE-498D-939B32F0A86D}"/>
              </a:ext>
            </a:extLst>
          </p:cNvPr>
          <p:cNvGrpSpPr/>
          <p:nvPr/>
        </p:nvGrpSpPr>
        <p:grpSpPr>
          <a:xfrm>
            <a:off x="2552700" y="5187745"/>
            <a:ext cx="13182600" cy="4140200"/>
            <a:chOff x="2552700" y="4838700"/>
            <a:chExt cx="13182600" cy="4140200"/>
          </a:xfrm>
        </p:grpSpPr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52700" y="4838700"/>
              <a:ext cx="13182600" cy="410210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52700" y="6946900"/>
              <a:ext cx="13182600" cy="2032000"/>
            </a:xfrm>
            <a:prstGeom prst="rect">
              <a:avLst/>
            </a:prstGeom>
          </p:spPr>
        </p:pic>
        <p:sp>
          <p:nvSpPr>
            <p:cNvPr id="13" name="TextBox 13"/>
            <p:cNvSpPr txBox="1"/>
            <p:nvPr/>
          </p:nvSpPr>
          <p:spPr>
            <a:xfrm>
              <a:off x="3746500" y="5384800"/>
              <a:ext cx="1511300" cy="35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2000" b="0" i="0" u="none" strike="noStrike">
                  <a:solidFill>
                    <a:srgbClr val="FFFFFF"/>
                  </a:solidFill>
                  <a:latin typeface="NanumSquare ExtraBold"/>
                </a:rPr>
                <a:t>STEP 1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616200" y="5956300"/>
              <a:ext cx="38100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8729"/>
                </a:lnSpc>
              </a:pPr>
              <a:r>
                <a:rPr lang="en-US" sz="2400" b="0" i="0" u="none" strike="noStrike" dirty="0">
                  <a:solidFill>
                    <a:srgbClr val="FFFFFF"/>
                  </a:solidFill>
                  <a:latin typeface="NanumSquare ExtraBold"/>
                </a:rPr>
                <a:t>PDF to Markdown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2946401" y="7527413"/>
              <a:ext cx="3314700" cy="584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altLang="en-US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현재 구축된 파이프라인을 이용해 </a:t>
              </a:r>
              <a:r>
                <a:rPr lang="en-US" altLang="ko-KR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PDF</a:t>
              </a:r>
              <a:r>
                <a:rPr lang="ko-KR" altLang="en-US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를 마크다운 파일로 신속하게 자동 변환합니다</a:t>
              </a:r>
              <a:r>
                <a:rPr lang="en-US" altLang="ko-KR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8775700" y="5384800"/>
              <a:ext cx="876300" cy="35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2000" b="0" i="0" u="none" strike="noStrike">
                  <a:solidFill>
                    <a:srgbClr val="FFFFFF"/>
                  </a:solidFill>
                  <a:latin typeface="NanumSquare ExtraBold"/>
                </a:rPr>
                <a:t>STEP 2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83500" y="5939299"/>
              <a:ext cx="29210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8729"/>
                </a:lnSpc>
              </a:pPr>
              <a:r>
                <a:rPr lang="ko-KR" altLang="en-US" sz="2400" b="0" i="0" u="none" strike="noStrike" dirty="0">
                  <a:solidFill>
                    <a:srgbClr val="FFFFFF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검수</a:t>
              </a:r>
              <a:endParaRPr lang="en-US" sz="2400" b="0" i="0" u="none" strike="noStrike" dirty="0">
                <a:solidFill>
                  <a:srgbClr val="FFFFFF"/>
                </a:solidFill>
                <a:latin typeface="NanumSquare ExtraBold" panose="020B0600000101010101" charset="-127"/>
                <a:ea typeface="NanumSquare ExtraBold" panose="020B0600000101010101" charset="-127"/>
              </a:endParaRP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7759700" y="7497097"/>
              <a:ext cx="3314700" cy="584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r>
                <a:rPr lang="ko-KR" altLang="en-US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변환된 마크다운 파일을 직접 검수하여</a:t>
              </a:r>
              <a:r>
                <a:rPr lang="en-US" altLang="ko-KR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AI</a:t>
              </a:r>
              <a:r>
                <a:rPr lang="ko-KR" altLang="en-US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가 놓쳤을 수 있는 미묘한 맥락이나 오류를 수정하고 내용의 완전성을 보장합니다</a:t>
              </a:r>
              <a:r>
                <a:rPr lang="en-US" altLang="ko-KR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13246100" y="5384800"/>
              <a:ext cx="876300" cy="355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-US" sz="2000" b="0" i="0" u="none" strike="noStrike">
                  <a:solidFill>
                    <a:srgbClr val="FFFFFF"/>
                  </a:solidFill>
                  <a:latin typeface="NanumSquare ExtraBold"/>
                </a:rPr>
                <a:t>STEP 3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12242800" y="5956300"/>
              <a:ext cx="2921000" cy="8255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8729"/>
                </a:lnSpc>
              </a:pPr>
              <a:r>
                <a:rPr lang="ko-KR" altLang="en-US" sz="2400" b="0" i="0" u="none" strike="noStrike" dirty="0">
                  <a:solidFill>
                    <a:srgbClr val="FFFFFF"/>
                  </a:solidFill>
                  <a:latin typeface="NanumSquare ExtraBold" panose="020B0600000101010101" charset="-127"/>
                  <a:ea typeface="NanumSquare ExtraBold" panose="020B0600000101010101" charset="-127"/>
                </a:rPr>
                <a:t>최종 저장</a:t>
              </a:r>
              <a:endParaRPr lang="en-US" sz="2400" b="0" i="0" u="none" strike="noStrike" dirty="0">
                <a:solidFill>
                  <a:srgbClr val="FFFFFF"/>
                </a:solidFill>
                <a:latin typeface="NanumSquare ExtraBold" panose="020B0600000101010101" charset="-127"/>
                <a:ea typeface="NanumSquare ExtraBold" panose="020B0600000101010101" charset="-127"/>
              </a:endParaRP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2026900" y="7641713"/>
              <a:ext cx="3314700" cy="5842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ko-KR" altLang="en-US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사람의 검수를 거쳐 최종 확정된 고품질의 텍스트 데이터만을 벡터</a:t>
              </a:r>
              <a:r>
                <a:rPr lang="en-US" altLang="ko-KR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DB</a:t>
              </a:r>
              <a:r>
                <a:rPr lang="ko-KR" altLang="en-US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에 저장합니다</a:t>
              </a:r>
              <a:r>
                <a:rPr lang="en-US" altLang="ko-KR" sz="18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.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3F9AC-0FA8-EE5A-3F56-E21F8091C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9911B6F-D687-EE20-826A-1252982F540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695C99B-03B1-3978-CEA1-AB39AC2230A1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3B7DDD"/>
                </a:solidFill>
                <a:latin typeface="NanumSquare ExtraBold"/>
              </a:rPr>
              <a:t>Back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74F7F6A-D8A4-59D2-12F6-C8D1430176A0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1CA76BF-92CF-E0AC-3720-615FD07B72DB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500" dirty="0">
                <a:solidFill>
                  <a:srgbClr val="3B7DDD"/>
                </a:solidFill>
                <a:latin typeface="NanumSquare ExtraBold"/>
              </a:rPr>
              <a:t>Multi AI Agent</a:t>
            </a:r>
            <a:endParaRPr lang="en-US" sz="45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A91A564C-5F9B-E657-618B-73D8C9143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04300" y="1151903"/>
            <a:ext cx="5943600" cy="816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35958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191C9-8E24-B6DC-4FDB-284AD8CDA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B666DC7-EEE3-21EA-4A45-AB43CA65E3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0B96714-7030-CD9A-F91A-5901BD7207A3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Back-end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388468C-81C5-8FDE-1131-3EF31AA2551D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5BB1C3C-891E-FAFC-D020-F71B3A5E4B7C}"/>
              </a:ext>
            </a:extLst>
          </p:cNvPr>
          <p:cNvSpPr txBox="1"/>
          <p:nvPr/>
        </p:nvSpPr>
        <p:spPr>
          <a:xfrm>
            <a:off x="1333500" y="1498600"/>
            <a:ext cx="39243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500" dirty="0">
                <a:solidFill>
                  <a:srgbClr val="3B7DDD"/>
                </a:solidFill>
                <a:latin typeface="NanumSquare ExtraBold"/>
              </a:rPr>
              <a:t>RAG Agent</a:t>
            </a:r>
            <a:endParaRPr lang="en-US" sz="45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7B102F53-D669-CA8B-FD70-E0A1F188F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408177"/>
            <a:ext cx="3924300" cy="94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81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CBED3-39F5-DC05-A5DF-70DB2F2CF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D7AC906-30FE-E1CB-4994-1B220788E6F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DC4B8FD-15C6-6DB0-FACF-CFA708FC943F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dirty="0">
                <a:solidFill>
                  <a:srgbClr val="3B7DDD"/>
                </a:solidFill>
                <a:latin typeface="NanumSquare ExtraBold"/>
              </a:rPr>
              <a:t>Back</a:t>
            </a: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1520E7E-8049-3131-C614-9669EDE4891B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C10BB9C-3F07-0037-36A1-6C554EDA08D3}"/>
              </a:ext>
            </a:extLst>
          </p:cNvPr>
          <p:cNvSpPr txBox="1"/>
          <p:nvPr/>
        </p:nvSpPr>
        <p:spPr>
          <a:xfrm>
            <a:off x="1333500" y="1498600"/>
            <a:ext cx="32385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진행 현황</a:t>
            </a:r>
            <a:endParaRPr lang="en-US" sz="4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7" name="TextBox 10">
            <a:extLst>
              <a:ext uri="{FF2B5EF4-FFF2-40B4-BE49-F238E27FC236}">
                <a16:creationId xmlns:a16="http://schemas.microsoft.com/office/drawing/2014/main" id="{E79465D1-4430-5945-DBBC-BEF2C443DA47}"/>
              </a:ext>
            </a:extLst>
          </p:cNvPr>
          <p:cNvSpPr txBox="1"/>
          <p:nvPr/>
        </p:nvSpPr>
        <p:spPr>
          <a:xfrm>
            <a:off x="1353164" y="3707622"/>
            <a:ext cx="9772035" cy="352892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16199"/>
              </a:lnSpc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분석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설계 단계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100%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완료</a:t>
            </a:r>
          </a:p>
          <a:p>
            <a:pPr lvl="0">
              <a:lnSpc>
                <a:spcPct val="116199"/>
              </a:lnSpc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데이터 수집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전처리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80%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완료 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(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전처리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보고서 성과 포함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)</a:t>
            </a:r>
          </a:p>
          <a:p>
            <a:pPr lvl="0">
              <a:lnSpc>
                <a:spcPct val="116199"/>
              </a:lnSpc>
            </a:pP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프론트엔드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화면 설계 완료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일부 구현 중</a:t>
            </a:r>
          </a:p>
          <a:p>
            <a:pPr lvl="0">
              <a:lnSpc>
                <a:spcPct val="116199"/>
              </a:lnSpc>
            </a:pP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백엔드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DB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설계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·RAG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구현 착수</a:t>
            </a:r>
          </a:p>
          <a:p>
            <a:pPr lvl="0">
              <a:lnSpc>
                <a:spcPct val="116199"/>
              </a:lnSpc>
            </a:pP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남은 과제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2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백엔드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API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완성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통합 테스트</a:t>
            </a:r>
          </a:p>
        </p:txBody>
      </p:sp>
    </p:spTree>
    <p:extLst>
      <p:ext uri="{BB962C8B-B14F-4D97-AF65-F5344CB8AC3E}">
        <p14:creationId xmlns:p14="http://schemas.microsoft.com/office/powerpoint/2010/main" val="19949278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5CFF-421A-CBF0-26A3-4313017E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27D6A0-A03C-EF01-33DE-75927D4452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6AFD2145-C20D-5A70-FC77-285FC2D74D46}"/>
              </a:ext>
            </a:extLst>
          </p:cNvPr>
          <p:cNvSpPr txBox="1"/>
          <p:nvPr/>
        </p:nvSpPr>
        <p:spPr>
          <a:xfrm>
            <a:off x="1333500" y="1498600"/>
            <a:ext cx="32385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5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향후 계획</a:t>
            </a:r>
            <a:endParaRPr lang="en-US" sz="4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D3D8BAB3-00DC-42B7-F935-8B0012719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017311"/>
              </p:ext>
            </p:extLst>
          </p:nvPr>
        </p:nvGraphicFramePr>
        <p:xfrm>
          <a:off x="1117600" y="2737874"/>
          <a:ext cx="15946657" cy="5520814"/>
        </p:xfrm>
        <a:graphic>
          <a:graphicData uri="http://schemas.openxmlformats.org/drawingml/2006/table">
            <a:tbl>
              <a:tblPr/>
              <a:tblGrid>
                <a:gridCol w="1003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201486331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589026966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474027914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717432115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205653109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37367479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378241371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390625231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637571993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37705110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362402308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552056932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583340015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786618227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310650581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1683641607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263094674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023499604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376394998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3596533662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257583270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597142262"/>
                    </a:ext>
                  </a:extLst>
                </a:gridCol>
                <a:gridCol w="426959">
                  <a:extLst>
                    <a:ext uri="{9D8B030D-6E8A-4147-A177-3AD203B41FA5}">
                      <a16:colId xmlns:a16="http://schemas.microsoft.com/office/drawing/2014/main" val="2246272181"/>
                    </a:ext>
                  </a:extLst>
                </a:gridCol>
              </a:tblGrid>
              <a:tr h="5207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1</a:t>
                      </a:r>
                      <a:r>
                        <a:rPr lang="ko-KR" alt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주차 </a:t>
                      </a: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(8.11 – 8.17)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2</a:t>
                      </a:r>
                      <a:r>
                        <a:rPr lang="ko-KR" alt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주차 </a:t>
                      </a: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(8.18 – 8.24)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3</a:t>
                      </a:r>
                      <a:r>
                        <a:rPr lang="ko-KR" alt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주차 </a:t>
                      </a: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(8.25 – 8.31)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4</a:t>
                      </a:r>
                      <a:r>
                        <a:rPr lang="ko-KR" alt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주차 </a:t>
                      </a: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(9.1 – 9.7)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5</a:t>
                      </a:r>
                      <a:r>
                        <a:rPr lang="ko-KR" alt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주차 </a:t>
                      </a: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(9.8 – 9.14)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 v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M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W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M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W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M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W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M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W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M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W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T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0070C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S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138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Front-end</a:t>
                      </a: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93138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Back-end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FB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3138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altLang="ko-KR" sz="18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anumSquare Regular" panose="020B0600000101010101" charset="-127"/>
                          <a:ea typeface="NanumSquare Regular" panose="020B0600000101010101" charset="-127"/>
                        </a:rPr>
                        <a:t>Data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7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100" dirty="0"/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endParaRPr lang="en-US" sz="1800" dirty="0">
                        <a:latin typeface="NanumSquare Regular" panose="020B0600000101010101" charset="-127"/>
                        <a:ea typeface="NanumSquare Regular" panose="020B0600000101010101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3" cap="flat" cmpd="sng" algn="ctr">
                      <a:solidFill>
                        <a:srgbClr val="779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D227FBBB-BDD1-F55D-BCA4-3F027A8377C2}"/>
              </a:ext>
            </a:extLst>
          </p:cNvPr>
          <p:cNvGrpSpPr/>
          <p:nvPr/>
        </p:nvGrpSpPr>
        <p:grpSpPr>
          <a:xfrm>
            <a:off x="2881876" y="3918564"/>
            <a:ext cx="2603500" cy="558800"/>
            <a:chOff x="5105400" y="4080387"/>
            <a:chExt cx="2603500" cy="558800"/>
          </a:xfrm>
        </p:grpSpPr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A43F6D00-0A9A-FDB8-249A-D755B67C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05400" y="4080387"/>
              <a:ext cx="2603500" cy="558800"/>
            </a:xfrm>
            <a:prstGeom prst="rect">
              <a:avLst/>
            </a:prstGeom>
          </p:spPr>
        </p:pic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EE28BD83-3344-B19E-EE5E-778659A50560}"/>
                </a:ext>
              </a:extLst>
            </p:cNvPr>
            <p:cNvSpPr txBox="1"/>
            <p:nvPr/>
          </p:nvSpPr>
          <p:spPr>
            <a:xfrm>
              <a:off x="5372100" y="4232787"/>
              <a:ext cx="20828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텍스트를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입력해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주세요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2BD9C2A7-B710-0079-86FA-91588E3F5DB7}"/>
              </a:ext>
            </a:extLst>
          </p:cNvPr>
          <p:cNvGrpSpPr/>
          <p:nvPr/>
        </p:nvGrpSpPr>
        <p:grpSpPr>
          <a:xfrm>
            <a:off x="5861701" y="4617884"/>
            <a:ext cx="2794000" cy="558800"/>
            <a:chOff x="6642100" y="4766187"/>
            <a:chExt cx="2794000" cy="558800"/>
          </a:xfrm>
        </p:grpSpPr>
        <p:pic>
          <p:nvPicPr>
            <p:cNvPr id="11" name="Picture 8">
              <a:extLst>
                <a:ext uri="{FF2B5EF4-FFF2-40B4-BE49-F238E27FC236}">
                  <a16:creationId xmlns:a16="http://schemas.microsoft.com/office/drawing/2014/main" id="{5D6AA8EA-9CF1-653F-EC66-1F4A9609E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2100" y="4766187"/>
              <a:ext cx="2794000" cy="558800"/>
            </a:xfrm>
            <a:prstGeom prst="rect">
              <a:avLst/>
            </a:prstGeom>
          </p:spPr>
        </p:pic>
        <p:sp>
          <p:nvSpPr>
            <p:cNvPr id="12" name="TextBox 9">
              <a:extLst>
                <a:ext uri="{FF2B5EF4-FFF2-40B4-BE49-F238E27FC236}">
                  <a16:creationId xmlns:a16="http://schemas.microsoft.com/office/drawing/2014/main" id="{18594AE1-C6A2-F5F3-983F-B628848C293F}"/>
                </a:ext>
              </a:extLst>
            </p:cNvPr>
            <p:cNvSpPr txBox="1"/>
            <p:nvPr/>
          </p:nvSpPr>
          <p:spPr>
            <a:xfrm>
              <a:off x="6997700" y="4905887"/>
              <a:ext cx="20828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텍스트를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입력해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주세요</a:t>
              </a: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EE8F3068-B294-A3C0-9AD2-4B94CC2EF983}"/>
              </a:ext>
            </a:extLst>
          </p:cNvPr>
          <p:cNvGrpSpPr/>
          <p:nvPr/>
        </p:nvGrpSpPr>
        <p:grpSpPr>
          <a:xfrm>
            <a:off x="11125200" y="3859980"/>
            <a:ext cx="5105400" cy="558800"/>
            <a:chOff x="12065000" y="4080387"/>
            <a:chExt cx="5105400" cy="558800"/>
          </a:xfrm>
        </p:grpSpPr>
        <p:pic>
          <p:nvPicPr>
            <p:cNvPr id="15" name="Picture 12">
              <a:extLst>
                <a:ext uri="{FF2B5EF4-FFF2-40B4-BE49-F238E27FC236}">
                  <a16:creationId xmlns:a16="http://schemas.microsoft.com/office/drawing/2014/main" id="{F99C5DDD-EA0A-547C-1D00-EB15CF227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065000" y="4080387"/>
              <a:ext cx="5105400" cy="558800"/>
            </a:xfrm>
            <a:prstGeom prst="rect">
              <a:avLst/>
            </a:prstGeom>
          </p:spPr>
        </p:pic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BF19A07B-2B93-0BBE-CBC4-E66A76563E73}"/>
                </a:ext>
              </a:extLst>
            </p:cNvPr>
            <p:cNvSpPr txBox="1"/>
            <p:nvPr/>
          </p:nvSpPr>
          <p:spPr>
            <a:xfrm>
              <a:off x="13716000" y="4232787"/>
              <a:ext cx="20828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텍스트를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입력해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주세요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957D4F8-894B-3511-E5F6-211ABFF6F234}"/>
              </a:ext>
            </a:extLst>
          </p:cNvPr>
          <p:cNvGrpSpPr/>
          <p:nvPr/>
        </p:nvGrpSpPr>
        <p:grpSpPr>
          <a:xfrm>
            <a:off x="5219700" y="5337687"/>
            <a:ext cx="4978400" cy="558800"/>
            <a:chOff x="5105400" y="5731387"/>
            <a:chExt cx="4978400" cy="558800"/>
          </a:xfrm>
        </p:grpSpPr>
        <p:pic>
          <p:nvPicPr>
            <p:cNvPr id="17" name="Picture 14">
              <a:extLst>
                <a:ext uri="{FF2B5EF4-FFF2-40B4-BE49-F238E27FC236}">
                  <a16:creationId xmlns:a16="http://schemas.microsoft.com/office/drawing/2014/main" id="{82522369-0339-E86D-A4E8-B6181FA0C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05400" y="5731387"/>
              <a:ext cx="4978400" cy="558800"/>
            </a:xfrm>
            <a:prstGeom prst="rect">
              <a:avLst/>
            </a:prstGeom>
          </p:spPr>
        </p:pic>
        <p:sp>
          <p:nvSpPr>
            <p:cNvPr id="18" name="TextBox 15">
              <a:extLst>
                <a:ext uri="{FF2B5EF4-FFF2-40B4-BE49-F238E27FC236}">
                  <a16:creationId xmlns:a16="http://schemas.microsoft.com/office/drawing/2014/main" id="{962A6C05-5E6C-7BD6-159E-388F36BC3DA8}"/>
                </a:ext>
              </a:extLst>
            </p:cNvPr>
            <p:cNvSpPr txBox="1"/>
            <p:nvPr/>
          </p:nvSpPr>
          <p:spPr>
            <a:xfrm>
              <a:off x="6565900" y="5883787"/>
              <a:ext cx="20828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텍스트를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입력해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주세요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C867DC7-8BBA-B86C-A25D-B752395EB4BB}"/>
              </a:ext>
            </a:extLst>
          </p:cNvPr>
          <p:cNvGrpSpPr/>
          <p:nvPr/>
        </p:nvGrpSpPr>
        <p:grpSpPr>
          <a:xfrm>
            <a:off x="9348429" y="6076744"/>
            <a:ext cx="5105400" cy="558800"/>
            <a:chOff x="10604500" y="6429887"/>
            <a:chExt cx="5105400" cy="558800"/>
          </a:xfrm>
        </p:grpSpPr>
        <p:pic>
          <p:nvPicPr>
            <p:cNvPr id="21" name="Picture 18">
              <a:extLst>
                <a:ext uri="{FF2B5EF4-FFF2-40B4-BE49-F238E27FC236}">
                  <a16:creationId xmlns:a16="http://schemas.microsoft.com/office/drawing/2014/main" id="{E81B8A63-786C-9BAE-28F9-A85EA4439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604500" y="6429887"/>
              <a:ext cx="5105400" cy="558800"/>
            </a:xfrm>
            <a:prstGeom prst="rect">
              <a:avLst/>
            </a:prstGeom>
          </p:spPr>
        </p:pic>
        <p:sp>
          <p:nvSpPr>
            <p:cNvPr id="22" name="TextBox 19">
              <a:extLst>
                <a:ext uri="{FF2B5EF4-FFF2-40B4-BE49-F238E27FC236}">
                  <a16:creationId xmlns:a16="http://schemas.microsoft.com/office/drawing/2014/main" id="{91060D49-F511-E53A-FEA2-A56DCB0F5985}"/>
                </a:ext>
              </a:extLst>
            </p:cNvPr>
            <p:cNvSpPr txBox="1"/>
            <p:nvPr/>
          </p:nvSpPr>
          <p:spPr>
            <a:xfrm>
              <a:off x="12115800" y="6569587"/>
              <a:ext cx="2082800" cy="254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텍스트를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입력해</a:t>
              </a:r>
              <a:r>
                <a:rPr lang="en-US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</a:t>
              </a:r>
              <a:r>
                <a:rPr lang="ko-KR" sz="1400" b="0" i="0" u="none" strike="noStrike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주세요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F6A8699-964B-A314-9510-B325B8449D63}"/>
              </a:ext>
            </a:extLst>
          </p:cNvPr>
          <p:cNvGrpSpPr/>
          <p:nvPr/>
        </p:nvGrpSpPr>
        <p:grpSpPr>
          <a:xfrm>
            <a:off x="2185219" y="6866192"/>
            <a:ext cx="2895600" cy="558800"/>
            <a:chOff x="2209800" y="7424992"/>
            <a:chExt cx="2895600" cy="558800"/>
          </a:xfrm>
        </p:grpSpPr>
        <p:pic>
          <p:nvPicPr>
            <p:cNvPr id="23" name="Picture 20">
              <a:extLst>
                <a:ext uri="{FF2B5EF4-FFF2-40B4-BE49-F238E27FC236}">
                  <a16:creationId xmlns:a16="http://schemas.microsoft.com/office/drawing/2014/main" id="{21628DDE-DBC2-01F5-C6BB-3C9699C73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09800" y="7424992"/>
              <a:ext cx="2895600" cy="558800"/>
            </a:xfrm>
            <a:prstGeom prst="rect">
              <a:avLst/>
            </a:prstGeom>
          </p:spPr>
        </p:pic>
        <p:sp>
          <p:nvSpPr>
            <p:cNvPr id="24" name="TextBox 21">
              <a:extLst>
                <a:ext uri="{FF2B5EF4-FFF2-40B4-BE49-F238E27FC236}">
                  <a16:creationId xmlns:a16="http://schemas.microsoft.com/office/drawing/2014/main" id="{52863701-0CBD-E618-3684-716B712F9CDF}"/>
                </a:ext>
              </a:extLst>
            </p:cNvPr>
            <p:cNvSpPr txBox="1"/>
            <p:nvPr/>
          </p:nvSpPr>
          <p:spPr>
            <a:xfrm>
              <a:off x="2616200" y="7581898"/>
              <a:ext cx="2082800" cy="244987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83000"/>
                </a:lnSpc>
              </a:pPr>
              <a:r>
                <a:rPr lang="ko-KR" altLang="en-US" sz="2000" b="1" dirty="0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데이터 </a:t>
              </a:r>
              <a:r>
                <a:rPr lang="ko-KR" altLang="en-US" sz="2000" b="1" dirty="0" err="1">
                  <a:solidFill>
                    <a:srgbClr val="FFFFFF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전처리</a:t>
              </a:r>
              <a:endParaRPr 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  <p:sp>
        <p:nvSpPr>
          <p:cNvPr id="26" name="TextBox 23">
            <a:extLst>
              <a:ext uri="{FF2B5EF4-FFF2-40B4-BE49-F238E27FC236}">
                <a16:creationId xmlns:a16="http://schemas.microsoft.com/office/drawing/2014/main" id="{91D54BCA-31F6-6B9F-DFA5-3E3A9E41D2C1}"/>
              </a:ext>
            </a:extLst>
          </p:cNvPr>
          <p:cNvSpPr txBox="1"/>
          <p:nvPr/>
        </p:nvSpPr>
        <p:spPr>
          <a:xfrm>
            <a:off x="8534400" y="8258687"/>
            <a:ext cx="20828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텍스트를</a:t>
            </a:r>
            <a:r>
              <a:rPr lang="en-US" sz="1400" b="0" i="0" u="none" strike="noStrike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입력해</a:t>
            </a:r>
            <a:r>
              <a:rPr lang="en-US" sz="1400" b="0" i="0" u="none" strike="noStrike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주세요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E329EC8B-3100-2A16-6665-09BD723073E2}"/>
              </a:ext>
            </a:extLst>
          </p:cNvPr>
          <p:cNvSpPr txBox="1"/>
          <p:nvPr/>
        </p:nvSpPr>
        <p:spPr>
          <a:xfrm>
            <a:off x="13449300" y="8258687"/>
            <a:ext cx="20828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텍스트를</a:t>
            </a:r>
            <a:r>
              <a:rPr lang="en-US" sz="1400" b="0" i="0" u="none" strike="noStrike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입력해</a:t>
            </a:r>
            <a:r>
              <a:rPr lang="en-US" sz="1400" b="0" i="0" u="none" strike="noStrike">
                <a:solidFill>
                  <a:srgbClr val="FFFFFF"/>
                </a:solidFill>
                <a:latin typeface="Noto Sans CJK KR Thin"/>
              </a:rPr>
              <a:t> </a:t>
            </a:r>
            <a:r>
              <a:rPr lang="ko-KR" sz="1400" b="0" i="0" u="none" strike="noStrike">
                <a:solidFill>
                  <a:srgbClr val="FFFFFF"/>
                </a:solidFill>
                <a:ea typeface="Noto Sans CJK KR Thin"/>
              </a:rPr>
              <a:t>주세요</a:t>
            </a:r>
          </a:p>
        </p:txBody>
      </p:sp>
    </p:spTree>
    <p:extLst>
      <p:ext uri="{BB962C8B-B14F-4D97-AF65-F5344CB8AC3E}">
        <p14:creationId xmlns:p14="http://schemas.microsoft.com/office/powerpoint/2010/main" val="2973346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67588-220D-7AF1-61AD-AF9D35499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0095D7C-101A-799F-43C4-6536BD46F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0"/>
            <a:ext cx="16281400" cy="27305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D2BB1BA4-16F6-6F3F-9FE1-6A4DF7C695E9}"/>
              </a:ext>
            </a:extLst>
          </p:cNvPr>
          <p:cNvSpPr txBox="1"/>
          <p:nvPr/>
        </p:nvSpPr>
        <p:spPr>
          <a:xfrm>
            <a:off x="1905000" y="4552950"/>
            <a:ext cx="56261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600" dirty="0">
                <a:solidFill>
                  <a:srgbClr val="201A74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서비스</a:t>
            </a:r>
            <a:r>
              <a:rPr lang="ko-KR" altLang="en-US" sz="6600" b="0" i="0" u="none" strike="noStrike" dirty="0">
                <a:solidFill>
                  <a:srgbClr val="201A74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 개요</a:t>
            </a:r>
            <a:endParaRPr lang="en-US" sz="6600" b="0" i="0" u="none" strike="noStrike" dirty="0">
              <a:solidFill>
                <a:srgbClr val="201A74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DB3D3B39-7676-3205-7CBC-A39BE7270C8E}"/>
              </a:ext>
            </a:extLst>
          </p:cNvPr>
          <p:cNvSpPr txBox="1"/>
          <p:nvPr/>
        </p:nvSpPr>
        <p:spPr>
          <a:xfrm>
            <a:off x="6781800" y="7353300"/>
            <a:ext cx="127000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서비스명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CLIKCA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(Click + Assistant)</a:t>
            </a:r>
          </a:p>
          <a:p>
            <a:pPr lvl="0">
              <a:lnSpc>
                <a:spcPct val="116199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차별성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의미검색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+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요약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API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양방향 연동</a:t>
            </a:r>
          </a:p>
          <a:p>
            <a:pPr lvl="0">
              <a:lnSpc>
                <a:spcPct val="116199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활용 시나리오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규정 질의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회의록→일정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초안 작성</a:t>
            </a:r>
          </a:p>
          <a:p>
            <a:pPr lvl="0" algn="l">
              <a:lnSpc>
                <a:spcPct val="116199"/>
              </a:lnSpc>
            </a:pPr>
            <a:endParaRPr lang="en-US" sz="3000" b="1" i="0" u="none" strike="noStrike" dirty="0">
              <a:solidFill>
                <a:srgbClr val="3B7DDD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7619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1EC5F-BA45-8AAB-888D-2E12CD5F7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83AEFED-31AA-0DB8-6051-07891DB46D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CDC7089-5FAD-1F19-7DE3-5A66F713D211}"/>
              </a:ext>
            </a:extLst>
          </p:cNvPr>
          <p:cNvSpPr txBox="1"/>
          <p:nvPr/>
        </p:nvSpPr>
        <p:spPr>
          <a:xfrm>
            <a:off x="7254875" y="4743450"/>
            <a:ext cx="377825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500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감사합니다</a:t>
            </a:r>
            <a:endParaRPr lang="en-US" sz="6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145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20954-44EF-937F-456C-9C39960EA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922EDD1-F5ED-1BF9-321D-BCB646218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0"/>
            <a:ext cx="16281400" cy="2730500"/>
          </a:xfrm>
          <a:prstGeom prst="rect">
            <a:avLst/>
          </a:prstGeom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91DEFFAA-10CA-256D-F25D-D474B3344196}"/>
              </a:ext>
            </a:extLst>
          </p:cNvPr>
          <p:cNvSpPr txBox="1"/>
          <p:nvPr/>
        </p:nvSpPr>
        <p:spPr>
          <a:xfrm>
            <a:off x="1905000" y="4547419"/>
            <a:ext cx="5626100" cy="1181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600" dirty="0">
                <a:solidFill>
                  <a:srgbClr val="201A74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추진 배경</a:t>
            </a:r>
            <a:endParaRPr lang="en-US" sz="6600" b="0" i="0" u="none" strike="noStrike" dirty="0">
              <a:solidFill>
                <a:srgbClr val="201A74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6CABC99-447E-975C-76CD-947DB0051936}"/>
              </a:ext>
            </a:extLst>
          </p:cNvPr>
          <p:cNvSpPr txBox="1"/>
          <p:nvPr/>
        </p:nvSpPr>
        <p:spPr>
          <a:xfrm>
            <a:off x="6019800" y="6819900"/>
            <a:ext cx="9601200" cy="1143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신입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/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부서이동자의 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50.2%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가 업무 적응에 최소 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3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개월 소요</a:t>
            </a:r>
          </a:p>
          <a:p>
            <a:pPr lvl="0">
              <a:lnSpc>
                <a:spcPct val="116199"/>
              </a:lnSpc>
            </a:pP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문제점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정보 단편화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검색 한계</a:t>
            </a:r>
            <a:r>
              <a:rPr lang="en-US" altLang="ko-KR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, </a:t>
            </a:r>
            <a:r>
              <a:rPr lang="ko-KR" altLang="en-US" sz="3000" b="1" i="0" u="none" strike="noStrike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반복 작업 증가</a:t>
            </a:r>
          </a:p>
          <a:p>
            <a:pPr lvl="0"/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필요성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: RAG+LLM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기반의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조직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내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정보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통합·자동화</a:t>
            </a:r>
            <a:r>
              <a:rPr lang="en-US" altLang="ko-KR" sz="3000" b="1" dirty="0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 </a:t>
            </a:r>
            <a:r>
              <a:rPr lang="en-US" altLang="ko-KR" sz="3000" b="1" dirty="0" err="1">
                <a:solidFill>
                  <a:schemeClr val="bg1">
                    <a:lumMod val="50000"/>
                  </a:schemeClr>
                </a:solidFill>
                <a:latin typeface="NanumSquare Regular" panose="020B0600000101010101" charset="-127"/>
                <a:ea typeface="NanumSquare Regular" panose="020B0600000101010101" charset="-127"/>
              </a:rPr>
              <a:t>시스템</a:t>
            </a:r>
            <a:endParaRPr lang="en-US" altLang="ko-KR" sz="3000" b="1" dirty="0">
              <a:solidFill>
                <a:schemeClr val="bg1">
                  <a:lumMod val="50000"/>
                </a:schemeClr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18555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269918" y="795470"/>
            <a:ext cx="3302082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5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주요 기능</a:t>
            </a:r>
            <a:endParaRPr lang="en-US" sz="4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3000723" y="2137000"/>
            <a:ext cx="2966720" cy="296672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2567032" y="3859120"/>
            <a:ext cx="3834102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0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STT → </a:t>
            </a:r>
            <a:r>
              <a:rPr lang="ko-KR" altLang="en-US" sz="20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요약</a:t>
            </a:r>
            <a:r>
              <a:rPr lang="en-US" altLang="ko-KR" sz="20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20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액션아이템</a:t>
            </a:r>
            <a:endParaRPr lang="en-US" altLang="ko-KR" sz="2000" dirty="0">
              <a:solidFill>
                <a:schemeClr val="bg1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3366483" y="2908299"/>
            <a:ext cx="2235200" cy="3962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5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회의록</a:t>
            </a:r>
            <a:r>
              <a:rPr lang="en-US" altLang="ko-KR" sz="25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/</a:t>
            </a:r>
            <a:r>
              <a:rPr lang="ko-KR" altLang="en-US" sz="25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문서 요약</a:t>
            </a:r>
            <a:endParaRPr lang="en-US" sz="2500" b="0" i="0" u="none" strike="noStrike" dirty="0">
              <a:solidFill>
                <a:schemeClr val="bg1"/>
              </a:solidFill>
              <a:latin typeface="NanumSquare ExtraBold"/>
            </a:endParaRPr>
          </a:p>
        </p:txBody>
      </p:sp>
      <p:pic>
        <p:nvPicPr>
          <p:cNvPr id="16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591" y="3585579"/>
            <a:ext cx="2430984" cy="65261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5">
            <a:alphaModFix amt="87000"/>
          </a:blip>
          <a:stretch>
            <a:fillRect/>
          </a:stretch>
        </p:blipFill>
        <p:spPr>
          <a:xfrm>
            <a:off x="7518318" y="2137000"/>
            <a:ext cx="2966720" cy="296672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7862283" y="3859120"/>
            <a:ext cx="2255520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자동 추출</a:t>
            </a:r>
            <a:r>
              <a:rPr lang="en-US" alt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등록</a:t>
            </a:r>
            <a:r>
              <a:rPr lang="en-US" alt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충돌감지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8244758" y="2937427"/>
            <a:ext cx="1513840" cy="3962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5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일정 관리</a:t>
            </a:r>
            <a:endParaRPr lang="en-US" sz="25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87000"/>
          </a:blip>
          <a:stretch>
            <a:fillRect/>
          </a:stretch>
        </p:blipFill>
        <p:spPr>
          <a:xfrm>
            <a:off x="12030997" y="2137000"/>
            <a:ext cx="2966720" cy="296672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2398129" y="3854163"/>
            <a:ext cx="2336800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0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템플릿 </a:t>
            </a:r>
            <a:r>
              <a:rPr lang="en-US" altLang="ko-KR" sz="20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+ </a:t>
            </a:r>
            <a:r>
              <a:rPr lang="ko-KR" altLang="en-US" sz="20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자동발송</a:t>
            </a:r>
            <a:endParaRPr lang="en-US" sz="20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705364" y="2919320"/>
            <a:ext cx="1617986" cy="42758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Email </a:t>
            </a:r>
            <a:r>
              <a:rPr lang="ko-KR" altLang="en-US" sz="25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생성</a:t>
            </a:r>
            <a:endParaRPr lang="en-US" sz="25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42" name="Picture 6">
            <a:extLst>
              <a:ext uri="{FF2B5EF4-FFF2-40B4-BE49-F238E27FC236}">
                <a16:creationId xmlns:a16="http://schemas.microsoft.com/office/drawing/2014/main" id="{2DE58DBF-457F-B5A5-B583-3BBD9A41B0D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7000"/>
          </a:blip>
          <a:stretch>
            <a:fillRect/>
          </a:stretch>
        </p:blipFill>
        <p:spPr>
          <a:xfrm>
            <a:off x="1055083" y="5734050"/>
            <a:ext cx="2966720" cy="2966720"/>
          </a:xfrm>
          <a:prstGeom prst="rect">
            <a:avLst/>
          </a:prstGeom>
        </p:spPr>
      </p:pic>
      <p:sp>
        <p:nvSpPr>
          <p:cNvPr id="44" name="TextBox 13">
            <a:extLst>
              <a:ext uri="{FF2B5EF4-FFF2-40B4-BE49-F238E27FC236}">
                <a16:creationId xmlns:a16="http://schemas.microsoft.com/office/drawing/2014/main" id="{018F5035-85B9-0367-85E0-AD0710F734AC}"/>
              </a:ext>
            </a:extLst>
          </p:cNvPr>
          <p:cNvSpPr txBox="1"/>
          <p:nvPr/>
        </p:nvSpPr>
        <p:spPr>
          <a:xfrm>
            <a:off x="1398720" y="7446870"/>
            <a:ext cx="2227171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태스크 추출</a:t>
            </a:r>
            <a:r>
              <a:rPr lang="en-US" alt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리포트</a:t>
            </a:r>
          </a:p>
        </p:txBody>
      </p:sp>
      <p:sp>
        <p:nvSpPr>
          <p:cNvPr id="45" name="TextBox 14">
            <a:extLst>
              <a:ext uri="{FF2B5EF4-FFF2-40B4-BE49-F238E27FC236}">
                <a16:creationId xmlns:a16="http://schemas.microsoft.com/office/drawing/2014/main" id="{46274A3C-FB75-98F1-AA5B-A1BB65E99F5F}"/>
              </a:ext>
            </a:extLst>
          </p:cNvPr>
          <p:cNvSpPr txBox="1"/>
          <p:nvPr/>
        </p:nvSpPr>
        <p:spPr>
          <a:xfrm>
            <a:off x="1518838" y="6592815"/>
            <a:ext cx="1986936" cy="35559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5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To-Do </a:t>
            </a:r>
            <a:r>
              <a:rPr lang="ko-KR" altLang="en-US" sz="25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브리핑</a:t>
            </a:r>
            <a:endParaRPr lang="en-US" sz="25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38" name="Picture 9">
            <a:extLst>
              <a:ext uri="{FF2B5EF4-FFF2-40B4-BE49-F238E27FC236}">
                <a16:creationId xmlns:a16="http://schemas.microsoft.com/office/drawing/2014/main" id="{41F3BADE-3B8A-10DC-0CD0-70A3145E8C2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7000"/>
          </a:blip>
          <a:stretch>
            <a:fillRect/>
          </a:stretch>
        </p:blipFill>
        <p:spPr>
          <a:xfrm>
            <a:off x="5283118" y="5730485"/>
            <a:ext cx="2966720" cy="2966720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56154F0B-873A-28D8-65C8-8383D08372CC}"/>
              </a:ext>
            </a:extLst>
          </p:cNvPr>
          <p:cNvSpPr txBox="1"/>
          <p:nvPr/>
        </p:nvSpPr>
        <p:spPr>
          <a:xfrm>
            <a:off x="5606763" y="7505218"/>
            <a:ext cx="2255520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000" b="1" i="0" u="none" strike="noStrike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유사 사례 </a:t>
            </a:r>
            <a:r>
              <a:rPr lang="en-US" altLang="ko-KR" sz="2000" b="1" i="0" u="none" strike="noStrike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+ </a:t>
            </a:r>
            <a:r>
              <a:rPr lang="ko-KR" altLang="en-US" sz="2000" b="1" i="0" u="none" strike="noStrike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템플릿 기반</a:t>
            </a:r>
            <a:endParaRPr lang="en-US" sz="2000" b="1" i="0" u="none" strike="noStrike" dirty="0">
              <a:solidFill>
                <a:schemeClr val="bg1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3A443463-7C29-8296-01D6-9B1300FA65C4}"/>
              </a:ext>
            </a:extLst>
          </p:cNvPr>
          <p:cNvSpPr txBox="1"/>
          <p:nvPr/>
        </p:nvSpPr>
        <p:spPr>
          <a:xfrm>
            <a:off x="5755436" y="6506496"/>
            <a:ext cx="2011762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5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문서 초안 작성</a:t>
            </a:r>
            <a:endParaRPr lang="en-US" sz="25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pic>
        <p:nvPicPr>
          <p:cNvPr id="34" name="Picture 10">
            <a:extLst>
              <a:ext uri="{FF2B5EF4-FFF2-40B4-BE49-F238E27FC236}">
                <a16:creationId xmlns:a16="http://schemas.microsoft.com/office/drawing/2014/main" id="{AA47B607-70C1-2C4D-236B-62346D18ECF7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87000"/>
          </a:blip>
          <a:stretch>
            <a:fillRect/>
          </a:stretch>
        </p:blipFill>
        <p:spPr>
          <a:xfrm>
            <a:off x="9759417" y="5724750"/>
            <a:ext cx="2966720" cy="2966720"/>
          </a:xfrm>
          <a:prstGeom prst="rect">
            <a:avLst/>
          </a:prstGeom>
        </p:spPr>
      </p:pic>
      <p:sp>
        <p:nvSpPr>
          <p:cNvPr id="35" name="TextBox 20">
            <a:extLst>
              <a:ext uri="{FF2B5EF4-FFF2-40B4-BE49-F238E27FC236}">
                <a16:creationId xmlns:a16="http://schemas.microsoft.com/office/drawing/2014/main" id="{D1A54B93-1701-BD9A-413F-DD23BF45FDF8}"/>
              </a:ext>
            </a:extLst>
          </p:cNvPr>
          <p:cNvSpPr txBox="1"/>
          <p:nvPr/>
        </p:nvSpPr>
        <p:spPr>
          <a:xfrm>
            <a:off x="10061329" y="7446870"/>
            <a:ext cx="2336800" cy="51816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RAG </a:t>
            </a: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기반 검색</a:t>
            </a:r>
            <a:r>
              <a:rPr lang="en-US" altLang="ko-KR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·</a:t>
            </a:r>
            <a:r>
              <a:rPr lang="ko-KR" altLang="en-US" sz="2000" b="1" i="0" u="none" strike="noStrike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원문 링크</a:t>
            </a: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BCEA870E-B4D2-AEE2-0504-F04CAFC6BBD0}"/>
              </a:ext>
            </a:extLst>
          </p:cNvPr>
          <p:cNvSpPr txBox="1"/>
          <p:nvPr/>
        </p:nvSpPr>
        <p:spPr>
          <a:xfrm>
            <a:off x="10536657" y="6567456"/>
            <a:ext cx="1412240" cy="3962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2500" b="1" dirty="0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업무 </a:t>
            </a:r>
            <a:r>
              <a:rPr lang="en-US" altLang="ko-KR" sz="2500" b="1" dirty="0" err="1">
                <a:solidFill>
                  <a:srgbClr val="FFFFFF"/>
                </a:solidFill>
                <a:latin typeface="NanumSquare Regular" panose="020B0600000101010101" charset="-127"/>
                <a:ea typeface="NanumSquare Regular" panose="020B0600000101010101" charset="-127"/>
              </a:rPr>
              <a:t>QnA</a:t>
            </a:r>
            <a:endParaRPr lang="en-US" sz="2500" b="1" i="0" u="none" strike="noStrike" dirty="0">
              <a:solidFill>
                <a:srgbClr val="FFFFFF"/>
              </a:solidFill>
              <a:latin typeface="NanumSquare Regular" panose="020B0600000101010101" charset="-127"/>
              <a:ea typeface="NanumSquare Regular" panose="020B0600000101010101" charset="-127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DAFD782A-D7F8-AE90-7B06-7B72BA1E43E5}"/>
              </a:ext>
            </a:extLst>
          </p:cNvPr>
          <p:cNvGrpSpPr/>
          <p:nvPr/>
        </p:nvGrpSpPr>
        <p:grpSpPr>
          <a:xfrm>
            <a:off x="13631852" y="5724750"/>
            <a:ext cx="3834102" cy="2966720"/>
            <a:chOff x="2567032" y="2137000"/>
            <a:chExt cx="3834102" cy="2966720"/>
          </a:xfrm>
        </p:grpSpPr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B35FD822-46FA-C3E7-D166-7053EF87F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7000"/>
            </a:blip>
            <a:stretch>
              <a:fillRect/>
            </a:stretch>
          </p:blipFill>
          <p:spPr>
            <a:xfrm>
              <a:off x="3000723" y="2137000"/>
              <a:ext cx="2966720" cy="2966720"/>
            </a:xfrm>
            <a:prstGeom prst="rect">
              <a:avLst/>
            </a:prstGeom>
          </p:spPr>
        </p:pic>
        <p:sp>
          <p:nvSpPr>
            <p:cNvPr id="52" name="TextBox 13">
              <a:extLst>
                <a:ext uri="{FF2B5EF4-FFF2-40B4-BE49-F238E27FC236}">
                  <a16:creationId xmlns:a16="http://schemas.microsoft.com/office/drawing/2014/main" id="{087AB723-92FD-B94C-31E9-1B652F82DDDC}"/>
                </a:ext>
              </a:extLst>
            </p:cNvPr>
            <p:cNvSpPr txBox="1"/>
            <p:nvPr/>
          </p:nvSpPr>
          <p:spPr>
            <a:xfrm>
              <a:off x="2567032" y="3859120"/>
              <a:ext cx="3834102" cy="51816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ko-KR" altLang="en-US" sz="2000" b="1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일정</a:t>
              </a:r>
              <a:r>
                <a:rPr lang="en-US" altLang="ko-KR" sz="2000" b="1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000" b="1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메일</a:t>
              </a:r>
              <a:r>
                <a:rPr lang="en-US" altLang="ko-KR" sz="2000" b="1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000" b="1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문서 통합</a:t>
              </a:r>
              <a:endParaRPr lang="en-US" altLang="ko-KR" sz="2000" b="1" dirty="0">
                <a:solidFill>
                  <a:schemeClr val="bg1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53" name="TextBox 14">
              <a:extLst>
                <a:ext uri="{FF2B5EF4-FFF2-40B4-BE49-F238E27FC236}">
                  <a16:creationId xmlns:a16="http://schemas.microsoft.com/office/drawing/2014/main" id="{7FA2E41D-D81F-6497-5F19-D63C12325959}"/>
                </a:ext>
              </a:extLst>
            </p:cNvPr>
            <p:cNvSpPr txBox="1"/>
            <p:nvPr/>
          </p:nvSpPr>
          <p:spPr>
            <a:xfrm>
              <a:off x="3366483" y="2908299"/>
              <a:ext cx="2235200" cy="39624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ko-KR" altLang="en-US" sz="2500" b="1" i="0" u="none" strike="noStrike" dirty="0">
                  <a:solidFill>
                    <a:schemeClr val="bg1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대시보드</a:t>
              </a:r>
              <a:endParaRPr lang="en-US" sz="2500" b="0" i="0" u="none" strike="noStrike" dirty="0">
                <a:solidFill>
                  <a:schemeClr val="bg1"/>
                </a:solidFill>
                <a:latin typeface="NanumSquare ExtraBold"/>
              </a:endParaRPr>
            </a:p>
          </p:txBody>
        </p:sp>
        <p:pic>
          <p:nvPicPr>
            <p:cNvPr id="54" name="Picture 16">
              <a:extLst>
                <a:ext uri="{FF2B5EF4-FFF2-40B4-BE49-F238E27FC236}">
                  <a16:creationId xmlns:a16="http://schemas.microsoft.com/office/drawing/2014/main" id="{0A275CD3-1362-AD18-A9BF-7170AB558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68591" y="3585579"/>
              <a:ext cx="2430984" cy="65261"/>
            </a:xfrm>
            <a:prstGeom prst="rect">
              <a:avLst/>
            </a:prstGeom>
          </p:spPr>
        </p:pic>
      </p:grpSp>
      <p:pic>
        <p:nvPicPr>
          <p:cNvPr id="55" name="Picture 16">
            <a:extLst>
              <a:ext uri="{FF2B5EF4-FFF2-40B4-BE49-F238E27FC236}">
                <a16:creationId xmlns:a16="http://schemas.microsoft.com/office/drawing/2014/main" id="{E80C4CE7-A39B-2A30-D831-723168A329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186" y="3648832"/>
            <a:ext cx="2430984" cy="65261"/>
          </a:xfrm>
          <a:prstGeom prst="rect">
            <a:avLst/>
          </a:prstGeom>
        </p:spPr>
      </p:pic>
      <p:pic>
        <p:nvPicPr>
          <p:cNvPr id="56" name="Picture 16">
            <a:extLst>
              <a:ext uri="{FF2B5EF4-FFF2-40B4-BE49-F238E27FC236}">
                <a16:creationId xmlns:a16="http://schemas.microsoft.com/office/drawing/2014/main" id="{D5C3BDB7-0778-6010-814C-0AC0B08E8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3945" y="3587791"/>
            <a:ext cx="2430984" cy="65261"/>
          </a:xfrm>
          <a:prstGeom prst="rect">
            <a:avLst/>
          </a:prstGeom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8ADF4730-DB4F-8722-C7D5-097C85B592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555" y="7213845"/>
            <a:ext cx="2430984" cy="65261"/>
          </a:xfrm>
          <a:prstGeom prst="rect">
            <a:avLst/>
          </a:prstGeom>
        </p:spPr>
      </p:pic>
      <p:pic>
        <p:nvPicPr>
          <p:cNvPr id="58" name="Picture 16">
            <a:extLst>
              <a:ext uri="{FF2B5EF4-FFF2-40B4-BE49-F238E27FC236}">
                <a16:creationId xmlns:a16="http://schemas.microsoft.com/office/drawing/2014/main" id="{DEBDDD7F-22D2-C399-4264-C1F806DA4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825" y="7152660"/>
            <a:ext cx="2430984" cy="65261"/>
          </a:xfrm>
          <a:prstGeom prst="rect">
            <a:avLst/>
          </a:prstGeom>
        </p:spPr>
      </p:pic>
      <p:pic>
        <p:nvPicPr>
          <p:cNvPr id="59" name="Picture 16">
            <a:extLst>
              <a:ext uri="{FF2B5EF4-FFF2-40B4-BE49-F238E27FC236}">
                <a16:creationId xmlns:a16="http://schemas.microsoft.com/office/drawing/2014/main" id="{7BAA6CE0-8C6F-C5DA-6A75-0F07F5584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67145" y="7210629"/>
            <a:ext cx="2430984" cy="6526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E550E-E5CA-D371-A490-DAC14EEA5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DEA506-042C-378B-054C-4EB5738D03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2734FEE8-5ACF-31D8-03C7-7DC812297F32}"/>
              </a:ext>
            </a:extLst>
          </p:cNvPr>
          <p:cNvSpPr txBox="1"/>
          <p:nvPr/>
        </p:nvSpPr>
        <p:spPr>
          <a:xfrm>
            <a:off x="1669909" y="1333500"/>
            <a:ext cx="53721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4500" b="0" i="0" u="none" strike="noStrike" dirty="0">
                <a:solidFill>
                  <a:srgbClr val="3B7DDD"/>
                </a:solidFill>
                <a:latin typeface="NanumSquare ExtraBold" panose="020B0600000101010101" charset="-127"/>
                <a:ea typeface="NanumSquare ExtraBold" panose="020B0600000101010101" charset="-127"/>
              </a:rPr>
              <a:t>시스템 아키텍처</a:t>
            </a:r>
            <a:endParaRPr lang="en-US" sz="4500" b="0" i="0" u="none" strike="noStrike" dirty="0">
              <a:solidFill>
                <a:srgbClr val="3B7DDD"/>
              </a:solidFill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EB80D45-D8D6-748A-D441-E9912C7DAD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972" y="2908491"/>
            <a:ext cx="14900056" cy="447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6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000" b="0" i="0" u="none" strike="noStrike" dirty="0">
                <a:solidFill>
                  <a:srgbClr val="3B7DDD"/>
                </a:solidFill>
                <a:latin typeface="NanumSquare ExtraBold"/>
              </a:rPr>
              <a:t>Front-end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B7DDD"/>
                </a:solidFill>
                <a:latin typeface="NanumSquare ExtraBold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lang="en-US" sz="30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500" dirty="0">
                <a:solidFill>
                  <a:srgbClr val="3B7DDD"/>
                </a:solidFill>
                <a:latin typeface="NanumSquare ExtraBold"/>
              </a:rPr>
              <a:t>Log-in</a:t>
            </a:r>
            <a:endParaRPr lang="en-US" sz="4500" b="0" i="0" u="none" strike="noStrike" dirty="0">
              <a:solidFill>
                <a:srgbClr val="3B7DDD"/>
              </a:solidFill>
              <a:latin typeface="NanumSquare ExtraBold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3EE1707-67C9-A250-8FB0-6CE226A05124}"/>
              </a:ext>
            </a:extLst>
          </p:cNvPr>
          <p:cNvGrpSpPr/>
          <p:nvPr/>
        </p:nvGrpSpPr>
        <p:grpSpPr>
          <a:xfrm>
            <a:off x="1333500" y="3891966"/>
            <a:ext cx="7200900" cy="2857500"/>
            <a:chOff x="1333500" y="3390900"/>
            <a:chExt cx="7200900" cy="2857500"/>
          </a:xfrm>
        </p:grpSpPr>
        <p:sp>
          <p:nvSpPr>
            <p:cNvPr id="25" name="TextBox 10">
              <a:extLst>
                <a:ext uri="{FF2B5EF4-FFF2-40B4-BE49-F238E27FC236}">
                  <a16:creationId xmlns:a16="http://schemas.microsoft.com/office/drawing/2014/main" id="{7F131D95-D11B-334B-D297-40EA55D0BA07}"/>
                </a:ext>
              </a:extLst>
            </p:cNvPr>
            <p:cNvSpPr txBox="1"/>
            <p:nvPr/>
          </p:nvSpPr>
          <p:spPr>
            <a:xfrm>
              <a:off x="1333500" y="4876800"/>
              <a:ext cx="7200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en-US" altLang="ko-KR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Google </a:t>
              </a: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계정 인증을 통한 </a:t>
              </a:r>
              <a:r>
                <a:rPr lang="en-US" altLang="ko-KR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ID/PW </a:t>
              </a: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찾기 기능 제공</a:t>
              </a:r>
              <a:endParaRPr lang="en-US" sz="28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DA43AFFA-CEB4-9316-AA51-10EE5616438A}"/>
                </a:ext>
              </a:extLst>
            </p:cNvPr>
            <p:cNvSpPr txBox="1"/>
            <p:nvPr/>
          </p:nvSpPr>
          <p:spPr>
            <a:xfrm>
              <a:off x="1333500" y="3390900"/>
              <a:ext cx="51435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사원</a:t>
              </a:r>
              <a:r>
                <a:rPr lang="en-US" altLang="ko-KR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/</a:t>
              </a: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관리자 계정 분리 로그인 지원</a:t>
              </a:r>
              <a:endParaRPr lang="en-US" sz="28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7" name="TextBox 10">
              <a:extLst>
                <a:ext uri="{FF2B5EF4-FFF2-40B4-BE49-F238E27FC236}">
                  <a16:creationId xmlns:a16="http://schemas.microsoft.com/office/drawing/2014/main" id="{CF9C0286-90ED-CEE6-7557-E3ECF37F236C}"/>
                </a:ext>
              </a:extLst>
            </p:cNvPr>
            <p:cNvSpPr txBox="1"/>
            <p:nvPr/>
          </p:nvSpPr>
          <p:spPr>
            <a:xfrm>
              <a:off x="1333500" y="5600700"/>
              <a:ext cx="3924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최근 로그인 </a:t>
              </a:r>
              <a:r>
                <a:rPr lang="en-US" altLang="ko-KR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ID </a:t>
              </a: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자동 표기</a:t>
              </a:r>
              <a:endParaRPr lang="en-US" sz="28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9FDCD904-D765-A314-DEFB-778E7A2C609B}"/>
                </a:ext>
              </a:extLst>
            </p:cNvPr>
            <p:cNvSpPr txBox="1"/>
            <p:nvPr/>
          </p:nvSpPr>
          <p:spPr>
            <a:xfrm>
              <a:off x="1333500" y="4152900"/>
              <a:ext cx="48260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최초 로그인 시 </a:t>
              </a:r>
              <a:r>
                <a:rPr lang="en-US" altLang="ko-KR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Google </a:t>
              </a:r>
              <a:r>
                <a:rPr lang="ko-KR" altLang="en-US" sz="2800" dirty="0">
                  <a:solidFill>
                    <a:srgbClr val="595959"/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계정 연동</a:t>
              </a:r>
              <a:endParaRPr lang="en-US" sz="2800" b="0" i="0" u="none" strike="noStrike" dirty="0">
                <a:solidFill>
                  <a:srgbClr val="595959"/>
                </a:solidFill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A00D8C-472A-0901-9119-0127FDACCA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4" t="2312" r="2680" b="2820"/>
          <a:stretch>
            <a:fillRect/>
          </a:stretch>
        </p:blipFill>
        <p:spPr bwMode="auto">
          <a:xfrm>
            <a:off x="10041546" y="1860653"/>
            <a:ext cx="5507857" cy="6920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2A092-2C09-BF14-D421-738D3572D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C496AD1-2C74-4C7D-FFE8-407C4C0740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22EB00AB-6193-7C29-7AD4-093B7927A60C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96BAC29-B4E8-346C-CBA6-369A5B23D7D7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21427D3-B8CF-04A4-2DCE-29355566C6DB}"/>
              </a:ext>
            </a:extLst>
          </p:cNvPr>
          <p:cNvSpPr txBox="1"/>
          <p:nvPr/>
        </p:nvSpPr>
        <p:spPr>
          <a:xfrm>
            <a:off x="1333500" y="1498600"/>
            <a:ext cx="100076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Chatbot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AFA5AFC-5AB5-456D-6E95-94E8DC516CF0}"/>
              </a:ext>
            </a:extLst>
          </p:cNvPr>
          <p:cNvGrpSpPr/>
          <p:nvPr/>
        </p:nvGrpSpPr>
        <p:grpSpPr>
          <a:xfrm>
            <a:off x="1254432" y="4472080"/>
            <a:ext cx="6086168" cy="1685802"/>
            <a:chOff x="1333500" y="3683756"/>
            <a:chExt cx="6086168" cy="1685802"/>
          </a:xfrm>
        </p:grpSpPr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6DAA2591-0F11-3D9C-6728-28CF0B12D38B}"/>
                </a:ext>
              </a:extLst>
            </p:cNvPr>
            <p:cNvSpPr txBox="1"/>
            <p:nvPr/>
          </p:nvSpPr>
          <p:spPr>
            <a:xfrm>
              <a:off x="1333500" y="3683756"/>
              <a:ext cx="6086168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GPT 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모델과 연동해 대화형 질의응답 제공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ADDD580A-6D0C-42EB-3A75-E1B43DBE12A0}"/>
                </a:ext>
              </a:extLst>
            </p:cNvPr>
            <p:cNvSpPr txBox="1"/>
            <p:nvPr/>
          </p:nvSpPr>
          <p:spPr>
            <a:xfrm>
              <a:off x="1361768" y="4721858"/>
              <a:ext cx="6057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b="1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문서 초안 작성</a:t>
              </a:r>
              <a:r>
                <a:rPr lang="en-US" altLang="ko-KR" sz="2800" b="1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b="1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회의록 업로드</a:t>
              </a:r>
              <a:r>
                <a:rPr lang="en-US" altLang="ko-KR" sz="2800" b="1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, </a:t>
              </a:r>
              <a:r>
                <a:rPr lang="ko-KR" altLang="en-US" sz="2800" b="1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일정 등록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기능 지원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3333F0DF-C544-CD56-C91D-8C1110D1B9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9" y="1144844"/>
            <a:ext cx="4192940" cy="840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A92FF88-CE32-38CD-E71F-9002924B0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895" y="1177864"/>
            <a:ext cx="2973387" cy="8664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027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32302-DBC0-60EF-B86A-89449F3D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62F999B-1AB7-7363-6879-800535AACC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"/>
          </a:blip>
          <a:stretch>
            <a:fillRect/>
          </a:stretch>
        </p:blipFill>
        <p:spPr>
          <a:xfrm>
            <a:off x="863600" y="9321800"/>
            <a:ext cx="16281400" cy="10287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5EB303BF-AAA7-6E25-5E6B-2179DDB90806}"/>
              </a:ext>
            </a:extLst>
          </p:cNvPr>
          <p:cNvSpPr txBox="1"/>
          <p:nvPr/>
        </p:nvSpPr>
        <p:spPr>
          <a:xfrm>
            <a:off x="1282700" y="622300"/>
            <a:ext cx="48768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Front-end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E8D568A-A404-52CD-28B3-8BA52D902EC9}"/>
              </a:ext>
            </a:extLst>
          </p:cNvPr>
          <p:cNvSpPr txBox="1"/>
          <p:nvPr/>
        </p:nvSpPr>
        <p:spPr>
          <a:xfrm>
            <a:off x="558800" y="520700"/>
            <a:ext cx="685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/>
                <a:ea typeface="+mn-ea"/>
                <a:cs typeface="+mn-cs"/>
              </a:rPr>
              <a:t>0</a:t>
            </a:r>
            <a:r>
              <a:rPr lang="en-US" sz="3000" dirty="0">
                <a:solidFill>
                  <a:srgbClr val="3B7DDD"/>
                </a:solidFill>
                <a:latin typeface="NanumSquare ExtraBold"/>
              </a:rPr>
              <a:t>1</a:t>
            </a: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/>
              <a:ea typeface="+mn-ea"/>
              <a:cs typeface="+mn-cs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CA20EE6-7C39-34DC-655C-322890DF0C53}"/>
              </a:ext>
            </a:extLst>
          </p:cNvPr>
          <p:cNvSpPr txBox="1"/>
          <p:nvPr/>
        </p:nvSpPr>
        <p:spPr>
          <a:xfrm>
            <a:off x="1333500" y="1498600"/>
            <a:ext cx="5600700" cy="800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l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500" b="0" i="0" u="none" strike="noStrike" kern="1200" cap="none" spc="0" normalizeH="0" baseline="0" noProof="0" dirty="0">
                <a:ln>
                  <a:noFill/>
                </a:ln>
                <a:solidFill>
                  <a:srgbClr val="3B7DDD"/>
                </a:solidFill>
                <a:effectLst/>
                <a:uLnTx/>
                <a:uFillTx/>
                <a:latin typeface="NanumSquare ExtraBold" panose="020B0600000101010101" charset="-127"/>
                <a:ea typeface="NanumSquare ExtraBold" panose="020B0600000101010101" charset="-127"/>
              </a:rPr>
              <a:t>문서 편집</a:t>
            </a:r>
            <a:endParaRPr kumimoji="0" lang="en-US" sz="4500" b="0" i="0" u="none" strike="noStrike" kern="1200" cap="none" spc="0" normalizeH="0" baseline="0" noProof="0" dirty="0">
              <a:ln>
                <a:noFill/>
              </a:ln>
              <a:solidFill>
                <a:srgbClr val="3B7DDD"/>
              </a:solidFill>
              <a:effectLst/>
              <a:uLnTx/>
              <a:uFillTx/>
              <a:latin typeface="NanumSquare ExtraBold" panose="020B0600000101010101" charset="-127"/>
              <a:ea typeface="NanumSquare ExtraBold" panose="020B0600000101010101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2942CF-73B5-6018-44EA-1F30ACC33D54}"/>
              </a:ext>
            </a:extLst>
          </p:cNvPr>
          <p:cNvGrpSpPr/>
          <p:nvPr/>
        </p:nvGrpSpPr>
        <p:grpSpPr>
          <a:xfrm>
            <a:off x="1333500" y="4266715"/>
            <a:ext cx="6057900" cy="2026615"/>
            <a:chOff x="1333500" y="3554789"/>
            <a:chExt cx="5676900" cy="2026615"/>
          </a:xfrm>
        </p:grpSpPr>
        <p:sp>
          <p:nvSpPr>
            <p:cNvPr id="26" name="TextBox 10">
              <a:extLst>
                <a:ext uri="{FF2B5EF4-FFF2-40B4-BE49-F238E27FC236}">
                  <a16:creationId xmlns:a16="http://schemas.microsoft.com/office/drawing/2014/main" id="{FE1EC959-911C-7B89-666A-332F3BE246D0}"/>
                </a:ext>
              </a:extLst>
            </p:cNvPr>
            <p:cNvSpPr txBox="1"/>
            <p:nvPr/>
          </p:nvSpPr>
          <p:spPr>
            <a:xfrm>
              <a:off x="1333500" y="3554789"/>
              <a:ext cx="56769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 err="1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챗봇창에서의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 대화로 문서 초안 실시간 수정 및 사용자 직접 편집 가능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  <p:sp>
          <p:nvSpPr>
            <p:cNvPr id="28" name="TextBox 10">
              <a:extLst>
                <a:ext uri="{FF2B5EF4-FFF2-40B4-BE49-F238E27FC236}">
                  <a16:creationId xmlns:a16="http://schemas.microsoft.com/office/drawing/2014/main" id="{ECC15E1B-7CC3-5AB7-F460-A94162C69B42}"/>
                </a:ext>
              </a:extLst>
            </p:cNvPr>
            <p:cNvSpPr txBox="1"/>
            <p:nvPr/>
          </p:nvSpPr>
          <p:spPr>
            <a:xfrm>
              <a:off x="1333500" y="4933704"/>
              <a:ext cx="5448300" cy="6477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>
                <a:lnSpc>
                  <a:spcPct val="116199"/>
                </a:lnSpc>
              </a:pP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작성 문서 저장 및 한글</a:t>
              </a:r>
              <a:r>
                <a:rPr lang="en-US" altLang="ko-KR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·</a:t>
              </a:r>
              <a:r>
                <a:rPr lang="ko-KR" altLang="en-US" sz="2800" dirty="0">
                  <a:solidFill>
                    <a:schemeClr val="bg1">
                      <a:lumMod val="50000"/>
                    </a:schemeClr>
                  </a:solidFill>
                  <a:latin typeface="NanumSquare Regular" panose="020B0600000101010101" charset="-127"/>
                  <a:ea typeface="NanumSquare Regular" panose="020B0600000101010101" charset="-127"/>
                </a:rPr>
                <a:t>워드 파일 다운로드 가능</a:t>
              </a: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NanumSquare Regular" panose="020B0600000101010101" charset="-127"/>
                <a:ea typeface="NanumSquare Regular" panose="020B0600000101010101" charset="-127"/>
              </a:endParaRPr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F139F6A5-EF59-4293-B9BA-047441FF4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1532805"/>
            <a:ext cx="9900797" cy="706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92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1289</Words>
  <Application>Microsoft Office PowerPoint</Application>
  <PresentationFormat>사용자 지정</PresentationFormat>
  <Paragraphs>234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Arial</vt:lpstr>
      <vt:lpstr>NanumSquare Light</vt:lpstr>
      <vt:lpstr>NanumSquare ExtraBold</vt:lpstr>
      <vt:lpstr>NanumSquare Regular</vt:lpstr>
      <vt:lpstr>Calibri</vt:lpstr>
      <vt:lpstr>Noto Sans CJK KR Thin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SKN 13기_1팀</cp:lastModifiedBy>
  <cp:revision>7</cp:revision>
  <dcterms:created xsi:type="dcterms:W3CDTF">2006-08-16T00:00:00Z</dcterms:created>
  <dcterms:modified xsi:type="dcterms:W3CDTF">2025-08-11T12:12:20Z</dcterms:modified>
</cp:coreProperties>
</file>