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85" r:id="rId19"/>
    <p:sldId id="286" r:id="rId20"/>
    <p:sldId id="262" r:id="rId21"/>
    <p:sldId id="278" r:id="rId22"/>
    <p:sldId id="279" r:id="rId23"/>
    <p:sldId id="280" r:id="rId24"/>
    <p:sldId id="281" r:id="rId25"/>
    <p:sldId id="282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95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9E846-94ED-4FAA-9B4C-6F6BE794A9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E6A759-49E3-4941-9D3B-9B8A71B99297}">
      <dgm:prSet/>
      <dgm:spPr/>
      <dgm:t>
        <a:bodyPr/>
        <a:lstStyle/>
        <a:p>
          <a:r>
            <a:rPr lang="en-US" dirty="0" err="1"/>
            <a:t>신입</a:t>
          </a:r>
          <a:r>
            <a:rPr lang="en-US" dirty="0"/>
            <a:t>/</a:t>
          </a:r>
          <a:r>
            <a:rPr lang="en-US" dirty="0" err="1"/>
            <a:t>부서이동자의</a:t>
          </a:r>
          <a:r>
            <a:rPr lang="en-US" dirty="0"/>
            <a:t> 50.2%가 </a:t>
          </a:r>
          <a:r>
            <a:rPr lang="en-US" dirty="0" err="1"/>
            <a:t>업무</a:t>
          </a:r>
          <a:r>
            <a:rPr lang="en-US" dirty="0"/>
            <a:t> </a:t>
          </a:r>
          <a:r>
            <a:rPr lang="en-US" dirty="0" err="1"/>
            <a:t>적응에</a:t>
          </a:r>
          <a:r>
            <a:rPr lang="en-US" dirty="0"/>
            <a:t> </a:t>
          </a:r>
          <a:r>
            <a:rPr lang="en-US" dirty="0" err="1"/>
            <a:t>최소</a:t>
          </a:r>
          <a:r>
            <a:rPr lang="en-US" dirty="0"/>
            <a:t> 3개월 </a:t>
          </a:r>
          <a:r>
            <a:rPr lang="en-US" dirty="0" err="1"/>
            <a:t>소요</a:t>
          </a:r>
          <a:endParaRPr lang="en-US" dirty="0"/>
        </a:p>
      </dgm:t>
    </dgm:pt>
    <dgm:pt modelId="{112A3149-A20A-494F-A1DB-24FE6B752EBC}" type="parTrans" cxnId="{2D034C4A-7EF9-4D14-9A4E-AEC808051AB4}">
      <dgm:prSet/>
      <dgm:spPr/>
      <dgm:t>
        <a:bodyPr/>
        <a:lstStyle/>
        <a:p>
          <a:endParaRPr lang="en-US"/>
        </a:p>
      </dgm:t>
    </dgm:pt>
    <dgm:pt modelId="{C8255F1B-200D-42DA-8511-F57C7FA67760}" type="sibTrans" cxnId="{2D034C4A-7EF9-4D14-9A4E-AEC808051AB4}">
      <dgm:prSet/>
      <dgm:spPr/>
      <dgm:t>
        <a:bodyPr/>
        <a:lstStyle/>
        <a:p>
          <a:endParaRPr lang="en-US"/>
        </a:p>
      </dgm:t>
    </dgm:pt>
    <dgm:pt modelId="{4128E4B8-2B55-4927-9CDC-7092FC7A2D63}">
      <dgm:prSet/>
      <dgm:spPr/>
      <dgm:t>
        <a:bodyPr/>
        <a:lstStyle/>
        <a:p>
          <a:r>
            <a:rPr lang="en-US" dirty="0" err="1"/>
            <a:t>문제점</a:t>
          </a:r>
          <a:r>
            <a:rPr lang="en-US" dirty="0"/>
            <a:t>: </a:t>
          </a:r>
          <a:r>
            <a:rPr lang="en-US" dirty="0" err="1"/>
            <a:t>정보</a:t>
          </a:r>
          <a:r>
            <a:rPr lang="en-US" dirty="0"/>
            <a:t> </a:t>
          </a:r>
          <a:r>
            <a:rPr lang="en-US" dirty="0" err="1"/>
            <a:t>단편화</a:t>
          </a:r>
          <a:r>
            <a:rPr lang="en-US" dirty="0"/>
            <a:t>, </a:t>
          </a:r>
          <a:r>
            <a:rPr lang="en-US" dirty="0" err="1"/>
            <a:t>검색</a:t>
          </a:r>
          <a:r>
            <a:rPr lang="en-US" dirty="0"/>
            <a:t> </a:t>
          </a:r>
          <a:r>
            <a:rPr lang="en-US" dirty="0" err="1"/>
            <a:t>한계</a:t>
          </a:r>
          <a:r>
            <a:rPr lang="en-US" dirty="0"/>
            <a:t>, </a:t>
          </a:r>
          <a:r>
            <a:rPr lang="en-US" dirty="0" err="1"/>
            <a:t>반복</a:t>
          </a:r>
          <a:r>
            <a:rPr lang="en-US" dirty="0"/>
            <a:t> </a:t>
          </a:r>
          <a:r>
            <a:rPr lang="en-US" dirty="0" err="1"/>
            <a:t>작업</a:t>
          </a:r>
          <a:r>
            <a:rPr lang="en-US" dirty="0"/>
            <a:t> </a:t>
          </a:r>
          <a:r>
            <a:rPr lang="en-US" dirty="0" err="1"/>
            <a:t>증가</a:t>
          </a:r>
          <a:endParaRPr lang="en-US" dirty="0"/>
        </a:p>
      </dgm:t>
    </dgm:pt>
    <dgm:pt modelId="{E63344F2-0B27-4940-892F-64D58FD46799}" type="parTrans" cxnId="{6B887439-E81A-4414-BE64-993DAC036D99}">
      <dgm:prSet/>
      <dgm:spPr/>
      <dgm:t>
        <a:bodyPr/>
        <a:lstStyle/>
        <a:p>
          <a:endParaRPr lang="en-US"/>
        </a:p>
      </dgm:t>
    </dgm:pt>
    <dgm:pt modelId="{F32AF0B5-0A50-425B-BE4A-E636D4DEA743}" type="sibTrans" cxnId="{6B887439-E81A-4414-BE64-993DAC036D99}">
      <dgm:prSet/>
      <dgm:spPr/>
      <dgm:t>
        <a:bodyPr/>
        <a:lstStyle/>
        <a:p>
          <a:endParaRPr lang="en-US"/>
        </a:p>
      </dgm:t>
    </dgm:pt>
    <dgm:pt modelId="{BF567424-4244-42F1-9FF3-558BB26DFC1A}">
      <dgm:prSet/>
      <dgm:spPr/>
      <dgm:t>
        <a:bodyPr/>
        <a:lstStyle/>
        <a:p>
          <a:r>
            <a:rPr lang="en-US" dirty="0" err="1"/>
            <a:t>필요성</a:t>
          </a:r>
          <a:r>
            <a:rPr lang="en-US" dirty="0"/>
            <a:t>: RAG+LLM </a:t>
          </a:r>
          <a:r>
            <a:rPr lang="en-US" dirty="0" err="1"/>
            <a:t>기반의</a:t>
          </a:r>
          <a:r>
            <a:rPr lang="en-US" dirty="0"/>
            <a:t> </a:t>
          </a:r>
          <a:r>
            <a:rPr lang="en-US" dirty="0" err="1"/>
            <a:t>조직</a:t>
          </a:r>
          <a:r>
            <a:rPr lang="en-US" dirty="0"/>
            <a:t> 내 </a:t>
          </a:r>
          <a:r>
            <a:rPr lang="en-US" dirty="0" err="1"/>
            <a:t>정보</a:t>
          </a:r>
          <a:r>
            <a:rPr lang="en-US" dirty="0"/>
            <a:t> </a:t>
          </a:r>
          <a:r>
            <a:rPr lang="en-US" dirty="0" err="1"/>
            <a:t>통합·자동화</a:t>
          </a:r>
          <a:r>
            <a:rPr lang="en-US" dirty="0"/>
            <a:t> </a:t>
          </a:r>
          <a:r>
            <a:rPr lang="en-US" dirty="0" err="1"/>
            <a:t>시스템</a:t>
          </a:r>
          <a:endParaRPr lang="en-US" dirty="0"/>
        </a:p>
      </dgm:t>
    </dgm:pt>
    <dgm:pt modelId="{71592B2F-3577-4C06-8656-05631F1495D4}" type="parTrans" cxnId="{A03DB416-E8B6-427D-942F-ABB707B48D99}">
      <dgm:prSet/>
      <dgm:spPr/>
      <dgm:t>
        <a:bodyPr/>
        <a:lstStyle/>
        <a:p>
          <a:endParaRPr lang="en-US"/>
        </a:p>
      </dgm:t>
    </dgm:pt>
    <dgm:pt modelId="{F3B48140-2B20-4AC9-AB8E-29B548A9BC37}" type="sibTrans" cxnId="{A03DB416-E8B6-427D-942F-ABB707B48D99}">
      <dgm:prSet/>
      <dgm:spPr/>
      <dgm:t>
        <a:bodyPr/>
        <a:lstStyle/>
        <a:p>
          <a:endParaRPr lang="en-US"/>
        </a:p>
      </dgm:t>
    </dgm:pt>
    <dgm:pt modelId="{10D2954F-853B-4A59-8A56-E01BABA230FD}" type="pres">
      <dgm:prSet presAssocID="{9FB9E846-94ED-4FAA-9B4C-6F6BE794A962}" presName="vert0" presStyleCnt="0">
        <dgm:presLayoutVars>
          <dgm:dir/>
          <dgm:animOne val="branch"/>
          <dgm:animLvl val="lvl"/>
        </dgm:presLayoutVars>
      </dgm:prSet>
      <dgm:spPr/>
    </dgm:pt>
    <dgm:pt modelId="{24FDA8E7-275F-4BC8-8BD8-BD8E7E6BE010}" type="pres">
      <dgm:prSet presAssocID="{16E6A759-49E3-4941-9D3B-9B8A71B99297}" presName="thickLine" presStyleLbl="alignNode1" presStyleIdx="0" presStyleCnt="3"/>
      <dgm:spPr/>
    </dgm:pt>
    <dgm:pt modelId="{65F28CAB-0010-4A5C-93F3-4C109DF239DF}" type="pres">
      <dgm:prSet presAssocID="{16E6A759-49E3-4941-9D3B-9B8A71B99297}" presName="horz1" presStyleCnt="0"/>
      <dgm:spPr/>
    </dgm:pt>
    <dgm:pt modelId="{EC689B32-F7B2-4581-8A1D-6DF0B4846C76}" type="pres">
      <dgm:prSet presAssocID="{16E6A759-49E3-4941-9D3B-9B8A71B99297}" presName="tx1" presStyleLbl="revTx" presStyleIdx="0" presStyleCnt="3"/>
      <dgm:spPr/>
    </dgm:pt>
    <dgm:pt modelId="{F4F9FDB0-FE40-4CF5-9646-7722C06F94F6}" type="pres">
      <dgm:prSet presAssocID="{16E6A759-49E3-4941-9D3B-9B8A71B99297}" presName="vert1" presStyleCnt="0"/>
      <dgm:spPr/>
    </dgm:pt>
    <dgm:pt modelId="{B2657F32-878F-4AFD-A7C0-946F38D9353B}" type="pres">
      <dgm:prSet presAssocID="{4128E4B8-2B55-4927-9CDC-7092FC7A2D63}" presName="thickLine" presStyleLbl="alignNode1" presStyleIdx="1" presStyleCnt="3"/>
      <dgm:spPr/>
    </dgm:pt>
    <dgm:pt modelId="{CCC595E7-C5EF-4CF9-959D-97631E0136CB}" type="pres">
      <dgm:prSet presAssocID="{4128E4B8-2B55-4927-9CDC-7092FC7A2D63}" presName="horz1" presStyleCnt="0"/>
      <dgm:spPr/>
    </dgm:pt>
    <dgm:pt modelId="{755758EB-3C04-4C09-B4F7-E1574E195ACC}" type="pres">
      <dgm:prSet presAssocID="{4128E4B8-2B55-4927-9CDC-7092FC7A2D63}" presName="tx1" presStyleLbl="revTx" presStyleIdx="1" presStyleCnt="3"/>
      <dgm:spPr/>
    </dgm:pt>
    <dgm:pt modelId="{F0F569A1-F0AB-4372-9F0F-85AC2FA5ACE0}" type="pres">
      <dgm:prSet presAssocID="{4128E4B8-2B55-4927-9CDC-7092FC7A2D63}" presName="vert1" presStyleCnt="0"/>
      <dgm:spPr/>
    </dgm:pt>
    <dgm:pt modelId="{47C1791E-CE8A-4827-9E18-1B4A7C5B96D4}" type="pres">
      <dgm:prSet presAssocID="{BF567424-4244-42F1-9FF3-558BB26DFC1A}" presName="thickLine" presStyleLbl="alignNode1" presStyleIdx="2" presStyleCnt="3"/>
      <dgm:spPr/>
    </dgm:pt>
    <dgm:pt modelId="{B9743E28-F6B4-452C-A0C7-761DAB38159F}" type="pres">
      <dgm:prSet presAssocID="{BF567424-4244-42F1-9FF3-558BB26DFC1A}" presName="horz1" presStyleCnt="0"/>
      <dgm:spPr/>
    </dgm:pt>
    <dgm:pt modelId="{6C72001E-7C0E-4A9F-9942-304F6680675F}" type="pres">
      <dgm:prSet presAssocID="{BF567424-4244-42F1-9FF3-558BB26DFC1A}" presName="tx1" presStyleLbl="revTx" presStyleIdx="2" presStyleCnt="3"/>
      <dgm:spPr/>
    </dgm:pt>
    <dgm:pt modelId="{9BDEB2CB-8314-4D58-A394-15DC260111F9}" type="pres">
      <dgm:prSet presAssocID="{BF567424-4244-42F1-9FF3-558BB26DFC1A}" presName="vert1" presStyleCnt="0"/>
      <dgm:spPr/>
    </dgm:pt>
  </dgm:ptLst>
  <dgm:cxnLst>
    <dgm:cxn modelId="{A03DB416-E8B6-427D-942F-ABB707B48D99}" srcId="{9FB9E846-94ED-4FAA-9B4C-6F6BE794A962}" destId="{BF567424-4244-42F1-9FF3-558BB26DFC1A}" srcOrd="2" destOrd="0" parTransId="{71592B2F-3577-4C06-8656-05631F1495D4}" sibTransId="{F3B48140-2B20-4AC9-AB8E-29B548A9BC37}"/>
    <dgm:cxn modelId="{6B887439-E81A-4414-BE64-993DAC036D99}" srcId="{9FB9E846-94ED-4FAA-9B4C-6F6BE794A962}" destId="{4128E4B8-2B55-4927-9CDC-7092FC7A2D63}" srcOrd="1" destOrd="0" parTransId="{E63344F2-0B27-4940-892F-64D58FD46799}" sibTransId="{F32AF0B5-0A50-425B-BE4A-E636D4DEA743}"/>
    <dgm:cxn modelId="{2D034C4A-7EF9-4D14-9A4E-AEC808051AB4}" srcId="{9FB9E846-94ED-4FAA-9B4C-6F6BE794A962}" destId="{16E6A759-49E3-4941-9D3B-9B8A71B99297}" srcOrd="0" destOrd="0" parTransId="{112A3149-A20A-494F-A1DB-24FE6B752EBC}" sibTransId="{C8255F1B-200D-42DA-8511-F57C7FA67760}"/>
    <dgm:cxn modelId="{2A1C634F-7B75-402C-A09F-26C2785C5B49}" type="presOf" srcId="{9FB9E846-94ED-4FAA-9B4C-6F6BE794A962}" destId="{10D2954F-853B-4A59-8A56-E01BABA230FD}" srcOrd="0" destOrd="0" presId="urn:microsoft.com/office/officeart/2008/layout/LinedList"/>
    <dgm:cxn modelId="{8DA79085-3E8E-4770-852E-660E91220997}" type="presOf" srcId="{16E6A759-49E3-4941-9D3B-9B8A71B99297}" destId="{EC689B32-F7B2-4581-8A1D-6DF0B4846C76}" srcOrd="0" destOrd="0" presId="urn:microsoft.com/office/officeart/2008/layout/LinedList"/>
    <dgm:cxn modelId="{E111B4C2-E529-4CD5-80D2-9E658DC770A1}" type="presOf" srcId="{4128E4B8-2B55-4927-9CDC-7092FC7A2D63}" destId="{755758EB-3C04-4C09-B4F7-E1574E195ACC}" srcOrd="0" destOrd="0" presId="urn:microsoft.com/office/officeart/2008/layout/LinedList"/>
    <dgm:cxn modelId="{8E7BC1D7-255E-482F-9E6E-FA86F82E76D6}" type="presOf" srcId="{BF567424-4244-42F1-9FF3-558BB26DFC1A}" destId="{6C72001E-7C0E-4A9F-9942-304F6680675F}" srcOrd="0" destOrd="0" presId="urn:microsoft.com/office/officeart/2008/layout/LinedList"/>
    <dgm:cxn modelId="{38B6F55C-8E97-4B6C-A919-C979A565E398}" type="presParOf" srcId="{10D2954F-853B-4A59-8A56-E01BABA230FD}" destId="{24FDA8E7-275F-4BC8-8BD8-BD8E7E6BE010}" srcOrd="0" destOrd="0" presId="urn:microsoft.com/office/officeart/2008/layout/LinedList"/>
    <dgm:cxn modelId="{3D831E71-A0AF-42BF-A3B1-B3F30BE611FE}" type="presParOf" srcId="{10D2954F-853B-4A59-8A56-E01BABA230FD}" destId="{65F28CAB-0010-4A5C-93F3-4C109DF239DF}" srcOrd="1" destOrd="0" presId="urn:microsoft.com/office/officeart/2008/layout/LinedList"/>
    <dgm:cxn modelId="{E00D3C71-D430-45A7-80B0-CC89F1314D1A}" type="presParOf" srcId="{65F28CAB-0010-4A5C-93F3-4C109DF239DF}" destId="{EC689B32-F7B2-4581-8A1D-6DF0B4846C76}" srcOrd="0" destOrd="0" presId="urn:microsoft.com/office/officeart/2008/layout/LinedList"/>
    <dgm:cxn modelId="{4965A1B7-29C4-4EA1-9FC6-40B6A6E6978E}" type="presParOf" srcId="{65F28CAB-0010-4A5C-93F3-4C109DF239DF}" destId="{F4F9FDB0-FE40-4CF5-9646-7722C06F94F6}" srcOrd="1" destOrd="0" presId="urn:microsoft.com/office/officeart/2008/layout/LinedList"/>
    <dgm:cxn modelId="{7B82B8CB-22A0-48EA-B35F-B8443403B94F}" type="presParOf" srcId="{10D2954F-853B-4A59-8A56-E01BABA230FD}" destId="{B2657F32-878F-4AFD-A7C0-946F38D9353B}" srcOrd="2" destOrd="0" presId="urn:microsoft.com/office/officeart/2008/layout/LinedList"/>
    <dgm:cxn modelId="{B7D0A5FF-1186-4170-B1CB-B11183DE368E}" type="presParOf" srcId="{10D2954F-853B-4A59-8A56-E01BABA230FD}" destId="{CCC595E7-C5EF-4CF9-959D-97631E0136CB}" srcOrd="3" destOrd="0" presId="urn:microsoft.com/office/officeart/2008/layout/LinedList"/>
    <dgm:cxn modelId="{4A1C9678-A7E4-4C73-92F6-10EE9EC336C3}" type="presParOf" srcId="{CCC595E7-C5EF-4CF9-959D-97631E0136CB}" destId="{755758EB-3C04-4C09-B4F7-E1574E195ACC}" srcOrd="0" destOrd="0" presId="urn:microsoft.com/office/officeart/2008/layout/LinedList"/>
    <dgm:cxn modelId="{FEE86B5A-58FA-48CC-B3B7-C249AB49ACC0}" type="presParOf" srcId="{CCC595E7-C5EF-4CF9-959D-97631E0136CB}" destId="{F0F569A1-F0AB-4372-9F0F-85AC2FA5ACE0}" srcOrd="1" destOrd="0" presId="urn:microsoft.com/office/officeart/2008/layout/LinedList"/>
    <dgm:cxn modelId="{1AA1809C-FFEC-41E7-B5BB-5FABF517906D}" type="presParOf" srcId="{10D2954F-853B-4A59-8A56-E01BABA230FD}" destId="{47C1791E-CE8A-4827-9E18-1B4A7C5B96D4}" srcOrd="4" destOrd="0" presId="urn:microsoft.com/office/officeart/2008/layout/LinedList"/>
    <dgm:cxn modelId="{A06DC6F8-22FF-4029-B660-F206E38FE653}" type="presParOf" srcId="{10D2954F-853B-4A59-8A56-E01BABA230FD}" destId="{B9743E28-F6B4-452C-A0C7-761DAB38159F}" srcOrd="5" destOrd="0" presId="urn:microsoft.com/office/officeart/2008/layout/LinedList"/>
    <dgm:cxn modelId="{5D28D97F-4B25-47B1-9860-E48D4489F495}" type="presParOf" srcId="{B9743E28-F6B4-452C-A0C7-761DAB38159F}" destId="{6C72001E-7C0E-4A9F-9942-304F6680675F}" srcOrd="0" destOrd="0" presId="urn:microsoft.com/office/officeart/2008/layout/LinedList"/>
    <dgm:cxn modelId="{633437D9-BA60-476D-A317-67E25AF0055A}" type="presParOf" srcId="{B9743E28-F6B4-452C-A0C7-761DAB38159F}" destId="{9BDEB2CB-8314-4D58-A394-15DC260111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5353D-4F2F-44BE-8122-8AA3133C7BB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D3BA1-6AF6-4801-87EE-36BBF3323FA8}">
      <dgm:prSet/>
      <dgm:spPr/>
      <dgm:t>
        <a:bodyPr/>
        <a:lstStyle/>
        <a:p>
          <a:r>
            <a:rPr lang="en-US"/>
            <a:t>서비스명: CLIKCA (Click + Assistant)</a:t>
          </a:r>
        </a:p>
      </dgm:t>
    </dgm:pt>
    <dgm:pt modelId="{7FC663D0-5775-44C7-886A-940D941B289A}" type="parTrans" cxnId="{93CC5AE8-EC8F-41CB-8169-7037A27BA86F}">
      <dgm:prSet/>
      <dgm:spPr/>
      <dgm:t>
        <a:bodyPr/>
        <a:lstStyle/>
        <a:p>
          <a:endParaRPr lang="en-US"/>
        </a:p>
      </dgm:t>
    </dgm:pt>
    <dgm:pt modelId="{9829BF34-8E3E-4C87-8130-5B0F5E9BA160}" type="sibTrans" cxnId="{93CC5AE8-EC8F-41CB-8169-7037A27BA86F}">
      <dgm:prSet/>
      <dgm:spPr/>
      <dgm:t>
        <a:bodyPr/>
        <a:lstStyle/>
        <a:p>
          <a:endParaRPr lang="en-US"/>
        </a:p>
      </dgm:t>
    </dgm:pt>
    <dgm:pt modelId="{E9A9B360-C4AD-4F54-BAEB-8B94B96CEFDB}">
      <dgm:prSet/>
      <dgm:spPr/>
      <dgm:t>
        <a:bodyPr/>
        <a:lstStyle/>
        <a:p>
          <a:r>
            <a:rPr lang="en-US"/>
            <a:t>차별성: 의미검색+요약, API 양방향 연동</a:t>
          </a:r>
        </a:p>
      </dgm:t>
    </dgm:pt>
    <dgm:pt modelId="{61A6AC6F-E5BA-484A-BC53-3518F28CAD92}" type="parTrans" cxnId="{C96D789B-234D-41BB-A417-CB6DD8D6B30E}">
      <dgm:prSet/>
      <dgm:spPr/>
      <dgm:t>
        <a:bodyPr/>
        <a:lstStyle/>
        <a:p>
          <a:endParaRPr lang="en-US"/>
        </a:p>
      </dgm:t>
    </dgm:pt>
    <dgm:pt modelId="{F666539C-4C17-4260-B8B9-5E26AFAA626B}" type="sibTrans" cxnId="{C96D789B-234D-41BB-A417-CB6DD8D6B30E}">
      <dgm:prSet/>
      <dgm:spPr/>
      <dgm:t>
        <a:bodyPr/>
        <a:lstStyle/>
        <a:p>
          <a:endParaRPr lang="en-US"/>
        </a:p>
      </dgm:t>
    </dgm:pt>
    <dgm:pt modelId="{D1FFF283-ED9E-475B-B5DF-4C0A524B9500}">
      <dgm:prSet/>
      <dgm:spPr/>
      <dgm:t>
        <a:bodyPr/>
        <a:lstStyle/>
        <a:p>
          <a:r>
            <a:rPr lang="en-US"/>
            <a:t>활용 시나리오: 규정 질의, 회의록→일정, 초안 작성</a:t>
          </a:r>
        </a:p>
      </dgm:t>
    </dgm:pt>
    <dgm:pt modelId="{DE643394-AFAA-4F0E-88CA-992EEB28C61C}" type="parTrans" cxnId="{060969FE-309F-4526-B277-9EE2B1953D8B}">
      <dgm:prSet/>
      <dgm:spPr/>
      <dgm:t>
        <a:bodyPr/>
        <a:lstStyle/>
        <a:p>
          <a:endParaRPr lang="en-US"/>
        </a:p>
      </dgm:t>
    </dgm:pt>
    <dgm:pt modelId="{62BFD410-195C-41A2-B3BA-7BC2CE01B202}" type="sibTrans" cxnId="{060969FE-309F-4526-B277-9EE2B1953D8B}">
      <dgm:prSet/>
      <dgm:spPr/>
      <dgm:t>
        <a:bodyPr/>
        <a:lstStyle/>
        <a:p>
          <a:endParaRPr lang="en-US"/>
        </a:p>
      </dgm:t>
    </dgm:pt>
    <dgm:pt modelId="{EE655C46-EE76-4398-B4A6-FBA46943157E}" type="pres">
      <dgm:prSet presAssocID="{CCA5353D-4F2F-44BE-8122-8AA3133C7BB0}" presName="vert0" presStyleCnt="0">
        <dgm:presLayoutVars>
          <dgm:dir/>
          <dgm:animOne val="branch"/>
          <dgm:animLvl val="lvl"/>
        </dgm:presLayoutVars>
      </dgm:prSet>
      <dgm:spPr/>
    </dgm:pt>
    <dgm:pt modelId="{5B5D0C33-45E5-4DEF-89A7-9CEE84007394}" type="pres">
      <dgm:prSet presAssocID="{7BDD3BA1-6AF6-4801-87EE-36BBF3323FA8}" presName="thickLine" presStyleLbl="alignNode1" presStyleIdx="0" presStyleCnt="3"/>
      <dgm:spPr/>
    </dgm:pt>
    <dgm:pt modelId="{1FE4A3AF-57DF-4DA0-9F90-34BCC073B4B1}" type="pres">
      <dgm:prSet presAssocID="{7BDD3BA1-6AF6-4801-87EE-36BBF3323FA8}" presName="horz1" presStyleCnt="0"/>
      <dgm:spPr/>
    </dgm:pt>
    <dgm:pt modelId="{DE2A19D4-9FD9-4F4D-9D9C-7C1B6D5983D1}" type="pres">
      <dgm:prSet presAssocID="{7BDD3BA1-6AF6-4801-87EE-36BBF3323FA8}" presName="tx1" presStyleLbl="revTx" presStyleIdx="0" presStyleCnt="3"/>
      <dgm:spPr/>
    </dgm:pt>
    <dgm:pt modelId="{34284785-FD39-4349-873C-9906DF2DE4D9}" type="pres">
      <dgm:prSet presAssocID="{7BDD3BA1-6AF6-4801-87EE-36BBF3323FA8}" presName="vert1" presStyleCnt="0"/>
      <dgm:spPr/>
    </dgm:pt>
    <dgm:pt modelId="{A34F2B8E-6355-4A74-AA63-BEA5ADED24EF}" type="pres">
      <dgm:prSet presAssocID="{E9A9B360-C4AD-4F54-BAEB-8B94B96CEFDB}" presName="thickLine" presStyleLbl="alignNode1" presStyleIdx="1" presStyleCnt="3"/>
      <dgm:spPr/>
    </dgm:pt>
    <dgm:pt modelId="{04BFD0B0-4787-4F0A-BAF9-43ED32EFEAFF}" type="pres">
      <dgm:prSet presAssocID="{E9A9B360-C4AD-4F54-BAEB-8B94B96CEFDB}" presName="horz1" presStyleCnt="0"/>
      <dgm:spPr/>
    </dgm:pt>
    <dgm:pt modelId="{E63890ED-3EE4-49F6-BEB7-8818AB965C89}" type="pres">
      <dgm:prSet presAssocID="{E9A9B360-C4AD-4F54-BAEB-8B94B96CEFDB}" presName="tx1" presStyleLbl="revTx" presStyleIdx="1" presStyleCnt="3"/>
      <dgm:spPr/>
    </dgm:pt>
    <dgm:pt modelId="{1B67D6CC-1F8F-4299-B1E5-81740C782D8F}" type="pres">
      <dgm:prSet presAssocID="{E9A9B360-C4AD-4F54-BAEB-8B94B96CEFDB}" presName="vert1" presStyleCnt="0"/>
      <dgm:spPr/>
    </dgm:pt>
    <dgm:pt modelId="{9D840E83-EB74-49E2-9767-9E2D864F6BF8}" type="pres">
      <dgm:prSet presAssocID="{D1FFF283-ED9E-475B-B5DF-4C0A524B9500}" presName="thickLine" presStyleLbl="alignNode1" presStyleIdx="2" presStyleCnt="3"/>
      <dgm:spPr/>
    </dgm:pt>
    <dgm:pt modelId="{B1EBF8C6-20C3-4517-80AC-24A614CE3DF5}" type="pres">
      <dgm:prSet presAssocID="{D1FFF283-ED9E-475B-B5DF-4C0A524B9500}" presName="horz1" presStyleCnt="0"/>
      <dgm:spPr/>
    </dgm:pt>
    <dgm:pt modelId="{67A56EED-8518-4614-BD96-E42D3839D1DA}" type="pres">
      <dgm:prSet presAssocID="{D1FFF283-ED9E-475B-B5DF-4C0A524B9500}" presName="tx1" presStyleLbl="revTx" presStyleIdx="2" presStyleCnt="3"/>
      <dgm:spPr/>
    </dgm:pt>
    <dgm:pt modelId="{EDC33B01-CCA4-4531-8F86-22A205D67009}" type="pres">
      <dgm:prSet presAssocID="{D1FFF283-ED9E-475B-B5DF-4C0A524B9500}" presName="vert1" presStyleCnt="0"/>
      <dgm:spPr/>
    </dgm:pt>
  </dgm:ptLst>
  <dgm:cxnLst>
    <dgm:cxn modelId="{0708390D-C426-4BA3-8C0B-2B9EE0E386A8}" type="presOf" srcId="{E9A9B360-C4AD-4F54-BAEB-8B94B96CEFDB}" destId="{E63890ED-3EE4-49F6-BEB7-8818AB965C89}" srcOrd="0" destOrd="0" presId="urn:microsoft.com/office/officeart/2008/layout/LinedList"/>
    <dgm:cxn modelId="{7684B816-91A8-4645-A645-9AC8F1CF9A34}" type="presOf" srcId="{CCA5353D-4F2F-44BE-8122-8AA3133C7BB0}" destId="{EE655C46-EE76-4398-B4A6-FBA46943157E}" srcOrd="0" destOrd="0" presId="urn:microsoft.com/office/officeart/2008/layout/LinedList"/>
    <dgm:cxn modelId="{18E59827-1417-4921-A310-60C9C4E0044D}" type="presOf" srcId="{7BDD3BA1-6AF6-4801-87EE-36BBF3323FA8}" destId="{DE2A19D4-9FD9-4F4D-9D9C-7C1B6D5983D1}" srcOrd="0" destOrd="0" presId="urn:microsoft.com/office/officeart/2008/layout/LinedList"/>
    <dgm:cxn modelId="{C96D789B-234D-41BB-A417-CB6DD8D6B30E}" srcId="{CCA5353D-4F2F-44BE-8122-8AA3133C7BB0}" destId="{E9A9B360-C4AD-4F54-BAEB-8B94B96CEFDB}" srcOrd="1" destOrd="0" parTransId="{61A6AC6F-E5BA-484A-BC53-3518F28CAD92}" sibTransId="{F666539C-4C17-4260-B8B9-5E26AFAA626B}"/>
    <dgm:cxn modelId="{93CC5AE8-EC8F-41CB-8169-7037A27BA86F}" srcId="{CCA5353D-4F2F-44BE-8122-8AA3133C7BB0}" destId="{7BDD3BA1-6AF6-4801-87EE-36BBF3323FA8}" srcOrd="0" destOrd="0" parTransId="{7FC663D0-5775-44C7-886A-940D941B289A}" sibTransId="{9829BF34-8E3E-4C87-8130-5B0F5E9BA160}"/>
    <dgm:cxn modelId="{63A658EF-CFFB-4D14-8A4C-FD6E8D2D9141}" type="presOf" srcId="{D1FFF283-ED9E-475B-B5DF-4C0A524B9500}" destId="{67A56EED-8518-4614-BD96-E42D3839D1DA}" srcOrd="0" destOrd="0" presId="urn:microsoft.com/office/officeart/2008/layout/LinedList"/>
    <dgm:cxn modelId="{060969FE-309F-4526-B277-9EE2B1953D8B}" srcId="{CCA5353D-4F2F-44BE-8122-8AA3133C7BB0}" destId="{D1FFF283-ED9E-475B-B5DF-4C0A524B9500}" srcOrd="2" destOrd="0" parTransId="{DE643394-AFAA-4F0E-88CA-992EEB28C61C}" sibTransId="{62BFD410-195C-41A2-B3BA-7BC2CE01B202}"/>
    <dgm:cxn modelId="{D4B8F88A-834B-4A92-A503-F395FE477802}" type="presParOf" srcId="{EE655C46-EE76-4398-B4A6-FBA46943157E}" destId="{5B5D0C33-45E5-4DEF-89A7-9CEE84007394}" srcOrd="0" destOrd="0" presId="urn:microsoft.com/office/officeart/2008/layout/LinedList"/>
    <dgm:cxn modelId="{4CA59256-88FD-4123-AB17-9794B9C603A4}" type="presParOf" srcId="{EE655C46-EE76-4398-B4A6-FBA46943157E}" destId="{1FE4A3AF-57DF-4DA0-9F90-34BCC073B4B1}" srcOrd="1" destOrd="0" presId="urn:microsoft.com/office/officeart/2008/layout/LinedList"/>
    <dgm:cxn modelId="{58399C61-F53F-4EFA-95D1-36DDD4242981}" type="presParOf" srcId="{1FE4A3AF-57DF-4DA0-9F90-34BCC073B4B1}" destId="{DE2A19D4-9FD9-4F4D-9D9C-7C1B6D5983D1}" srcOrd="0" destOrd="0" presId="urn:microsoft.com/office/officeart/2008/layout/LinedList"/>
    <dgm:cxn modelId="{1FDC13F5-E490-43D0-A1D7-F6759B796848}" type="presParOf" srcId="{1FE4A3AF-57DF-4DA0-9F90-34BCC073B4B1}" destId="{34284785-FD39-4349-873C-9906DF2DE4D9}" srcOrd="1" destOrd="0" presId="urn:microsoft.com/office/officeart/2008/layout/LinedList"/>
    <dgm:cxn modelId="{3F08701B-EE7B-4471-93A4-48500E55C469}" type="presParOf" srcId="{EE655C46-EE76-4398-B4A6-FBA46943157E}" destId="{A34F2B8E-6355-4A74-AA63-BEA5ADED24EF}" srcOrd="2" destOrd="0" presId="urn:microsoft.com/office/officeart/2008/layout/LinedList"/>
    <dgm:cxn modelId="{638AC72C-D3CB-4F25-8BC5-3C5F7B94C02F}" type="presParOf" srcId="{EE655C46-EE76-4398-B4A6-FBA46943157E}" destId="{04BFD0B0-4787-4F0A-BAF9-43ED32EFEAFF}" srcOrd="3" destOrd="0" presId="urn:microsoft.com/office/officeart/2008/layout/LinedList"/>
    <dgm:cxn modelId="{A1795CB0-A1F8-433F-8F20-C329F4E313F6}" type="presParOf" srcId="{04BFD0B0-4787-4F0A-BAF9-43ED32EFEAFF}" destId="{E63890ED-3EE4-49F6-BEB7-8818AB965C89}" srcOrd="0" destOrd="0" presId="urn:microsoft.com/office/officeart/2008/layout/LinedList"/>
    <dgm:cxn modelId="{01BC3123-CC42-4B23-8470-826F8A06BA4C}" type="presParOf" srcId="{04BFD0B0-4787-4F0A-BAF9-43ED32EFEAFF}" destId="{1B67D6CC-1F8F-4299-B1E5-81740C782D8F}" srcOrd="1" destOrd="0" presId="urn:microsoft.com/office/officeart/2008/layout/LinedList"/>
    <dgm:cxn modelId="{E94F1E71-99EB-4157-BC9A-380E9D1AD4FC}" type="presParOf" srcId="{EE655C46-EE76-4398-B4A6-FBA46943157E}" destId="{9D840E83-EB74-49E2-9767-9E2D864F6BF8}" srcOrd="4" destOrd="0" presId="urn:microsoft.com/office/officeart/2008/layout/LinedList"/>
    <dgm:cxn modelId="{9F37302A-F1FC-4252-8446-954E41CC5FFD}" type="presParOf" srcId="{EE655C46-EE76-4398-B4A6-FBA46943157E}" destId="{B1EBF8C6-20C3-4517-80AC-24A614CE3DF5}" srcOrd="5" destOrd="0" presId="urn:microsoft.com/office/officeart/2008/layout/LinedList"/>
    <dgm:cxn modelId="{8939209E-7765-4069-8DB8-9F90628FB886}" type="presParOf" srcId="{B1EBF8C6-20C3-4517-80AC-24A614CE3DF5}" destId="{67A56EED-8518-4614-BD96-E42D3839D1DA}" srcOrd="0" destOrd="0" presId="urn:microsoft.com/office/officeart/2008/layout/LinedList"/>
    <dgm:cxn modelId="{F234BF7B-6D6A-41D3-8774-4F2BB090C582}" type="presParOf" srcId="{B1EBF8C6-20C3-4517-80AC-24A614CE3DF5}" destId="{EDC33B01-CCA4-4531-8F86-22A205D670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F13D5-5497-4A96-B46A-C69E43370D8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B18BD1A-AF75-4506-8709-64EDD3429E4D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8D5E9C24-585A-4661-BC4E-C400C06C78FD}" type="parTrans" cxnId="{B1EC1CC6-496F-4A57-B401-326997135088}">
      <dgm:prSet/>
      <dgm:spPr/>
      <dgm:t>
        <a:bodyPr/>
        <a:lstStyle/>
        <a:p>
          <a:pPr latinLnBrk="1"/>
          <a:endParaRPr lang="ko-KR" altLang="en-US"/>
        </a:p>
      </dgm:t>
    </dgm:pt>
    <dgm:pt modelId="{9C1E930E-0FC8-4801-A537-AAF323A5E2C6}" type="sibTrans" cxnId="{B1EC1CC6-496F-4A57-B401-326997135088}">
      <dgm:prSet/>
      <dgm:spPr/>
      <dgm:t>
        <a:bodyPr/>
        <a:lstStyle/>
        <a:p>
          <a:pPr latinLnBrk="1"/>
          <a:endParaRPr lang="ko-KR" altLang="en-US"/>
        </a:p>
      </dgm:t>
    </dgm:pt>
    <dgm:pt modelId="{61524ECF-6501-4405-BA81-07C06AD51927}">
      <dgm:prSet phldrT="[텍스트]"/>
      <dgm:spPr/>
      <dgm:t>
        <a:bodyPr/>
        <a:lstStyle/>
        <a:p>
          <a:pPr latinLnBrk="1"/>
          <a:r>
            <a:rPr lang="en-US" altLang="ko-KR" dirty="0"/>
            <a:t>Markdown</a:t>
          </a:r>
          <a:endParaRPr lang="ko-KR" altLang="en-US" dirty="0"/>
        </a:p>
      </dgm:t>
    </dgm:pt>
    <dgm:pt modelId="{51BADB00-B4E0-4A69-8AA3-01895E95CFFC}" type="parTrans" cxnId="{3ECC4EFB-3603-459D-A630-EF3A4144E93C}">
      <dgm:prSet/>
      <dgm:spPr/>
      <dgm:t>
        <a:bodyPr/>
        <a:lstStyle/>
        <a:p>
          <a:pPr latinLnBrk="1"/>
          <a:endParaRPr lang="ko-KR" altLang="en-US"/>
        </a:p>
      </dgm:t>
    </dgm:pt>
    <dgm:pt modelId="{E4388DE3-5928-43A6-97F0-3CD383D51A64}" type="sibTrans" cxnId="{3ECC4EFB-3603-459D-A630-EF3A4144E93C}">
      <dgm:prSet/>
      <dgm:spPr/>
      <dgm:t>
        <a:bodyPr/>
        <a:lstStyle/>
        <a:p>
          <a:pPr latinLnBrk="1"/>
          <a:endParaRPr lang="ko-KR" altLang="en-US"/>
        </a:p>
      </dgm:t>
    </dgm:pt>
    <dgm:pt modelId="{A74B6700-245B-4932-84F4-514696D58F1C}" type="pres">
      <dgm:prSet presAssocID="{3FAF13D5-5497-4A96-B46A-C69E43370D81}" presName="Name0" presStyleCnt="0">
        <dgm:presLayoutVars>
          <dgm:dir/>
          <dgm:resizeHandles val="exact"/>
        </dgm:presLayoutVars>
      </dgm:prSet>
      <dgm:spPr/>
    </dgm:pt>
    <dgm:pt modelId="{D76E6D7F-7D0B-4DB7-AAAD-46EDBF62BEC6}" type="pres">
      <dgm:prSet presAssocID="{5B18BD1A-AF75-4506-8709-64EDD3429E4D}" presName="node" presStyleLbl="node1" presStyleIdx="0" presStyleCnt="2">
        <dgm:presLayoutVars>
          <dgm:bulletEnabled val="1"/>
        </dgm:presLayoutVars>
      </dgm:prSet>
      <dgm:spPr/>
    </dgm:pt>
    <dgm:pt modelId="{5E4D58F6-DFBC-4ACD-8B00-134AF3FA8AE4}" type="pres">
      <dgm:prSet presAssocID="{9C1E930E-0FC8-4801-A537-AAF323A5E2C6}" presName="sibTrans" presStyleLbl="sibTrans2D1" presStyleIdx="0" presStyleCnt="1"/>
      <dgm:spPr/>
    </dgm:pt>
    <dgm:pt modelId="{ED4079D4-F920-4875-82E3-88B401534DB2}" type="pres">
      <dgm:prSet presAssocID="{9C1E930E-0FC8-4801-A537-AAF323A5E2C6}" presName="connectorText" presStyleLbl="sibTrans2D1" presStyleIdx="0" presStyleCnt="1"/>
      <dgm:spPr/>
    </dgm:pt>
    <dgm:pt modelId="{9A303035-B552-4AE9-BAA3-FCF34409CDAD}" type="pres">
      <dgm:prSet presAssocID="{61524ECF-6501-4405-BA81-07C06AD51927}" presName="node" presStyleLbl="node1" presStyleIdx="1" presStyleCnt="2">
        <dgm:presLayoutVars>
          <dgm:bulletEnabled val="1"/>
        </dgm:presLayoutVars>
      </dgm:prSet>
      <dgm:spPr/>
    </dgm:pt>
  </dgm:ptLst>
  <dgm:cxnLst>
    <dgm:cxn modelId="{98CE1001-F8F1-472E-B7B8-F60BFE350AD7}" type="presOf" srcId="{61524ECF-6501-4405-BA81-07C06AD51927}" destId="{9A303035-B552-4AE9-BAA3-FCF34409CDAD}" srcOrd="0" destOrd="0" presId="urn:microsoft.com/office/officeart/2005/8/layout/process1"/>
    <dgm:cxn modelId="{4E7CA46F-C875-4453-9300-CB323363D2E0}" type="presOf" srcId="{5B18BD1A-AF75-4506-8709-64EDD3429E4D}" destId="{D76E6D7F-7D0B-4DB7-AAAD-46EDBF62BEC6}" srcOrd="0" destOrd="0" presId="urn:microsoft.com/office/officeart/2005/8/layout/process1"/>
    <dgm:cxn modelId="{ABF34893-067C-4A59-8C1C-F1880792DD57}" type="presOf" srcId="{9C1E930E-0FC8-4801-A537-AAF323A5E2C6}" destId="{5E4D58F6-DFBC-4ACD-8B00-134AF3FA8AE4}" srcOrd="0" destOrd="0" presId="urn:microsoft.com/office/officeart/2005/8/layout/process1"/>
    <dgm:cxn modelId="{92462E9D-23E7-4862-88D6-DEFD301ABEB3}" type="presOf" srcId="{3FAF13D5-5497-4A96-B46A-C69E43370D81}" destId="{A74B6700-245B-4932-84F4-514696D58F1C}" srcOrd="0" destOrd="0" presId="urn:microsoft.com/office/officeart/2005/8/layout/process1"/>
    <dgm:cxn modelId="{B1EC1CC6-496F-4A57-B401-326997135088}" srcId="{3FAF13D5-5497-4A96-B46A-C69E43370D81}" destId="{5B18BD1A-AF75-4506-8709-64EDD3429E4D}" srcOrd="0" destOrd="0" parTransId="{8D5E9C24-585A-4661-BC4E-C400C06C78FD}" sibTransId="{9C1E930E-0FC8-4801-A537-AAF323A5E2C6}"/>
    <dgm:cxn modelId="{64D698D9-298C-4511-B49B-D7949D7E7AFA}" type="presOf" srcId="{9C1E930E-0FC8-4801-A537-AAF323A5E2C6}" destId="{ED4079D4-F920-4875-82E3-88B401534DB2}" srcOrd="1" destOrd="0" presId="urn:microsoft.com/office/officeart/2005/8/layout/process1"/>
    <dgm:cxn modelId="{3ECC4EFB-3603-459D-A630-EF3A4144E93C}" srcId="{3FAF13D5-5497-4A96-B46A-C69E43370D81}" destId="{61524ECF-6501-4405-BA81-07C06AD51927}" srcOrd="1" destOrd="0" parTransId="{51BADB00-B4E0-4A69-8AA3-01895E95CFFC}" sibTransId="{E4388DE3-5928-43A6-97F0-3CD383D51A64}"/>
    <dgm:cxn modelId="{1D01B87D-564C-4FFC-B7E4-615ACDC63A63}" type="presParOf" srcId="{A74B6700-245B-4932-84F4-514696D58F1C}" destId="{D76E6D7F-7D0B-4DB7-AAAD-46EDBF62BEC6}" srcOrd="0" destOrd="0" presId="urn:microsoft.com/office/officeart/2005/8/layout/process1"/>
    <dgm:cxn modelId="{AA879926-9B7B-4D75-84F4-D797204E7D2F}" type="presParOf" srcId="{A74B6700-245B-4932-84F4-514696D58F1C}" destId="{5E4D58F6-DFBC-4ACD-8B00-134AF3FA8AE4}" srcOrd="1" destOrd="0" presId="urn:microsoft.com/office/officeart/2005/8/layout/process1"/>
    <dgm:cxn modelId="{EBAAD9BA-0743-4F06-9F20-E5C34B6364EC}" type="presParOf" srcId="{5E4D58F6-DFBC-4ACD-8B00-134AF3FA8AE4}" destId="{ED4079D4-F920-4875-82E3-88B401534DB2}" srcOrd="0" destOrd="0" presId="urn:microsoft.com/office/officeart/2005/8/layout/process1"/>
    <dgm:cxn modelId="{B24DAABE-4D6F-439E-852E-0C9BE8C8355B}" type="presParOf" srcId="{A74B6700-245B-4932-84F4-514696D58F1C}" destId="{9A303035-B552-4AE9-BAA3-FCF34409CDA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AF13D5-5497-4A96-B46A-C69E43370D8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B18BD1A-AF75-4506-8709-64EDD3429E4D}">
      <dgm:prSet phldrT="[텍스트]" custT="1"/>
      <dgm:spPr/>
      <dgm:t>
        <a:bodyPr/>
        <a:lstStyle/>
        <a:p>
          <a:pPr latinLnBrk="1"/>
          <a:r>
            <a:rPr lang="en-US" altLang="ko-KR" sz="1800" dirty="0"/>
            <a:t>Table</a:t>
          </a:r>
          <a:endParaRPr lang="ko-KR" altLang="en-US" sz="1800" dirty="0"/>
        </a:p>
      </dgm:t>
    </dgm:pt>
    <dgm:pt modelId="{8D5E9C24-585A-4661-BC4E-C400C06C78FD}" type="parTrans" cxnId="{B1EC1CC6-496F-4A57-B401-326997135088}">
      <dgm:prSet/>
      <dgm:spPr/>
      <dgm:t>
        <a:bodyPr/>
        <a:lstStyle/>
        <a:p>
          <a:pPr latinLnBrk="1"/>
          <a:endParaRPr lang="ko-KR" altLang="en-US" sz="1800"/>
        </a:p>
      </dgm:t>
    </dgm:pt>
    <dgm:pt modelId="{9C1E930E-0FC8-4801-A537-AAF323A5E2C6}" type="sibTrans" cxnId="{B1EC1CC6-496F-4A57-B401-326997135088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61524ECF-6501-4405-BA81-07C06AD5192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CSV</a:t>
          </a:r>
          <a:endParaRPr lang="ko-KR" altLang="en-US" sz="1800" dirty="0"/>
        </a:p>
      </dgm:t>
    </dgm:pt>
    <dgm:pt modelId="{51BADB00-B4E0-4A69-8AA3-01895E95CFFC}" type="parTrans" cxnId="{3ECC4EFB-3603-459D-A630-EF3A4144E93C}">
      <dgm:prSet/>
      <dgm:spPr/>
      <dgm:t>
        <a:bodyPr/>
        <a:lstStyle/>
        <a:p>
          <a:pPr latinLnBrk="1"/>
          <a:endParaRPr lang="ko-KR" altLang="en-US" sz="1800"/>
        </a:p>
      </dgm:t>
    </dgm:pt>
    <dgm:pt modelId="{E4388DE3-5928-43A6-97F0-3CD383D51A64}" type="sibTrans" cxnId="{3ECC4EFB-3603-459D-A630-EF3A4144E93C}">
      <dgm:prSet/>
      <dgm:spPr/>
      <dgm:t>
        <a:bodyPr/>
        <a:lstStyle/>
        <a:p>
          <a:pPr latinLnBrk="1"/>
          <a:endParaRPr lang="ko-KR" altLang="en-US" sz="1800"/>
        </a:p>
      </dgm:t>
    </dgm:pt>
    <dgm:pt modelId="{8D30119A-348E-433F-A5D7-8D46A48DC77A}" type="pres">
      <dgm:prSet presAssocID="{3FAF13D5-5497-4A96-B46A-C69E43370D81}" presName="Name0" presStyleCnt="0">
        <dgm:presLayoutVars>
          <dgm:dir/>
          <dgm:resizeHandles val="exact"/>
        </dgm:presLayoutVars>
      </dgm:prSet>
      <dgm:spPr/>
    </dgm:pt>
    <dgm:pt modelId="{48F27560-36BC-408A-9D15-D56DA6F56863}" type="pres">
      <dgm:prSet presAssocID="{5B18BD1A-AF75-4506-8709-64EDD3429E4D}" presName="node" presStyleLbl="node1" presStyleIdx="0" presStyleCnt="2">
        <dgm:presLayoutVars>
          <dgm:bulletEnabled val="1"/>
        </dgm:presLayoutVars>
      </dgm:prSet>
      <dgm:spPr/>
    </dgm:pt>
    <dgm:pt modelId="{BBB13E17-5B1E-40EE-8934-36715D973D3F}" type="pres">
      <dgm:prSet presAssocID="{9C1E930E-0FC8-4801-A537-AAF323A5E2C6}" presName="sibTrans" presStyleLbl="sibTrans2D1" presStyleIdx="0" presStyleCnt="1"/>
      <dgm:spPr/>
    </dgm:pt>
    <dgm:pt modelId="{81AE9769-A2D1-4789-B071-9F7D4243CF57}" type="pres">
      <dgm:prSet presAssocID="{9C1E930E-0FC8-4801-A537-AAF323A5E2C6}" presName="connectorText" presStyleLbl="sibTrans2D1" presStyleIdx="0" presStyleCnt="1"/>
      <dgm:spPr/>
    </dgm:pt>
    <dgm:pt modelId="{B438EE11-025C-4882-95A5-9F04DFD9555E}" type="pres">
      <dgm:prSet presAssocID="{61524ECF-6501-4405-BA81-07C06AD51927}" presName="node" presStyleLbl="node1" presStyleIdx="1" presStyleCnt="2">
        <dgm:presLayoutVars>
          <dgm:bulletEnabled val="1"/>
        </dgm:presLayoutVars>
      </dgm:prSet>
      <dgm:spPr/>
    </dgm:pt>
  </dgm:ptLst>
  <dgm:cxnLst>
    <dgm:cxn modelId="{0F9F2133-92C6-4D7D-A6CF-D22500B744F7}" type="presOf" srcId="{9C1E930E-0FC8-4801-A537-AAF323A5E2C6}" destId="{BBB13E17-5B1E-40EE-8934-36715D973D3F}" srcOrd="0" destOrd="0" presId="urn:microsoft.com/office/officeart/2005/8/layout/process1"/>
    <dgm:cxn modelId="{05C15F73-0DB9-45F4-82C2-8AC170DC777E}" type="presOf" srcId="{3FAF13D5-5497-4A96-B46A-C69E43370D81}" destId="{8D30119A-348E-433F-A5D7-8D46A48DC77A}" srcOrd="0" destOrd="0" presId="urn:microsoft.com/office/officeart/2005/8/layout/process1"/>
    <dgm:cxn modelId="{75586F9D-500A-4065-BF7D-BA3192F0BDB0}" type="presOf" srcId="{61524ECF-6501-4405-BA81-07C06AD51927}" destId="{B438EE11-025C-4882-95A5-9F04DFD9555E}" srcOrd="0" destOrd="0" presId="urn:microsoft.com/office/officeart/2005/8/layout/process1"/>
    <dgm:cxn modelId="{F19DFDAB-A892-4B0D-977E-2097172221B7}" type="presOf" srcId="{5B18BD1A-AF75-4506-8709-64EDD3429E4D}" destId="{48F27560-36BC-408A-9D15-D56DA6F56863}" srcOrd="0" destOrd="0" presId="urn:microsoft.com/office/officeart/2005/8/layout/process1"/>
    <dgm:cxn modelId="{E47B33AC-D3CC-457D-A5C4-582AD8F48658}" type="presOf" srcId="{9C1E930E-0FC8-4801-A537-AAF323A5E2C6}" destId="{81AE9769-A2D1-4789-B071-9F7D4243CF57}" srcOrd="1" destOrd="0" presId="urn:microsoft.com/office/officeart/2005/8/layout/process1"/>
    <dgm:cxn modelId="{B1EC1CC6-496F-4A57-B401-326997135088}" srcId="{3FAF13D5-5497-4A96-B46A-C69E43370D81}" destId="{5B18BD1A-AF75-4506-8709-64EDD3429E4D}" srcOrd="0" destOrd="0" parTransId="{8D5E9C24-585A-4661-BC4E-C400C06C78FD}" sibTransId="{9C1E930E-0FC8-4801-A537-AAF323A5E2C6}"/>
    <dgm:cxn modelId="{3ECC4EFB-3603-459D-A630-EF3A4144E93C}" srcId="{3FAF13D5-5497-4A96-B46A-C69E43370D81}" destId="{61524ECF-6501-4405-BA81-07C06AD51927}" srcOrd="1" destOrd="0" parTransId="{51BADB00-B4E0-4A69-8AA3-01895E95CFFC}" sibTransId="{E4388DE3-5928-43A6-97F0-3CD383D51A64}"/>
    <dgm:cxn modelId="{5CECF39B-0BEE-487F-B8F4-18D089E0943F}" type="presParOf" srcId="{8D30119A-348E-433F-A5D7-8D46A48DC77A}" destId="{48F27560-36BC-408A-9D15-D56DA6F56863}" srcOrd="0" destOrd="0" presId="urn:microsoft.com/office/officeart/2005/8/layout/process1"/>
    <dgm:cxn modelId="{BCA11939-5318-4D60-8728-6BE94E0FD64B}" type="presParOf" srcId="{8D30119A-348E-433F-A5D7-8D46A48DC77A}" destId="{BBB13E17-5B1E-40EE-8934-36715D973D3F}" srcOrd="1" destOrd="0" presId="urn:microsoft.com/office/officeart/2005/8/layout/process1"/>
    <dgm:cxn modelId="{3A9A2944-E02E-4592-ABA8-39637C72011C}" type="presParOf" srcId="{BBB13E17-5B1E-40EE-8934-36715D973D3F}" destId="{81AE9769-A2D1-4789-B071-9F7D4243CF57}" srcOrd="0" destOrd="0" presId="urn:microsoft.com/office/officeart/2005/8/layout/process1"/>
    <dgm:cxn modelId="{E2258B70-21D9-4879-9BDA-9BFCA4DCD86A}" type="presParOf" srcId="{8D30119A-348E-433F-A5D7-8D46A48DC77A}" destId="{B438EE11-025C-4882-95A5-9F04DFD9555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AF13D5-5497-4A96-B46A-C69E43370D8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B18BD1A-AF75-4506-8709-64EDD3429E4D}">
      <dgm:prSet phldrT="[텍스트]" custT="1"/>
      <dgm:spPr/>
      <dgm:t>
        <a:bodyPr/>
        <a:lstStyle/>
        <a:p>
          <a:pPr latinLnBrk="1"/>
          <a:r>
            <a:rPr lang="en-US" altLang="ko-KR" sz="1800" dirty="0"/>
            <a:t>IMAGE</a:t>
          </a:r>
          <a:endParaRPr lang="ko-KR" altLang="en-US" sz="1800" dirty="0"/>
        </a:p>
      </dgm:t>
    </dgm:pt>
    <dgm:pt modelId="{8D5E9C24-585A-4661-BC4E-C400C06C78FD}" type="parTrans" cxnId="{B1EC1CC6-496F-4A57-B401-326997135088}">
      <dgm:prSet/>
      <dgm:spPr/>
      <dgm:t>
        <a:bodyPr/>
        <a:lstStyle/>
        <a:p>
          <a:pPr latinLnBrk="1"/>
          <a:endParaRPr lang="ko-KR" altLang="en-US" sz="1800"/>
        </a:p>
      </dgm:t>
    </dgm:pt>
    <dgm:pt modelId="{9C1E930E-0FC8-4801-A537-AAF323A5E2C6}" type="sibTrans" cxnId="{B1EC1CC6-496F-4A57-B401-326997135088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791879A4-873C-4885-8921-BFB46E65772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PNG</a:t>
          </a:r>
          <a:endParaRPr lang="ko-KR" altLang="en-US" sz="1800" dirty="0"/>
        </a:p>
      </dgm:t>
    </dgm:pt>
    <dgm:pt modelId="{B029998B-D7CC-484A-9AD5-35AC2B2AE994}" type="parTrans" cxnId="{C1C4B1FE-ACD8-4C09-98E9-89E744EE1D5D}">
      <dgm:prSet/>
      <dgm:spPr/>
      <dgm:t>
        <a:bodyPr/>
        <a:lstStyle/>
        <a:p>
          <a:pPr latinLnBrk="1"/>
          <a:endParaRPr lang="ko-KR" altLang="en-US" sz="1800"/>
        </a:p>
      </dgm:t>
    </dgm:pt>
    <dgm:pt modelId="{05F925BF-6B01-4EB6-9E3D-5111F259A22C}" type="sibTrans" cxnId="{C1C4B1FE-ACD8-4C09-98E9-89E744EE1D5D}">
      <dgm:prSet/>
      <dgm:spPr/>
      <dgm:t>
        <a:bodyPr/>
        <a:lstStyle/>
        <a:p>
          <a:pPr latinLnBrk="1"/>
          <a:endParaRPr lang="ko-KR" altLang="en-US" sz="1800"/>
        </a:p>
      </dgm:t>
    </dgm:pt>
    <dgm:pt modelId="{C6930099-93BE-48A9-B442-2FDC46672DAB}" type="pres">
      <dgm:prSet presAssocID="{3FAF13D5-5497-4A96-B46A-C69E43370D81}" presName="Name0" presStyleCnt="0">
        <dgm:presLayoutVars>
          <dgm:dir/>
          <dgm:resizeHandles val="exact"/>
        </dgm:presLayoutVars>
      </dgm:prSet>
      <dgm:spPr/>
    </dgm:pt>
    <dgm:pt modelId="{86657FBC-D633-4FEB-B937-D6BC6562602C}" type="pres">
      <dgm:prSet presAssocID="{5B18BD1A-AF75-4506-8709-64EDD3429E4D}" presName="node" presStyleLbl="node1" presStyleIdx="0" presStyleCnt="2">
        <dgm:presLayoutVars>
          <dgm:bulletEnabled val="1"/>
        </dgm:presLayoutVars>
      </dgm:prSet>
      <dgm:spPr/>
    </dgm:pt>
    <dgm:pt modelId="{14BF5AE7-76EF-4CF8-A418-76DC9650C01A}" type="pres">
      <dgm:prSet presAssocID="{9C1E930E-0FC8-4801-A537-AAF323A5E2C6}" presName="sibTrans" presStyleLbl="sibTrans2D1" presStyleIdx="0" presStyleCnt="1"/>
      <dgm:spPr/>
    </dgm:pt>
    <dgm:pt modelId="{7AEAD1A5-6666-4738-94B4-E1171D600795}" type="pres">
      <dgm:prSet presAssocID="{9C1E930E-0FC8-4801-A537-AAF323A5E2C6}" presName="connectorText" presStyleLbl="sibTrans2D1" presStyleIdx="0" presStyleCnt="1"/>
      <dgm:spPr/>
    </dgm:pt>
    <dgm:pt modelId="{D9EA9492-E8C0-4241-AF2E-A7F3B57602F5}" type="pres">
      <dgm:prSet presAssocID="{791879A4-873C-4885-8921-BFB46E657727}" presName="node" presStyleLbl="node1" presStyleIdx="1" presStyleCnt="2">
        <dgm:presLayoutVars>
          <dgm:bulletEnabled val="1"/>
        </dgm:presLayoutVars>
      </dgm:prSet>
      <dgm:spPr/>
    </dgm:pt>
  </dgm:ptLst>
  <dgm:cxnLst>
    <dgm:cxn modelId="{150D3005-0864-40F9-B542-27645D0EA07A}" type="presOf" srcId="{3FAF13D5-5497-4A96-B46A-C69E43370D81}" destId="{C6930099-93BE-48A9-B442-2FDC46672DAB}" srcOrd="0" destOrd="0" presId="urn:microsoft.com/office/officeart/2005/8/layout/process1"/>
    <dgm:cxn modelId="{F853560E-543B-46CD-809A-22458555B022}" type="presOf" srcId="{5B18BD1A-AF75-4506-8709-64EDD3429E4D}" destId="{86657FBC-D633-4FEB-B937-D6BC6562602C}" srcOrd="0" destOrd="0" presId="urn:microsoft.com/office/officeart/2005/8/layout/process1"/>
    <dgm:cxn modelId="{4300D4B5-A3D9-4ED9-A8E6-09E1F5DE4AB4}" type="presOf" srcId="{791879A4-873C-4885-8921-BFB46E657727}" destId="{D9EA9492-E8C0-4241-AF2E-A7F3B57602F5}" srcOrd="0" destOrd="0" presId="urn:microsoft.com/office/officeart/2005/8/layout/process1"/>
    <dgm:cxn modelId="{B1EC1CC6-496F-4A57-B401-326997135088}" srcId="{3FAF13D5-5497-4A96-B46A-C69E43370D81}" destId="{5B18BD1A-AF75-4506-8709-64EDD3429E4D}" srcOrd="0" destOrd="0" parTransId="{8D5E9C24-585A-4661-BC4E-C400C06C78FD}" sibTransId="{9C1E930E-0FC8-4801-A537-AAF323A5E2C6}"/>
    <dgm:cxn modelId="{25157DE2-A3AD-4F90-90A1-63609DFBB055}" type="presOf" srcId="{9C1E930E-0FC8-4801-A537-AAF323A5E2C6}" destId="{7AEAD1A5-6666-4738-94B4-E1171D600795}" srcOrd="1" destOrd="0" presId="urn:microsoft.com/office/officeart/2005/8/layout/process1"/>
    <dgm:cxn modelId="{D6A43EF1-317E-42EF-B72F-2175D480F497}" type="presOf" srcId="{9C1E930E-0FC8-4801-A537-AAF323A5E2C6}" destId="{14BF5AE7-76EF-4CF8-A418-76DC9650C01A}" srcOrd="0" destOrd="0" presId="urn:microsoft.com/office/officeart/2005/8/layout/process1"/>
    <dgm:cxn modelId="{C1C4B1FE-ACD8-4C09-98E9-89E744EE1D5D}" srcId="{3FAF13D5-5497-4A96-B46A-C69E43370D81}" destId="{791879A4-873C-4885-8921-BFB46E657727}" srcOrd="1" destOrd="0" parTransId="{B029998B-D7CC-484A-9AD5-35AC2B2AE994}" sibTransId="{05F925BF-6B01-4EB6-9E3D-5111F259A22C}"/>
    <dgm:cxn modelId="{01E2FA89-3BCB-42AE-B5A9-3CCE8A6EA82E}" type="presParOf" srcId="{C6930099-93BE-48A9-B442-2FDC46672DAB}" destId="{86657FBC-D633-4FEB-B937-D6BC6562602C}" srcOrd="0" destOrd="0" presId="urn:microsoft.com/office/officeart/2005/8/layout/process1"/>
    <dgm:cxn modelId="{0504E9C0-3FBF-49B0-A155-802894384686}" type="presParOf" srcId="{C6930099-93BE-48A9-B442-2FDC46672DAB}" destId="{14BF5AE7-76EF-4CF8-A418-76DC9650C01A}" srcOrd="1" destOrd="0" presId="urn:microsoft.com/office/officeart/2005/8/layout/process1"/>
    <dgm:cxn modelId="{CFAEF043-C618-40C4-AE6A-A47125104BB6}" type="presParOf" srcId="{14BF5AE7-76EF-4CF8-A418-76DC9650C01A}" destId="{7AEAD1A5-6666-4738-94B4-E1171D600795}" srcOrd="0" destOrd="0" presId="urn:microsoft.com/office/officeart/2005/8/layout/process1"/>
    <dgm:cxn modelId="{18EDDDCF-148D-4952-813B-E3BED47B10D2}" type="presParOf" srcId="{C6930099-93BE-48A9-B442-2FDC46672DAB}" destId="{D9EA9492-E8C0-4241-AF2E-A7F3B57602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A8E7-275F-4BC8-8BD8-BD8E7E6BE010}">
      <dsp:nvSpPr>
        <dsp:cNvPr id="0" name=""/>
        <dsp:cNvSpPr/>
      </dsp:nvSpPr>
      <dsp:spPr>
        <a:xfrm>
          <a:off x="0" y="2187"/>
          <a:ext cx="38635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9B32-F7B2-4581-8A1D-6DF0B4846C76}">
      <dsp:nvSpPr>
        <dsp:cNvPr id="0" name=""/>
        <dsp:cNvSpPr/>
      </dsp:nvSpPr>
      <dsp:spPr>
        <a:xfrm>
          <a:off x="0" y="2187"/>
          <a:ext cx="3863535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신입</a:t>
          </a:r>
          <a:r>
            <a:rPr lang="en-US" sz="2200" kern="1200" dirty="0"/>
            <a:t>/</a:t>
          </a:r>
          <a:r>
            <a:rPr lang="en-US" sz="2200" kern="1200" dirty="0" err="1"/>
            <a:t>부서이동자의</a:t>
          </a:r>
          <a:r>
            <a:rPr lang="en-US" sz="2200" kern="1200" dirty="0"/>
            <a:t> 50.2%가 </a:t>
          </a:r>
          <a:r>
            <a:rPr lang="en-US" sz="2200" kern="1200" dirty="0" err="1"/>
            <a:t>업무</a:t>
          </a:r>
          <a:r>
            <a:rPr lang="en-US" sz="2200" kern="1200" dirty="0"/>
            <a:t> </a:t>
          </a:r>
          <a:r>
            <a:rPr lang="en-US" sz="2200" kern="1200" dirty="0" err="1"/>
            <a:t>적응에</a:t>
          </a:r>
          <a:r>
            <a:rPr lang="en-US" sz="2200" kern="1200" dirty="0"/>
            <a:t> </a:t>
          </a:r>
          <a:r>
            <a:rPr lang="en-US" sz="2200" kern="1200" dirty="0" err="1"/>
            <a:t>최소</a:t>
          </a:r>
          <a:r>
            <a:rPr lang="en-US" sz="2200" kern="1200" dirty="0"/>
            <a:t> 3개월 </a:t>
          </a:r>
          <a:r>
            <a:rPr lang="en-US" sz="2200" kern="1200" dirty="0" err="1"/>
            <a:t>소요</a:t>
          </a:r>
          <a:endParaRPr lang="en-US" sz="2200" kern="1200" dirty="0"/>
        </a:p>
      </dsp:txBody>
      <dsp:txXfrm>
        <a:off x="0" y="2187"/>
        <a:ext cx="3863535" cy="1492116"/>
      </dsp:txXfrm>
    </dsp:sp>
    <dsp:sp modelId="{B2657F32-878F-4AFD-A7C0-946F38D9353B}">
      <dsp:nvSpPr>
        <dsp:cNvPr id="0" name=""/>
        <dsp:cNvSpPr/>
      </dsp:nvSpPr>
      <dsp:spPr>
        <a:xfrm>
          <a:off x="0" y="1494304"/>
          <a:ext cx="386353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58EB-3C04-4C09-B4F7-E1574E195ACC}">
      <dsp:nvSpPr>
        <dsp:cNvPr id="0" name=""/>
        <dsp:cNvSpPr/>
      </dsp:nvSpPr>
      <dsp:spPr>
        <a:xfrm>
          <a:off x="0" y="1494304"/>
          <a:ext cx="3863535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문제점</a:t>
          </a:r>
          <a:r>
            <a:rPr lang="en-US" sz="2200" kern="1200" dirty="0"/>
            <a:t>: </a:t>
          </a:r>
          <a:r>
            <a:rPr lang="en-US" sz="2200" kern="1200" dirty="0" err="1"/>
            <a:t>정보</a:t>
          </a:r>
          <a:r>
            <a:rPr lang="en-US" sz="2200" kern="1200" dirty="0"/>
            <a:t> </a:t>
          </a:r>
          <a:r>
            <a:rPr lang="en-US" sz="2200" kern="1200" dirty="0" err="1"/>
            <a:t>단편화</a:t>
          </a:r>
          <a:r>
            <a:rPr lang="en-US" sz="2200" kern="1200" dirty="0"/>
            <a:t>, </a:t>
          </a:r>
          <a:r>
            <a:rPr lang="en-US" sz="2200" kern="1200" dirty="0" err="1"/>
            <a:t>검색</a:t>
          </a:r>
          <a:r>
            <a:rPr lang="en-US" sz="2200" kern="1200" dirty="0"/>
            <a:t> </a:t>
          </a:r>
          <a:r>
            <a:rPr lang="en-US" sz="2200" kern="1200" dirty="0" err="1"/>
            <a:t>한계</a:t>
          </a:r>
          <a:r>
            <a:rPr lang="en-US" sz="2200" kern="1200" dirty="0"/>
            <a:t>, </a:t>
          </a:r>
          <a:r>
            <a:rPr lang="en-US" sz="2200" kern="1200" dirty="0" err="1"/>
            <a:t>반복</a:t>
          </a:r>
          <a:r>
            <a:rPr lang="en-US" sz="2200" kern="1200" dirty="0"/>
            <a:t> </a:t>
          </a:r>
          <a:r>
            <a:rPr lang="en-US" sz="2200" kern="1200" dirty="0" err="1"/>
            <a:t>작업</a:t>
          </a:r>
          <a:r>
            <a:rPr lang="en-US" sz="2200" kern="1200" dirty="0"/>
            <a:t> </a:t>
          </a:r>
          <a:r>
            <a:rPr lang="en-US" sz="2200" kern="1200" dirty="0" err="1"/>
            <a:t>증가</a:t>
          </a:r>
          <a:endParaRPr lang="en-US" sz="2200" kern="1200" dirty="0"/>
        </a:p>
      </dsp:txBody>
      <dsp:txXfrm>
        <a:off x="0" y="1494304"/>
        <a:ext cx="3863535" cy="1492116"/>
      </dsp:txXfrm>
    </dsp:sp>
    <dsp:sp modelId="{47C1791E-CE8A-4827-9E18-1B4A7C5B96D4}">
      <dsp:nvSpPr>
        <dsp:cNvPr id="0" name=""/>
        <dsp:cNvSpPr/>
      </dsp:nvSpPr>
      <dsp:spPr>
        <a:xfrm>
          <a:off x="0" y="2986421"/>
          <a:ext cx="38635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2001E-7C0E-4A9F-9942-304F6680675F}">
      <dsp:nvSpPr>
        <dsp:cNvPr id="0" name=""/>
        <dsp:cNvSpPr/>
      </dsp:nvSpPr>
      <dsp:spPr>
        <a:xfrm>
          <a:off x="0" y="2986421"/>
          <a:ext cx="3863535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필요성</a:t>
          </a:r>
          <a:r>
            <a:rPr lang="en-US" sz="2200" kern="1200" dirty="0"/>
            <a:t>: RAG+LLM </a:t>
          </a:r>
          <a:r>
            <a:rPr lang="en-US" sz="2200" kern="1200" dirty="0" err="1"/>
            <a:t>기반의</a:t>
          </a:r>
          <a:r>
            <a:rPr lang="en-US" sz="2200" kern="1200" dirty="0"/>
            <a:t> </a:t>
          </a:r>
          <a:r>
            <a:rPr lang="en-US" sz="2200" kern="1200" dirty="0" err="1"/>
            <a:t>조직</a:t>
          </a:r>
          <a:r>
            <a:rPr lang="en-US" sz="2200" kern="1200" dirty="0"/>
            <a:t> 내 </a:t>
          </a:r>
          <a:r>
            <a:rPr lang="en-US" sz="2200" kern="1200" dirty="0" err="1"/>
            <a:t>정보</a:t>
          </a:r>
          <a:r>
            <a:rPr lang="en-US" sz="2200" kern="1200" dirty="0"/>
            <a:t> </a:t>
          </a:r>
          <a:r>
            <a:rPr lang="en-US" sz="2200" kern="1200" dirty="0" err="1"/>
            <a:t>통합·자동화</a:t>
          </a:r>
          <a:r>
            <a:rPr lang="en-US" sz="2200" kern="1200" dirty="0"/>
            <a:t> </a:t>
          </a:r>
          <a:r>
            <a:rPr lang="en-US" sz="2200" kern="1200" dirty="0" err="1"/>
            <a:t>시스템</a:t>
          </a:r>
          <a:endParaRPr lang="en-US" sz="2200" kern="1200" dirty="0"/>
        </a:p>
      </dsp:txBody>
      <dsp:txXfrm>
        <a:off x="0" y="2986421"/>
        <a:ext cx="3863535" cy="1492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D0C33-45E5-4DEF-89A7-9CEE84007394}">
      <dsp:nvSpPr>
        <dsp:cNvPr id="0" name=""/>
        <dsp:cNvSpPr/>
      </dsp:nvSpPr>
      <dsp:spPr>
        <a:xfrm>
          <a:off x="0" y="2187"/>
          <a:ext cx="3585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A19D4-9FD9-4F4D-9D9C-7C1B6D5983D1}">
      <dsp:nvSpPr>
        <dsp:cNvPr id="0" name=""/>
        <dsp:cNvSpPr/>
      </dsp:nvSpPr>
      <dsp:spPr>
        <a:xfrm>
          <a:off x="0" y="2187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서비스명: CLIKCA (Click + Assistant)</a:t>
          </a:r>
        </a:p>
      </dsp:txBody>
      <dsp:txXfrm>
        <a:off x="0" y="2187"/>
        <a:ext cx="3585312" cy="1492116"/>
      </dsp:txXfrm>
    </dsp:sp>
    <dsp:sp modelId="{A34F2B8E-6355-4A74-AA63-BEA5ADED24EF}">
      <dsp:nvSpPr>
        <dsp:cNvPr id="0" name=""/>
        <dsp:cNvSpPr/>
      </dsp:nvSpPr>
      <dsp:spPr>
        <a:xfrm>
          <a:off x="0" y="1494304"/>
          <a:ext cx="3585312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90ED-3EE4-49F6-BEB7-8818AB965C89}">
      <dsp:nvSpPr>
        <dsp:cNvPr id="0" name=""/>
        <dsp:cNvSpPr/>
      </dsp:nvSpPr>
      <dsp:spPr>
        <a:xfrm>
          <a:off x="0" y="1494304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차별성: 의미검색+요약, API 양방향 연동</a:t>
          </a:r>
        </a:p>
      </dsp:txBody>
      <dsp:txXfrm>
        <a:off x="0" y="1494304"/>
        <a:ext cx="3585312" cy="1492116"/>
      </dsp:txXfrm>
    </dsp:sp>
    <dsp:sp modelId="{9D840E83-EB74-49E2-9767-9E2D864F6BF8}">
      <dsp:nvSpPr>
        <dsp:cNvPr id="0" name=""/>
        <dsp:cNvSpPr/>
      </dsp:nvSpPr>
      <dsp:spPr>
        <a:xfrm>
          <a:off x="0" y="2986421"/>
          <a:ext cx="3585312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6EED-8518-4614-BD96-E42D3839D1DA}">
      <dsp:nvSpPr>
        <dsp:cNvPr id="0" name=""/>
        <dsp:cNvSpPr/>
      </dsp:nvSpPr>
      <dsp:spPr>
        <a:xfrm>
          <a:off x="0" y="2986421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활용 시나리오: 규정 질의, 회의록→일정, 초안 작성</a:t>
          </a:r>
        </a:p>
      </dsp:txBody>
      <dsp:txXfrm>
        <a:off x="0" y="2986421"/>
        <a:ext cx="3585312" cy="1492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E6D7F-7D0B-4DB7-AAAD-46EDBF62BEC6}">
      <dsp:nvSpPr>
        <dsp:cNvPr id="0" name=""/>
        <dsp:cNvSpPr/>
      </dsp:nvSpPr>
      <dsp:spPr>
        <a:xfrm>
          <a:off x="314" y="157036"/>
          <a:ext cx="670584" cy="4023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Text</a:t>
          </a:r>
          <a:endParaRPr lang="ko-KR" altLang="en-US" sz="900" kern="1200" dirty="0"/>
        </a:p>
      </dsp:txBody>
      <dsp:txXfrm>
        <a:off x="12098" y="168820"/>
        <a:ext cx="647016" cy="378782"/>
      </dsp:txXfrm>
    </dsp:sp>
    <dsp:sp modelId="{5E4D58F6-DFBC-4ACD-8B00-134AF3FA8AE4}">
      <dsp:nvSpPr>
        <dsp:cNvPr id="0" name=""/>
        <dsp:cNvSpPr/>
      </dsp:nvSpPr>
      <dsp:spPr>
        <a:xfrm>
          <a:off x="737957" y="275059"/>
          <a:ext cx="142163" cy="1663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737957" y="308320"/>
        <a:ext cx="99514" cy="99782"/>
      </dsp:txXfrm>
    </dsp:sp>
    <dsp:sp modelId="{9A303035-B552-4AE9-BAA3-FCF34409CDAD}">
      <dsp:nvSpPr>
        <dsp:cNvPr id="0" name=""/>
        <dsp:cNvSpPr/>
      </dsp:nvSpPr>
      <dsp:spPr>
        <a:xfrm>
          <a:off x="939132" y="157036"/>
          <a:ext cx="670584" cy="4023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Markdown</a:t>
          </a:r>
          <a:endParaRPr lang="ko-KR" altLang="en-US" sz="900" kern="1200" dirty="0"/>
        </a:p>
      </dsp:txBody>
      <dsp:txXfrm>
        <a:off x="950916" y="168820"/>
        <a:ext cx="647016" cy="378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27560-36BC-408A-9D15-D56DA6F56863}">
      <dsp:nvSpPr>
        <dsp:cNvPr id="0" name=""/>
        <dsp:cNvSpPr/>
      </dsp:nvSpPr>
      <dsp:spPr>
        <a:xfrm>
          <a:off x="314" y="147606"/>
          <a:ext cx="670584" cy="4212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Table</a:t>
          </a:r>
          <a:endParaRPr lang="ko-KR" altLang="en-US" sz="1800" kern="1200" dirty="0"/>
        </a:p>
      </dsp:txBody>
      <dsp:txXfrm>
        <a:off x="12651" y="159943"/>
        <a:ext cx="645910" cy="396536"/>
      </dsp:txXfrm>
    </dsp:sp>
    <dsp:sp modelId="{BBB13E17-5B1E-40EE-8934-36715D973D3F}">
      <dsp:nvSpPr>
        <dsp:cNvPr id="0" name=""/>
        <dsp:cNvSpPr/>
      </dsp:nvSpPr>
      <dsp:spPr>
        <a:xfrm>
          <a:off x="737957" y="275059"/>
          <a:ext cx="142163" cy="1663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37957" y="308320"/>
        <a:ext cx="99514" cy="99782"/>
      </dsp:txXfrm>
    </dsp:sp>
    <dsp:sp modelId="{B438EE11-025C-4882-95A5-9F04DFD9555E}">
      <dsp:nvSpPr>
        <dsp:cNvPr id="0" name=""/>
        <dsp:cNvSpPr/>
      </dsp:nvSpPr>
      <dsp:spPr>
        <a:xfrm>
          <a:off x="939132" y="147606"/>
          <a:ext cx="670584" cy="4212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CSV</a:t>
          </a:r>
          <a:endParaRPr lang="ko-KR" altLang="en-US" sz="1800" kern="1200" dirty="0"/>
        </a:p>
      </dsp:txBody>
      <dsp:txXfrm>
        <a:off x="951469" y="159943"/>
        <a:ext cx="645910" cy="396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57FBC-D633-4FEB-B937-D6BC6562602C}">
      <dsp:nvSpPr>
        <dsp:cNvPr id="0" name=""/>
        <dsp:cNvSpPr/>
      </dsp:nvSpPr>
      <dsp:spPr>
        <a:xfrm>
          <a:off x="1100" y="15919"/>
          <a:ext cx="669929" cy="684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IMAGE</a:t>
          </a:r>
          <a:endParaRPr lang="ko-KR" altLang="en-US" sz="1800" kern="1200" dirty="0"/>
        </a:p>
      </dsp:txBody>
      <dsp:txXfrm>
        <a:off x="20722" y="35541"/>
        <a:ext cx="630685" cy="645340"/>
      </dsp:txXfrm>
    </dsp:sp>
    <dsp:sp modelId="{14BF5AE7-76EF-4CF8-A418-76DC9650C01A}">
      <dsp:nvSpPr>
        <dsp:cNvPr id="0" name=""/>
        <dsp:cNvSpPr/>
      </dsp:nvSpPr>
      <dsp:spPr>
        <a:xfrm>
          <a:off x="738023" y="275140"/>
          <a:ext cx="142025" cy="1661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38023" y="308368"/>
        <a:ext cx="99418" cy="99686"/>
      </dsp:txXfrm>
    </dsp:sp>
    <dsp:sp modelId="{D9EA9492-E8C0-4241-AF2E-A7F3B57602F5}">
      <dsp:nvSpPr>
        <dsp:cNvPr id="0" name=""/>
        <dsp:cNvSpPr/>
      </dsp:nvSpPr>
      <dsp:spPr>
        <a:xfrm>
          <a:off x="939001" y="15919"/>
          <a:ext cx="669929" cy="684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PNG</a:t>
          </a:r>
          <a:endParaRPr lang="ko-KR" altLang="en-US" sz="1800" kern="1200" dirty="0"/>
        </a:p>
      </dsp:txBody>
      <dsp:txXfrm>
        <a:off x="958623" y="35541"/>
        <a:ext cx="630685" cy="64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2E3FF-5382-E1A3-7742-1C31FCE4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1171464"/>
            <a:ext cx="7210048" cy="2108939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978" y="3429000"/>
            <a:ext cx="6691254" cy="171330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5400"/>
              <a:t>RAG </a:t>
            </a:r>
            <a:r>
              <a:rPr lang="ko-KR" altLang="en-US" sz="5400"/>
              <a:t>기반 업무 보조 </a:t>
            </a:r>
            <a:r>
              <a:rPr lang="en-US" altLang="ko-KR" sz="5400"/>
              <a:t>AI </a:t>
            </a:r>
            <a:r>
              <a:rPr lang="ko-KR" altLang="en-US" sz="5400"/>
              <a:t>비서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2000"/>
              <a:t>SK Networks Family AI Camp 13</a:t>
            </a:r>
            <a:r>
              <a:rPr lang="ko-KR" altLang="en-US" sz="2000"/>
              <a:t>기</a:t>
            </a:r>
          </a:p>
          <a:p>
            <a:pPr algn="l">
              <a:lnSpc>
                <a:spcPct val="90000"/>
              </a:lnSpc>
            </a:pPr>
            <a:r>
              <a:rPr lang="en-US" altLang="ko-KR" sz="2000"/>
              <a:t>1</a:t>
            </a:r>
            <a:r>
              <a:rPr lang="ko-KR" altLang="en-US" sz="2000"/>
              <a:t>팀</a:t>
            </a:r>
            <a:r>
              <a:rPr lang="en-US" altLang="ko-KR" sz="2000"/>
              <a:t>: </a:t>
            </a:r>
            <a:r>
              <a:rPr lang="ko-KR" altLang="en-US" sz="2000"/>
              <a:t> 남궁건우</a:t>
            </a:r>
            <a:r>
              <a:rPr lang="en-US" altLang="ko-KR" sz="2000"/>
              <a:t>, </a:t>
            </a:r>
            <a:r>
              <a:rPr lang="ko-KR" altLang="en-US" sz="2000"/>
              <a:t>이명인</a:t>
            </a:r>
            <a:r>
              <a:rPr lang="en-US" altLang="ko-KR" sz="2000"/>
              <a:t>, </a:t>
            </a:r>
            <a:r>
              <a:rPr lang="ko-KR" altLang="en-US" sz="2000"/>
              <a:t>우지훈</a:t>
            </a:r>
            <a:r>
              <a:rPr lang="en-US" altLang="ko-KR" sz="2000"/>
              <a:t>, </a:t>
            </a:r>
            <a:r>
              <a:rPr lang="ko-KR" altLang="en-US" sz="2000" err="1"/>
              <a:t>홍채우</a:t>
            </a:r>
            <a:r>
              <a:rPr lang="en-US" altLang="ko-KR" sz="2000"/>
              <a:t>, </a:t>
            </a:r>
            <a:r>
              <a:rPr lang="ko-KR" altLang="en-US" sz="2000"/>
              <a:t>김승호</a:t>
            </a:r>
          </a:p>
          <a:p>
            <a:pPr algn="l">
              <a:lnSpc>
                <a:spcPct val="90000"/>
              </a:lnSpc>
            </a:pPr>
            <a:endParaRPr lang="ko-KR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AB68D-718D-9FFC-0B5D-9FF063DF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6" y="1227605"/>
            <a:ext cx="3024466" cy="439922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D586B-02C3-937D-F9B5-44E1E979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CC1C-A4EC-8154-6339-C0C04225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277577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>
                <a:ea typeface="맑은 고딕"/>
              </a:rPr>
              <a:t>GPT 모델과 연동하여 질문가능</a:t>
            </a:r>
          </a:p>
          <a:p>
            <a:r>
              <a:rPr lang="ko-KR" altLang="en-US" sz="2100">
                <a:ea typeface="맑은 고딕"/>
              </a:rPr>
              <a:t>문서 초안 작성 요청</a:t>
            </a:r>
          </a:p>
          <a:p>
            <a:r>
              <a:rPr lang="ko-KR" altLang="en-US" sz="2100">
                <a:ea typeface="맑은 고딕"/>
              </a:rPr>
              <a:t>회의록 업로드 요청</a:t>
            </a:r>
          </a:p>
          <a:p>
            <a:r>
              <a:rPr lang="ko-KR" altLang="en-US" sz="2100">
                <a:ea typeface="맑은 고딕"/>
              </a:rPr>
              <a:t>일정 등록 요청</a:t>
            </a:r>
          </a:p>
        </p:txBody>
      </p:sp>
    </p:spTree>
    <p:extLst>
      <p:ext uri="{BB962C8B-B14F-4D97-AF65-F5344CB8AC3E}">
        <p14:creationId xmlns:p14="http://schemas.microsoft.com/office/powerpoint/2010/main" val="43253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1D9D1-20E9-7A8B-0B6A-0882C66A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" y="1302980"/>
            <a:ext cx="2022553" cy="4065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1C958-BCFB-4EF1-F82F-1F3665D2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43" y="1302980"/>
            <a:ext cx="1392410" cy="4065434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09756-2644-E75B-597F-5D0E0C8C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en-US" sz="4700" dirty="0" err="1">
                <a:ea typeface="맑은 고딕"/>
              </a:rPr>
              <a:t>ChatBot</a:t>
            </a:r>
            <a:endParaRPr lang="en-US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2E15-185C-5159-838D-8038EFC9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 dirty="0">
                <a:ea typeface="맑은 고딕"/>
              </a:rPr>
              <a:t>문서초안</a:t>
            </a:r>
            <a:r>
              <a:rPr lang="en-US" altLang="ko-KR" sz="2100" dirty="0">
                <a:ea typeface="맑은 고딕"/>
              </a:rPr>
              <a:t> </a:t>
            </a:r>
            <a:r>
              <a:rPr lang="en-US" altLang="ko-KR" sz="2100" dirty="0" err="1">
                <a:ea typeface="맑은 고딕"/>
              </a:rPr>
              <a:t>작성</a:t>
            </a:r>
            <a:r>
              <a:rPr lang="en-US" altLang="ko-KR" sz="2100" dirty="0">
                <a:ea typeface="맑은 고딕"/>
              </a:rPr>
              <a:t> </a:t>
            </a:r>
            <a:r>
              <a:rPr lang="en-US" altLang="ko-KR" sz="2100" dirty="0" err="1">
                <a:ea typeface="맑은 고딕"/>
              </a:rPr>
              <a:t>요청</a:t>
            </a:r>
            <a:endParaRPr lang="en-US" altLang="ko-KR" sz="2100" dirty="0">
              <a:ea typeface="맑은 고딕"/>
            </a:endParaRPr>
          </a:p>
          <a:p>
            <a:r>
              <a:rPr lang="en-US" altLang="ko-KR" sz="2100" dirty="0" err="1">
                <a:ea typeface="맑은 고딕"/>
              </a:rPr>
              <a:t>회의록</a:t>
            </a:r>
            <a:r>
              <a:rPr lang="en-US" altLang="ko-KR" sz="2100" dirty="0">
                <a:ea typeface="맑은 고딕"/>
              </a:rPr>
              <a:t> </a:t>
            </a:r>
            <a:r>
              <a:rPr lang="en-US" altLang="ko-KR" sz="2100" dirty="0" err="1">
                <a:ea typeface="맑은 고딕"/>
              </a:rPr>
              <a:t>업로드</a:t>
            </a:r>
            <a:r>
              <a:rPr lang="en-US" altLang="ko-KR" sz="2100" dirty="0">
                <a:ea typeface="맑은 고딕"/>
              </a:rPr>
              <a:t> </a:t>
            </a:r>
            <a:r>
              <a:rPr lang="en-US" altLang="ko-KR" sz="2100" dirty="0" err="1">
                <a:ea typeface="맑은 고딕"/>
              </a:rPr>
              <a:t>요청</a:t>
            </a:r>
            <a:endParaRPr lang="en-US" altLang="ko-KR" sz="2100" dirty="0">
              <a:ea typeface="맑은 고딕"/>
            </a:endParaRPr>
          </a:p>
          <a:p>
            <a:r>
              <a:rPr lang="en-US" altLang="ko-KR" sz="2100" dirty="0" err="1">
                <a:ea typeface="맑은 고딕"/>
              </a:rPr>
              <a:t>일정</a:t>
            </a:r>
            <a:r>
              <a:rPr lang="en-US" altLang="ko-KR" sz="2100" dirty="0">
                <a:ea typeface="맑은 고딕"/>
              </a:rPr>
              <a:t> </a:t>
            </a:r>
            <a:r>
              <a:rPr lang="en-US" altLang="ko-KR" sz="2100" dirty="0" err="1">
                <a:ea typeface="맑은 고딕"/>
              </a:rPr>
              <a:t>등록</a:t>
            </a:r>
            <a:r>
              <a:rPr lang="en-US" altLang="ko-KR" sz="2100" dirty="0">
                <a:ea typeface="맑은 고딕"/>
              </a:rPr>
              <a:t> </a:t>
            </a:r>
            <a:r>
              <a:rPr lang="en-US" altLang="ko-KR" sz="2100" dirty="0" err="1">
                <a:ea typeface="맑은 고딕"/>
              </a:rPr>
              <a:t>요청</a:t>
            </a:r>
            <a:endParaRPr lang="en-US" altLang="ko-KR" sz="2100" dirty="0">
              <a:ea typeface="맑은 고딕"/>
            </a:endParaRPr>
          </a:p>
          <a:p>
            <a:endParaRPr lang="en-US" altLang="ko-KR" sz="21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310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1D54-2BD1-79D3-C591-0F8D9F19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5" y="785594"/>
            <a:ext cx="3373073" cy="2403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5B86C-ED4B-91A9-D944-D856C7872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4" y="3500776"/>
            <a:ext cx="3396885" cy="243726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B69B2-9764-3020-5528-D48D0BB5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ko-KR" altLang="en-US" sz="4700" dirty="0">
                <a:ea typeface="맑은 고딕"/>
              </a:rPr>
              <a:t>문서</a:t>
            </a:r>
            <a:r>
              <a:rPr lang="en-US" altLang="ko-KR" sz="4700" dirty="0">
                <a:ea typeface="맑은 고딕"/>
              </a:rPr>
              <a:t> </a:t>
            </a:r>
            <a:r>
              <a:rPr lang="ko-KR" altLang="en-US" sz="4700" dirty="0">
                <a:ea typeface="맑은 고딕"/>
              </a:rPr>
              <a:t>편집</a:t>
            </a:r>
            <a:endParaRPr lang="en-US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A9A-1D25-D8A0-FB5C-54299B12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altLang="ko-KR" sz="2100" dirty="0" err="1">
                <a:ea typeface="맑은 고딕"/>
              </a:rPr>
              <a:t>Docx,hwpx</a:t>
            </a:r>
            <a:r>
              <a:rPr lang="en-US" altLang="ko-KR" sz="2100" dirty="0">
                <a:ea typeface="맑은 고딕"/>
              </a:rPr>
              <a:t> </a:t>
            </a:r>
            <a:r>
              <a:rPr lang="ko-KR" altLang="en-US" sz="2100" dirty="0">
                <a:ea typeface="맑은 고딕"/>
              </a:rPr>
              <a:t>파일</a:t>
            </a:r>
            <a:r>
              <a:rPr lang="en-US" sz="2100" dirty="0">
                <a:ea typeface="맑은 고딕"/>
              </a:rPr>
              <a:t> </a:t>
            </a:r>
            <a:r>
              <a:rPr lang="ko-KR" altLang="en-US" sz="2100" dirty="0">
                <a:ea typeface="맑은 고딕"/>
              </a:rPr>
              <a:t>편집</a:t>
            </a:r>
            <a:endParaRPr lang="en-US" sz="2100" dirty="0">
              <a:ea typeface="맑은 고딕"/>
            </a:endParaRPr>
          </a:p>
          <a:p>
            <a:r>
              <a:rPr lang="ko-KR" altLang="en-US" sz="2100" dirty="0" err="1">
                <a:ea typeface="맑은 고딕"/>
              </a:rPr>
              <a:t>ChatBot을</a:t>
            </a:r>
            <a:r>
              <a:rPr lang="ko-KR" altLang="en-US" sz="2100" dirty="0">
                <a:ea typeface="맑은 고딕"/>
              </a:rPr>
              <a:t> 통해 양식에 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맞는 초안 작성</a:t>
            </a:r>
          </a:p>
          <a:p>
            <a:r>
              <a:rPr lang="ko-KR" altLang="en-US" sz="2100" dirty="0">
                <a:ea typeface="맑은 고딕"/>
              </a:rPr>
              <a:t>사용자가 실시간 수정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501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FF726-1B77-012B-5792-7E330A85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793"/>
          <a:stretch>
            <a:fillRect/>
          </a:stretch>
        </p:blipFill>
        <p:spPr>
          <a:xfrm>
            <a:off x="466251" y="623268"/>
            <a:ext cx="4107942" cy="338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32E1B-A03D-82B6-1919-F5933E4B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" r="31198" b="2"/>
          <a:stretch>
            <a:fillRect/>
          </a:stretch>
        </p:blipFill>
        <p:spPr>
          <a:xfrm>
            <a:off x="466251" y="4088856"/>
            <a:ext cx="2017386" cy="2142307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95661-D265-7915-2193-90EC64DF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캘린더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AF2A-8B84-97E5-72AD-C5C7AE4E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88" r="23125"/>
          <a:stretch>
            <a:fillRect/>
          </a:stretch>
        </p:blipFill>
        <p:spPr>
          <a:xfrm>
            <a:off x="2557941" y="4088856"/>
            <a:ext cx="2016252" cy="21423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1635-7979-5454-D4AD-76F89542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73" y="2998277"/>
            <a:ext cx="2972774" cy="196466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1700">
                <a:ea typeface="맑은 고딕"/>
              </a:rPr>
              <a:t>구글 캘린더와 연동</a:t>
            </a:r>
          </a:p>
          <a:p>
            <a:r>
              <a:rPr lang="ko-KR" altLang="en-US" sz="1700">
                <a:ea typeface="맑은 고딕"/>
              </a:rPr>
              <a:t>개인 일정 등록 및</a:t>
            </a:r>
            <a:br>
              <a:rPr lang="ko-KR" altLang="en-US" sz="1700">
                <a:ea typeface="맑은 고딕"/>
              </a:rPr>
            </a:br>
            <a:r>
              <a:rPr lang="ko-KR" altLang="en-US" sz="1700">
                <a:ea typeface="맑은 고딕"/>
              </a:rPr>
              <a:t>사내 일정 등록</a:t>
            </a:r>
          </a:p>
          <a:p>
            <a:r>
              <a:rPr lang="ko-KR" altLang="en-US" sz="1700">
                <a:ea typeface="맑은 고딕"/>
              </a:rPr>
              <a:t>간트 차트 형태 및</a:t>
            </a:r>
            <a:br>
              <a:rPr lang="ko-KR" altLang="en-US" sz="1700">
                <a:ea typeface="맑은 고딕"/>
              </a:rPr>
            </a:br>
            <a:r>
              <a:rPr lang="ko-KR" altLang="en-US" sz="1700">
                <a:ea typeface="맑은 고딕"/>
              </a:rPr>
              <a:t>달력 형태 가능</a:t>
            </a:r>
          </a:p>
          <a:p>
            <a:endParaRPr lang="ko-KR" altLang="en-US" sz="17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492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4C6B-1AAC-331B-3323-A4205657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8" y="1985044"/>
            <a:ext cx="4112924" cy="2951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81EC2-045C-05B3-49AA-F4EC8EEA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5" y="1985045"/>
            <a:ext cx="4127307" cy="2951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CA3B0-23E1-4B9F-1457-0E83CEF8D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16" y="2003828"/>
            <a:ext cx="4115427" cy="293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887CBC-8BFA-BF31-5FEE-F65F63276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37" y="1985043"/>
            <a:ext cx="4123346" cy="2927574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56B98-15CE-CBD6-E426-942C206B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캘린더</a:t>
            </a: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922-529E-6325-9927-105D6F8D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74" y="2998278"/>
            <a:ext cx="2611557" cy="179759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1700">
                <a:ea typeface="맑은 고딕"/>
              </a:rPr>
              <a:t>일정 등록</a:t>
            </a:r>
          </a:p>
          <a:p>
            <a:r>
              <a:rPr lang="ko-KR" altLang="en-US" sz="1700">
                <a:ea typeface="맑은 고딕"/>
              </a:rPr>
              <a:t>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2320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7761A-2071-2EEA-E2F4-C4B148C3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" b="540"/>
          <a:stretch>
            <a:fillRect/>
          </a:stretch>
        </p:blipFill>
        <p:spPr>
          <a:xfrm>
            <a:off x="466256" y="623280"/>
            <a:ext cx="2576652" cy="1819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83821-6CA2-0402-8441-527768AC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" b="1426"/>
          <a:stretch>
            <a:fillRect/>
          </a:stretch>
        </p:blipFill>
        <p:spPr>
          <a:xfrm>
            <a:off x="511170" y="2605245"/>
            <a:ext cx="2584554" cy="1815122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1412" y="623275"/>
            <a:ext cx="537870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2838D-DE81-1075-5E4C-A3AA2A9D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88" y="1188637"/>
            <a:ext cx="4678190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문서 관리</a:t>
            </a:r>
            <a:endParaRPr lang="en-US" sz="4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6B7CB-3ACA-E3FB-6CF0-E72791885D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6" b="832"/>
          <a:stretch>
            <a:fillRect/>
          </a:stretch>
        </p:blipFill>
        <p:spPr>
          <a:xfrm>
            <a:off x="544303" y="4562133"/>
            <a:ext cx="2584554" cy="18196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AC6C-3EFB-0556-D1AD-AB0C241A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788" y="2998278"/>
            <a:ext cx="3769234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 dirty="0">
                <a:ea typeface="맑은 고딕"/>
              </a:rPr>
              <a:t>열람한 문서 및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생성한 문서 목록</a:t>
            </a:r>
            <a:endParaRPr lang="en-US" altLang="ko-KR" sz="2100" dirty="0">
              <a:ea typeface="맑은 고딕"/>
            </a:endParaRPr>
          </a:p>
          <a:p>
            <a:r>
              <a:rPr lang="ko-KR" altLang="en-US" sz="2100" dirty="0">
                <a:ea typeface="맑은 고딕"/>
              </a:rPr>
              <a:t>수정, 저장, 삭제 가능</a:t>
            </a:r>
          </a:p>
          <a:p>
            <a:r>
              <a:rPr lang="ko-KR" altLang="en-US" sz="2100" dirty="0">
                <a:ea typeface="맑은 고딕"/>
              </a:rPr>
              <a:t>리스트 형식 및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카드 형식 선택 가능</a:t>
            </a:r>
          </a:p>
        </p:txBody>
      </p:sp>
    </p:spTree>
    <p:extLst>
      <p:ext uri="{BB962C8B-B14F-4D97-AF65-F5344CB8AC3E}">
        <p14:creationId xmlns:p14="http://schemas.microsoft.com/office/powerpoint/2010/main" val="251392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90614-93D2-FC80-DBDD-6F1BE6C0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ED30589-EE9E-023A-A6D0-A63DCB78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9" y="1943151"/>
            <a:ext cx="4141740" cy="2971698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109FE8F3-07C7-51D0-DEF4-4F6E95DA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1" y="1943151"/>
            <a:ext cx="4167618" cy="2948588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649E7-6D13-EDB2-A02D-6FCEECF6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r>
              <a:rPr lang="ko-KR" altLang="en-US" sz="4700" dirty="0">
                <a:ea typeface="맑은 고딕"/>
              </a:rPr>
              <a:t>관리자 페이지</a:t>
            </a:r>
            <a:endParaRPr lang="en-US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BF39-9277-A4F7-56E7-0CB98731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74" y="2998278"/>
            <a:ext cx="2611557" cy="179759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1700" dirty="0">
                <a:ea typeface="맑은 고딕"/>
              </a:rPr>
              <a:t>사원 정보 수정</a:t>
            </a:r>
            <a:r>
              <a:rPr lang="en-US" altLang="ko-KR" sz="1700" dirty="0">
                <a:ea typeface="맑은 고딕"/>
              </a:rPr>
              <a:t>, </a:t>
            </a:r>
            <a:r>
              <a:rPr lang="ko-KR" altLang="en-US" sz="1700" dirty="0">
                <a:ea typeface="맑은 고딕"/>
              </a:rPr>
              <a:t>삭제</a:t>
            </a:r>
            <a:endParaRPr lang="en-US" altLang="ko-KR" sz="1700" dirty="0">
              <a:ea typeface="맑은 고딕"/>
            </a:endParaRPr>
          </a:p>
          <a:p>
            <a:pPr marL="0" indent="0">
              <a:buNone/>
            </a:pPr>
            <a:endParaRPr lang="en-US" altLang="ko-KR" sz="1700" dirty="0">
              <a:ea typeface="맑은 고딕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80CCCE2-9927-010D-7A3F-8D6D90F7E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71" y="1943150"/>
            <a:ext cx="4138371" cy="2948587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943BB4A-A405-C164-E856-B18B66D9D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1920039"/>
            <a:ext cx="4188547" cy="29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2A151-7F06-EEE8-F3ED-48A58A775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62830-E1AE-941D-D78C-187C0955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67" y="318165"/>
            <a:ext cx="6056111" cy="1618489"/>
          </a:xfrm>
        </p:spPr>
        <p:txBody>
          <a:bodyPr anchor="ctr">
            <a:normAutofit/>
          </a:bodyPr>
          <a:lstStyle/>
          <a:p>
            <a:r>
              <a:rPr lang="ko-KR" altLang="en-US" sz="5000"/>
              <a:t>사용 예시</a:t>
            </a:r>
            <a:endParaRPr lang="ko-KR" altLang="en-US" sz="5000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38E2F71-4F12-FBD0-F77F-8C49EADF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1" y="1981214"/>
            <a:ext cx="7297697" cy="410495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621BD33-14BD-3FF8-0898-27CD56F6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76" y="1877961"/>
            <a:ext cx="8048895" cy="42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026484-BEBA-CB42-3ED6-41EF876B5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E27583E-1F4E-17AE-99AB-C419CC690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65" y="623275"/>
            <a:ext cx="4079734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ight Triangle 205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9" y="623275"/>
            <a:ext cx="300913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0ADFD-8C20-D6B7-69EF-58B19102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372" y="1056640"/>
            <a:ext cx="2398245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</a:t>
            </a:r>
            <a:b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Agent</a:t>
            </a:r>
          </a:p>
        </p:txBody>
      </p:sp>
    </p:spTree>
    <p:extLst>
      <p:ext uri="{BB962C8B-B14F-4D97-AF65-F5344CB8AC3E}">
        <p14:creationId xmlns:p14="http://schemas.microsoft.com/office/powerpoint/2010/main" val="368242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8CA2A-8BC8-F642-82F3-75EC884D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355F4BD-9075-BB65-2CC7-416C0B7A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65" y="623275"/>
            <a:ext cx="4079734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76390-3752-1A80-2C21-78406FB2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51" y="641516"/>
            <a:ext cx="3475972" cy="8943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 Agent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18FBFB9-BA26-65EE-C4B8-5E5EC118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898" y="737621"/>
            <a:ext cx="2228946" cy="537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0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ko-KR" altLang="en-US" sz="6300"/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defRPr sz="1400"/>
            </a:pPr>
            <a:r>
              <a:rPr lang="ko-KR" altLang="en-US" sz="2100"/>
              <a:t>단순 검색을 넘어</a:t>
            </a:r>
            <a:r>
              <a:rPr lang="en-US" altLang="ko-KR" sz="2100"/>
              <a:t>, </a:t>
            </a:r>
            <a:r>
              <a:rPr lang="ko-KR" altLang="en-US" sz="2100"/>
              <a:t>문서</a:t>
            </a:r>
            <a:r>
              <a:rPr lang="en-US" altLang="ko-KR" sz="2100"/>
              <a:t>·</a:t>
            </a:r>
            <a:r>
              <a:rPr lang="ko-KR" altLang="en-US" sz="2100"/>
              <a:t>회의</a:t>
            </a:r>
            <a:r>
              <a:rPr lang="en-US" altLang="ko-KR" sz="2100"/>
              <a:t>·</a:t>
            </a:r>
            <a:r>
              <a:rPr lang="ko-KR" altLang="en-US" sz="2100"/>
              <a:t>일정</a:t>
            </a:r>
            <a:r>
              <a:rPr lang="en-US" altLang="ko-KR" sz="2100"/>
              <a:t>·</a:t>
            </a:r>
            <a:r>
              <a:rPr lang="ko-KR" altLang="en-US" sz="2100"/>
              <a:t>메일까지 통합 관리하는 올인원 </a:t>
            </a:r>
            <a:r>
              <a:rPr lang="en-US" altLang="ko-KR" sz="2100"/>
              <a:t>AI </a:t>
            </a:r>
            <a:r>
              <a:rPr lang="ko-KR" altLang="en-US" sz="2100"/>
              <a:t>비서</a:t>
            </a:r>
          </a:p>
          <a:p>
            <a:pPr>
              <a:defRPr sz="1400"/>
            </a:pPr>
            <a:r>
              <a:rPr lang="ko-KR" altLang="en-US" sz="2100"/>
              <a:t>서비스 슬로건</a:t>
            </a:r>
            <a:r>
              <a:rPr lang="en-US" altLang="ko-KR" sz="2100"/>
              <a:t>: '</a:t>
            </a:r>
            <a:r>
              <a:rPr lang="ko-KR" altLang="en-US" sz="2100"/>
              <a:t>한 번의 클릭</a:t>
            </a:r>
            <a:r>
              <a:rPr lang="en-US" altLang="ko-KR" sz="2100"/>
              <a:t>, </a:t>
            </a:r>
            <a:r>
              <a:rPr lang="ko-KR" altLang="en-US" sz="2100"/>
              <a:t>모든 업무 완결</a:t>
            </a:r>
            <a:r>
              <a:rPr lang="en-US" altLang="ko-KR" sz="2100"/>
              <a:t>'</a:t>
            </a:r>
          </a:p>
          <a:p>
            <a:pPr>
              <a:defRPr sz="1400"/>
            </a:pPr>
            <a:r>
              <a:rPr lang="ko-KR" altLang="en-US" sz="2100"/>
              <a:t>핵심 기능</a:t>
            </a:r>
            <a:r>
              <a:rPr lang="en-US" altLang="ko-KR" sz="2100"/>
              <a:t>: </a:t>
            </a:r>
            <a:r>
              <a:rPr lang="ko-KR" altLang="en-US" sz="2100"/>
              <a:t>문서요약</a:t>
            </a:r>
            <a:r>
              <a:rPr lang="en-US" altLang="ko-KR" sz="2100"/>
              <a:t>, </a:t>
            </a:r>
            <a:r>
              <a:rPr lang="ko-KR" altLang="en-US" sz="2100"/>
              <a:t>일정관리</a:t>
            </a:r>
            <a:r>
              <a:rPr lang="en-US" altLang="ko-KR" sz="2100"/>
              <a:t>, </a:t>
            </a:r>
            <a:r>
              <a:rPr lang="ko-KR" altLang="en-US" sz="2100"/>
              <a:t>이메일</a:t>
            </a:r>
            <a:r>
              <a:rPr lang="en-US" altLang="ko-KR" sz="2100"/>
              <a:t>, To-Do, </a:t>
            </a:r>
            <a:r>
              <a:rPr lang="ko-KR" altLang="en-US" sz="2100"/>
              <a:t>초안작성</a:t>
            </a:r>
            <a:r>
              <a:rPr lang="en-US" altLang="ko-KR" sz="2100"/>
              <a:t>, QnA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진행 현황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111173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ko-KR" altLang="en-US" sz="2100" dirty="0"/>
              <a:t>분석</a:t>
            </a:r>
            <a:r>
              <a:rPr lang="en-US" altLang="ko-KR" sz="2100" dirty="0"/>
              <a:t>·</a:t>
            </a:r>
            <a:r>
              <a:rPr lang="ko-KR" altLang="en-US" sz="2100" dirty="0"/>
              <a:t>설계 단계</a:t>
            </a:r>
            <a:r>
              <a:rPr lang="en-US" altLang="ko-KR" sz="2100" dirty="0"/>
              <a:t>: 100% </a:t>
            </a:r>
            <a:r>
              <a:rPr lang="ko-KR" altLang="en-US" sz="2100" dirty="0"/>
              <a:t>완료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/>
              <a:t>데이터 수집</a:t>
            </a:r>
            <a:r>
              <a:rPr lang="en-US" altLang="ko-KR" sz="2100" dirty="0"/>
              <a:t>·</a:t>
            </a:r>
            <a:r>
              <a:rPr lang="ko-KR" altLang="en-US" sz="2100" dirty="0" err="1"/>
              <a:t>전처리</a:t>
            </a:r>
            <a:r>
              <a:rPr lang="en-US" altLang="ko-KR" sz="2100" dirty="0"/>
              <a:t>: 80% </a:t>
            </a:r>
            <a:r>
              <a:rPr lang="ko-KR" altLang="en-US" sz="2100" dirty="0"/>
              <a:t>완료 </a:t>
            </a:r>
            <a:r>
              <a:rPr lang="en-US" altLang="ko-KR" sz="2100" dirty="0"/>
              <a:t>(</a:t>
            </a:r>
            <a:r>
              <a:rPr lang="ko-KR" altLang="en-US" sz="2100" dirty="0" err="1"/>
              <a:t>전처리</a:t>
            </a:r>
            <a:r>
              <a:rPr lang="ko-KR" altLang="en-US" sz="2100" dirty="0"/>
              <a:t> 보고서 성과 포함</a:t>
            </a:r>
            <a:r>
              <a:rPr lang="en-US" altLang="ko-KR" sz="2100" dirty="0"/>
              <a:t>)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 err="1"/>
              <a:t>프론트엔드</a:t>
            </a:r>
            <a:r>
              <a:rPr lang="en-US" altLang="ko-KR" sz="2100" dirty="0"/>
              <a:t>: </a:t>
            </a:r>
            <a:r>
              <a:rPr lang="ko-KR" altLang="en-US" sz="2100" dirty="0"/>
              <a:t>화면 설계 완료</a:t>
            </a:r>
            <a:r>
              <a:rPr lang="en-US" altLang="ko-KR" sz="2100" dirty="0"/>
              <a:t>, </a:t>
            </a:r>
            <a:r>
              <a:rPr lang="ko-KR" altLang="en-US" sz="2100" dirty="0"/>
              <a:t>일부 구현 중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 err="1"/>
              <a:t>백엔드</a:t>
            </a:r>
            <a:r>
              <a:rPr lang="en-US" altLang="ko-KR" sz="2100" dirty="0"/>
              <a:t>: DB</a:t>
            </a:r>
            <a:r>
              <a:rPr lang="ko-KR" altLang="en-US" sz="2100" dirty="0"/>
              <a:t>설계</a:t>
            </a:r>
            <a:r>
              <a:rPr lang="en-US" altLang="ko-KR" sz="2100" dirty="0"/>
              <a:t>·RAG</a:t>
            </a:r>
            <a:r>
              <a:rPr lang="ko-KR" altLang="en-US" sz="2100" dirty="0"/>
              <a:t>구현 착수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/>
              <a:t>남은 과제</a:t>
            </a:r>
            <a:r>
              <a:rPr lang="en-US" altLang="ko-KR" sz="2100" dirty="0"/>
              <a:t>: </a:t>
            </a:r>
            <a:r>
              <a:rPr lang="ko-KR" altLang="en-US" sz="2100" dirty="0" err="1"/>
              <a:t>백엔드</a:t>
            </a:r>
            <a:r>
              <a:rPr lang="ko-KR" altLang="en-US" sz="2100" dirty="0"/>
              <a:t> </a:t>
            </a:r>
            <a:r>
              <a:rPr lang="en-US" altLang="ko-KR" sz="2100" dirty="0"/>
              <a:t>API </a:t>
            </a:r>
            <a:r>
              <a:rPr lang="ko-KR" altLang="en-US" sz="2100" dirty="0"/>
              <a:t>완성</a:t>
            </a:r>
            <a:r>
              <a:rPr lang="en-US" altLang="ko-KR" sz="2100" dirty="0"/>
              <a:t>, </a:t>
            </a:r>
            <a:r>
              <a:rPr lang="ko-KR" altLang="en-US" sz="2100" dirty="0"/>
              <a:t>통합 테스트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72811-19FF-A3C7-1F62-A1D7149E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ko-KR" sz="3100" b="1" dirty="0"/>
              <a:t>PDF 문서의 </a:t>
            </a:r>
            <a:br>
              <a:rPr lang="en-US" altLang="ko-KR" sz="3100" b="1" dirty="0"/>
            </a:br>
            <a:r>
              <a:rPr lang="en-US" altLang="ko-KR" sz="3100" b="1" dirty="0"/>
              <a:t>Vector DB </a:t>
            </a:r>
            <a:r>
              <a:rPr lang="ko-KR" altLang="en-US" sz="3100" b="1" dirty="0"/>
              <a:t>구축</a:t>
            </a:r>
            <a:endParaRPr lang="ko-KR" altLang="en-US" sz="3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257F3-014D-AE0F-1C78-30FAABE4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445" y="1963502"/>
            <a:ext cx="3527136" cy="3560260"/>
          </a:xfrm>
        </p:spPr>
        <p:txBody>
          <a:bodyPr anchor="ctr">
            <a:normAutofit/>
          </a:bodyPr>
          <a:lstStyle/>
          <a:p>
            <a:r>
              <a:rPr lang="ko-KR" altLang="en-US" sz="2100" b="1" dirty="0" err="1"/>
              <a:t>전처리</a:t>
            </a:r>
            <a:r>
              <a:rPr lang="ko-KR" altLang="en-US" sz="2100" b="1" dirty="0"/>
              <a:t> 목표</a:t>
            </a:r>
            <a:endParaRPr lang="en-US" altLang="ko-KR" sz="2100" b="1" dirty="0"/>
          </a:p>
          <a:p>
            <a:pPr marL="0" indent="0">
              <a:buNone/>
            </a:pPr>
            <a:endParaRPr lang="en-US" altLang="ko-KR" sz="2100" b="1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100" dirty="0">
                <a:latin typeface="Arial" panose="020B0604020202020204" pitchFamily="34" charset="0"/>
              </a:rPr>
              <a:t>PDF 문서의 텍스트, 표, 이미지 정보를 손실 없이 추출해 순수 텍스트로 변환하고 모든 </a:t>
            </a:r>
            <a:r>
              <a:rPr lang="ko-KR" altLang="ko-KR" sz="2100" dirty="0" err="1">
                <a:latin typeface="Arial" panose="020B0604020202020204" pitchFamily="34" charset="0"/>
              </a:rPr>
              <a:t>비텍스트</a:t>
            </a:r>
            <a:r>
              <a:rPr lang="ko-KR" altLang="ko-KR" sz="2100" dirty="0">
                <a:latin typeface="Arial" panose="020B0604020202020204" pitchFamily="34" charset="0"/>
              </a:rPr>
              <a:t> 데이터를 </a:t>
            </a:r>
            <a:r>
              <a:rPr lang="ko-KR" altLang="ko-KR" sz="2100" dirty="0" err="1">
                <a:latin typeface="Arial" panose="020B0604020202020204" pitchFamily="34" charset="0"/>
              </a:rPr>
              <a:t>AI로</a:t>
            </a:r>
            <a:r>
              <a:rPr lang="ko-KR" altLang="ko-KR" sz="2100" dirty="0">
                <a:latin typeface="Arial" panose="020B0604020202020204" pitchFamily="34" charset="0"/>
              </a:rPr>
              <a:t> 실제 텍스트 정보로 치환하는 파이프라인을 구축</a:t>
            </a:r>
          </a:p>
          <a:p>
            <a:endParaRPr lang="en-US" altLang="ko-KR" sz="2100" dirty="0"/>
          </a:p>
          <a:p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59624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5A94-97C0-4A64-A199-A15D1341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82" y="1138468"/>
            <a:ext cx="7953068" cy="935524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 추출 및 구조화</a:t>
            </a:r>
            <a:br>
              <a:rPr lang="en-US" altLang="ko-KR" b="1" dirty="0"/>
            </a:br>
            <a:r>
              <a:rPr lang="en-US" altLang="ko-KR" sz="1500" dirty="0" err="1"/>
              <a:t>PyMuPDF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camelot</a:t>
            </a:r>
            <a:r>
              <a:rPr lang="ko-KR" altLang="en-US" sz="1500" dirty="0"/>
              <a:t>과 같은 라이브러리를 사용하여 </a:t>
            </a:r>
            <a:r>
              <a:rPr lang="en-US" altLang="ko-KR" sz="1500" dirty="0"/>
              <a:t>PDF </a:t>
            </a:r>
            <a:r>
              <a:rPr lang="ko-KR" altLang="en-US" sz="1500" dirty="0"/>
              <a:t>문서를 구조적으로 분해 및 핵심 데이터 추출</a:t>
            </a:r>
            <a:br>
              <a:rPr lang="ko-KR" altLang="en-US" sz="2025" dirty="0"/>
            </a:br>
            <a:endParaRPr lang="ko-KR" altLang="en-US" sz="2025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2870ED5-A4C9-7F1D-6F85-9D3E7E389C19}"/>
              </a:ext>
            </a:extLst>
          </p:cNvPr>
          <p:cNvGraphicFramePr/>
          <p:nvPr/>
        </p:nvGraphicFramePr>
        <p:xfrm>
          <a:off x="1087080" y="2236225"/>
          <a:ext cx="1610032" cy="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B63CEDA-EF2E-D440-1CE7-8676F5B41143}"/>
              </a:ext>
            </a:extLst>
          </p:cNvPr>
          <p:cNvGraphicFramePr/>
          <p:nvPr/>
        </p:nvGraphicFramePr>
        <p:xfrm>
          <a:off x="1087080" y="3267075"/>
          <a:ext cx="1610032" cy="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04A19DF7-452C-F8E8-609F-28100A7B2264}"/>
              </a:ext>
            </a:extLst>
          </p:cNvPr>
          <p:cNvGraphicFramePr/>
          <p:nvPr/>
        </p:nvGraphicFramePr>
        <p:xfrm>
          <a:off x="1087080" y="4297925"/>
          <a:ext cx="1610032" cy="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4DB1B0-DCF1-D6BB-E093-814BC1A0144D}"/>
              </a:ext>
            </a:extLst>
          </p:cNvPr>
          <p:cNvSpPr txBox="1"/>
          <p:nvPr/>
        </p:nvSpPr>
        <p:spPr>
          <a:xfrm>
            <a:off x="3436375" y="2236225"/>
            <a:ext cx="4881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텍스트</a:t>
            </a:r>
            <a:r>
              <a:rPr lang="en-US" altLang="ko-KR" sz="1350" dirty="0"/>
              <a:t>(Text) -&gt; </a:t>
            </a:r>
            <a:r>
              <a:rPr lang="ko-KR" altLang="en-US" sz="1350" dirty="0"/>
              <a:t>마크다운 </a:t>
            </a:r>
            <a:r>
              <a:rPr lang="en-US" altLang="ko-KR" sz="1350" dirty="0"/>
              <a:t>(.md): </a:t>
            </a:r>
          </a:p>
          <a:p>
            <a:r>
              <a:rPr lang="ko-KR" altLang="en-US" sz="1350" dirty="0"/>
              <a:t>문서의 기본 텍스트를 머리글</a:t>
            </a:r>
            <a:r>
              <a:rPr lang="en-US" altLang="ko-KR" sz="1350" dirty="0"/>
              <a:t>/</a:t>
            </a:r>
            <a:r>
              <a:rPr lang="ko-KR" altLang="en-US" sz="1350" dirty="0"/>
              <a:t>바닥글과 같은 불필요한 내용을 제외한 순수한 본문 내용만 페이지별로 추출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50C57-827D-B965-5145-B6E9AFE7AADA}"/>
              </a:ext>
            </a:extLst>
          </p:cNvPr>
          <p:cNvSpPr txBox="1"/>
          <p:nvPr/>
        </p:nvSpPr>
        <p:spPr>
          <a:xfrm>
            <a:off x="3436375" y="3221118"/>
            <a:ext cx="449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표</a:t>
            </a:r>
            <a:r>
              <a:rPr lang="en-US" altLang="ko-KR" sz="1350" dirty="0"/>
              <a:t>(Table) -&gt; CSV : </a:t>
            </a:r>
          </a:p>
          <a:p>
            <a:r>
              <a:rPr lang="ko-KR" altLang="en-US" sz="1350" dirty="0"/>
              <a:t>페이지 내 표를 탐지하여 그 구조를 그대로 보존하는 </a:t>
            </a:r>
            <a:r>
              <a:rPr lang="en-US" altLang="ko-KR" sz="1350" dirty="0"/>
              <a:t>CSV </a:t>
            </a:r>
            <a:r>
              <a:rPr lang="ko-KR" altLang="en-US" sz="1350" dirty="0"/>
              <a:t>파일로 추출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5650F-FBEA-C5FC-5FED-82A14CB20E93}"/>
              </a:ext>
            </a:extLst>
          </p:cNvPr>
          <p:cNvSpPr txBox="1"/>
          <p:nvPr/>
        </p:nvSpPr>
        <p:spPr>
          <a:xfrm>
            <a:off x="3436375" y="4206012"/>
            <a:ext cx="500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이미지 </a:t>
            </a:r>
            <a:r>
              <a:rPr lang="en-US" altLang="ko-KR" sz="1350" dirty="0"/>
              <a:t>-&gt; PNG : </a:t>
            </a:r>
          </a:p>
          <a:p>
            <a:r>
              <a:rPr lang="ko-KR" altLang="en-US" sz="1350" dirty="0"/>
              <a:t>차트</a:t>
            </a:r>
            <a:r>
              <a:rPr lang="en-US" altLang="ko-KR" sz="1350" dirty="0"/>
              <a:t>, </a:t>
            </a:r>
            <a:r>
              <a:rPr lang="ko-KR" altLang="en-US" sz="1350" dirty="0"/>
              <a:t>다이어그램</a:t>
            </a:r>
            <a:r>
              <a:rPr lang="en-US" altLang="ko-KR" sz="1350" dirty="0"/>
              <a:t>, </a:t>
            </a:r>
            <a:r>
              <a:rPr lang="ko-KR" altLang="en-US" sz="1350" dirty="0"/>
              <a:t>사진 등 의미 있는 시각 정보들을 </a:t>
            </a:r>
            <a:r>
              <a:rPr lang="en-US" altLang="ko-KR" sz="1350" dirty="0"/>
              <a:t>PNG</a:t>
            </a:r>
            <a:r>
              <a:rPr lang="ko-KR" altLang="en-US" sz="1350" dirty="0"/>
              <a:t>파일로 저장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89F20-FA9F-EDDC-0F90-DE283FCDF0F4}"/>
              </a:ext>
            </a:extLst>
          </p:cNvPr>
          <p:cNvSpPr txBox="1"/>
          <p:nvPr/>
        </p:nvSpPr>
        <p:spPr>
          <a:xfrm>
            <a:off x="1017639" y="5025015"/>
            <a:ext cx="758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50" dirty="0">
                <a:latin typeface="Arial" panose="020B0604020202020204" pitchFamily="34" charset="0"/>
              </a:rPr>
              <a:t>추출이 완료되면, 마크다운 본문에는 </a:t>
            </a:r>
            <a:r>
              <a:rPr lang="ko-KR" altLang="ko-KR" sz="1350" dirty="0">
                <a:latin typeface="Arial Unicode MS"/>
              </a:rPr>
              <a:t>[표: page_1_table_1.csv]</a:t>
            </a:r>
            <a:r>
              <a:rPr lang="ko-KR" altLang="ko-KR" sz="1350" dirty="0"/>
              <a:t>나 </a:t>
            </a:r>
            <a:r>
              <a:rPr lang="ko-KR" altLang="ko-KR" sz="1350" dirty="0">
                <a:latin typeface="Arial Unicode MS"/>
              </a:rPr>
              <a:t>[이미지: page_1_image_1.png]</a:t>
            </a:r>
            <a:r>
              <a:rPr lang="ko-KR" altLang="ko-KR" sz="1350" dirty="0"/>
              <a:t>와 같이 추출된 자산 파일의 경로가 명시적으로 연결되어, 다음 단계에서 </a:t>
            </a:r>
            <a:r>
              <a:rPr lang="ko-KR" altLang="ko-KR" sz="1350" dirty="0" err="1"/>
              <a:t>AI가</a:t>
            </a:r>
            <a:r>
              <a:rPr lang="ko-KR" altLang="ko-KR" sz="1350" dirty="0"/>
              <a:t> 처리할 대상과 그 위치를 명확히 합니다.</a:t>
            </a:r>
            <a:endParaRPr lang="ko-KR" altLang="ko-KR" sz="1350" dirty="0">
              <a:latin typeface="Arial" panose="020B0604020202020204" pitchFamily="34" charset="0"/>
            </a:endParaRPr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8470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F37B97-FDF8-847F-298A-E42A7474F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465" y="2053614"/>
            <a:ext cx="8013905" cy="19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b="1" dirty="0">
                <a:latin typeface="Arial" panose="020B0604020202020204" pitchFamily="34" charset="0"/>
              </a:rPr>
              <a:t>2.1 텍스트 교정 및 복원 </a:t>
            </a:r>
            <a:endParaRPr lang="en-US" altLang="ko-KR" sz="825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825" dirty="0">
                <a:latin typeface="Arial" panose="020B0604020202020204" pitchFamily="34" charset="0"/>
              </a:rPr>
              <a:t> </a:t>
            </a:r>
            <a:r>
              <a:rPr lang="ko-KR" altLang="ko-KR" sz="825" dirty="0" err="1">
                <a:latin typeface="Arial" panose="020B0604020202020204" pitchFamily="34" charset="0"/>
              </a:rPr>
              <a:t>PDF에서</a:t>
            </a:r>
            <a:r>
              <a:rPr lang="ko-KR" altLang="ko-KR" sz="825" dirty="0">
                <a:latin typeface="Arial" panose="020B0604020202020204" pitchFamily="34" charset="0"/>
              </a:rPr>
              <a:t> 추출된 텍스트는 종종 단어가 깨지거나 </a:t>
            </a:r>
            <a:r>
              <a:rPr lang="ko-KR" altLang="ko-KR" sz="825" dirty="0" err="1">
                <a:latin typeface="Arial" panose="020B0604020202020204" pitchFamily="34" charset="0"/>
              </a:rPr>
              <a:t>오탈자가</a:t>
            </a:r>
            <a:r>
              <a:rPr lang="ko-KR" altLang="ko-KR" sz="825" dirty="0">
                <a:latin typeface="Arial" panose="020B0604020202020204" pitchFamily="34" charset="0"/>
              </a:rPr>
              <a:t> 포함됩니다. </a:t>
            </a:r>
            <a:r>
              <a:rPr lang="ko-KR" altLang="ko-KR" sz="825" dirty="0" err="1">
                <a:latin typeface="Arial" panose="020B0604020202020204" pitchFamily="34" charset="0"/>
              </a:rPr>
              <a:t>AI는</a:t>
            </a:r>
            <a:r>
              <a:rPr lang="ko-KR" altLang="ko-KR" sz="825" dirty="0">
                <a:latin typeface="Arial" panose="020B0604020202020204" pitchFamily="34" charset="0"/>
              </a:rPr>
              <a:t> 이러한 오류를 수정하여 문장의 완성도를 높입니다.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처리 방식: 깨진 텍스트 덩어리를 </a:t>
            </a:r>
            <a:r>
              <a:rPr lang="ko-KR" altLang="ko-KR" sz="825" dirty="0" err="1">
                <a:latin typeface="Arial" panose="020B0604020202020204" pitchFamily="34" charset="0"/>
              </a:rPr>
              <a:t>AI에</a:t>
            </a:r>
            <a:r>
              <a:rPr lang="ko-KR" altLang="ko-KR" sz="825" dirty="0">
                <a:latin typeface="Arial" panose="020B0604020202020204" pitchFamily="34" charset="0"/>
              </a:rPr>
              <a:t> 전달하며, "문맥에 맞게 자연스러운 문장으로 복원하되, 원본의 의미를 절대 변경하지 </a:t>
            </a:r>
            <a:r>
              <a:rPr lang="ko-KR" altLang="ko-KR" sz="825" dirty="0" err="1">
                <a:latin typeface="Arial" panose="020B0604020202020204" pitchFamily="34" charset="0"/>
              </a:rPr>
              <a:t>말라"고</a:t>
            </a:r>
            <a:r>
              <a:rPr lang="ko-KR" altLang="ko-KR" sz="825" dirty="0">
                <a:latin typeface="Arial" panose="020B0604020202020204" pitchFamily="34" charset="0"/>
              </a:rPr>
              <a:t> 지시합니다.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825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b="1" dirty="0">
                <a:latin typeface="Arial" panose="020B0604020202020204" pitchFamily="34" charset="0"/>
              </a:rPr>
              <a:t>2.2 표 데이터 서술 </a:t>
            </a:r>
            <a:endParaRPr lang="en-US" altLang="ko-KR" sz="825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dirty="0">
                <a:latin typeface="Arial" panose="020B0604020202020204" pitchFamily="34" charset="0"/>
              </a:rPr>
              <a:t>단순히 표 데이터를 나열하는 것</a:t>
            </a:r>
            <a:r>
              <a:rPr lang="ko-KR" altLang="en-US" sz="825" dirty="0">
                <a:latin typeface="Arial" panose="020B0604020202020204" pitchFamily="34" charset="0"/>
              </a:rPr>
              <a:t>이 아닌</a:t>
            </a:r>
            <a:r>
              <a:rPr lang="ko-KR" altLang="ko-KR" sz="825" dirty="0">
                <a:latin typeface="Arial" panose="020B0604020202020204" pitchFamily="34" charset="0"/>
              </a:rPr>
              <a:t>,</a:t>
            </a:r>
            <a:r>
              <a:rPr lang="en-US" altLang="ko-KR" sz="825" dirty="0">
                <a:latin typeface="Arial" panose="020B0604020202020204" pitchFamily="34" charset="0"/>
              </a:rPr>
              <a:t> </a:t>
            </a:r>
            <a:r>
              <a:rPr lang="ko-KR" altLang="ko-KR" sz="825" dirty="0">
                <a:latin typeface="Arial" panose="020B0604020202020204" pitchFamily="34" charset="0"/>
              </a:rPr>
              <a:t> </a:t>
            </a:r>
            <a:r>
              <a:rPr lang="ko-KR" altLang="ko-KR" sz="825" dirty="0" err="1">
                <a:latin typeface="Arial" panose="020B0604020202020204" pitchFamily="34" charset="0"/>
              </a:rPr>
              <a:t>AI가</a:t>
            </a:r>
            <a:r>
              <a:rPr lang="ko-KR" altLang="ko-KR" sz="825" dirty="0">
                <a:latin typeface="Arial" panose="020B0604020202020204" pitchFamily="34" charset="0"/>
              </a:rPr>
              <a:t> 표의 시각적 맥락까지 이해하여 자연스러운 설명으로 변환합니다.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처리 방식: </a:t>
            </a:r>
            <a:r>
              <a:rPr lang="ko-KR" altLang="ko-KR" sz="825" dirty="0" err="1">
                <a:latin typeface="Arial Unicode MS"/>
              </a:rPr>
              <a:t>camelot</a:t>
            </a:r>
            <a:r>
              <a:rPr lang="ko-KR" altLang="ko-KR" sz="825" dirty="0" err="1"/>
              <a:t>으로</a:t>
            </a:r>
            <a:r>
              <a:rPr lang="ko-KR" altLang="ko-KR" sz="825" dirty="0"/>
              <a:t> 추출한 </a:t>
            </a:r>
            <a:r>
              <a:rPr lang="ko-KR" altLang="ko-KR" sz="825" dirty="0">
                <a:latin typeface="Arial" panose="020B0604020202020204" pitchFamily="34" charset="0"/>
              </a:rPr>
              <a:t>CSV 데이터와 함께, 표가 포함된 페이지 전체의 이미지를 GPT-4o에 동시에 제공합니다. </a:t>
            </a:r>
            <a:r>
              <a:rPr lang="ko-KR" altLang="ko-KR" sz="825" dirty="0" err="1">
                <a:latin typeface="Arial" panose="020B0604020202020204" pitchFamily="34" charset="0"/>
              </a:rPr>
              <a:t>AI는</a:t>
            </a:r>
            <a:r>
              <a:rPr lang="ko-KR" altLang="ko-KR" sz="825" dirty="0">
                <a:latin typeface="Arial" panose="020B0604020202020204" pitchFamily="34" charset="0"/>
              </a:rPr>
              <a:t> 이미지를 보고 표의 제목과 단위를 파악한 후, CSV 데이터를 기반으로 내용을 서술합니다.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핵심 프롬프트 지시사항: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825" dirty="0">
                <a:latin typeface="Arial" panose="020B0604020202020204" pitchFamily="34" charset="0"/>
              </a:rPr>
              <a:t>페이지 전체 이미지에서 표의 제목과 단위를 찾아 명시할 것.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825" dirty="0">
                <a:latin typeface="Arial" panose="020B0604020202020204" pitchFamily="34" charset="0"/>
              </a:rPr>
              <a:t>각 행의 데이터를 기계적으로 나열하지 말고, 완전한 문장으로 설명할 것.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sz="825" dirty="0">
                <a:latin typeface="Arial" panose="020B0604020202020204" pitchFamily="34" charset="0"/>
              </a:rPr>
              <a:t>원본에 없는 내용을 절대 분석, 요약, 추론하지 말 것.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변환 예시: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825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825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5D8C8-6E56-3FDF-02BE-B9226828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4" y="4027231"/>
            <a:ext cx="2488169" cy="1282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EB53C0-EEED-69C3-56E3-C6610CDA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45" y="3875058"/>
            <a:ext cx="2330709" cy="155704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263F2E2-0799-8C63-DDF8-C998E5C8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66" y="1042603"/>
            <a:ext cx="7953068" cy="935524"/>
          </a:xfrm>
        </p:spPr>
        <p:txBody>
          <a:bodyPr>
            <a:normAutofit/>
          </a:bodyPr>
          <a:lstStyle/>
          <a:p>
            <a:pPr lvl="0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2400" b="1" dirty="0">
                <a:latin typeface="Arial" panose="020B0604020202020204" pitchFamily="34" charset="0"/>
              </a:rPr>
              <a:t>2단계: AI 기반 자동 서술 및 통합 </a:t>
            </a:r>
            <a:br>
              <a:rPr lang="en-US" altLang="ko-KR" sz="2400" b="1" dirty="0">
                <a:latin typeface="Arial" panose="020B0604020202020204" pitchFamily="34" charset="0"/>
              </a:rPr>
            </a:br>
            <a:r>
              <a:rPr lang="ko-KR" altLang="ko-KR" sz="1500" dirty="0">
                <a:latin typeface="Arial" panose="020B0604020202020204" pitchFamily="34" charset="0"/>
              </a:rPr>
              <a:t>이 단계에서는 1단계에서 추출한 개별 </a:t>
            </a:r>
            <a:r>
              <a:rPr lang="ko-KR" altLang="en-US" sz="1500" dirty="0">
                <a:latin typeface="Arial" panose="020B0604020202020204" pitchFamily="34" charset="0"/>
              </a:rPr>
              <a:t>데이터</a:t>
            </a:r>
            <a:r>
              <a:rPr lang="ko-KR" altLang="ko-KR" sz="1500" dirty="0">
                <a:latin typeface="Arial" panose="020B0604020202020204" pitchFamily="34" charset="0"/>
              </a:rPr>
              <a:t>들을 GPT-4o의 </a:t>
            </a:r>
            <a:r>
              <a:rPr lang="ko-KR" altLang="ko-KR" sz="1500" dirty="0" err="1">
                <a:latin typeface="Arial" panose="020B0604020202020204" pitchFamily="34" charset="0"/>
              </a:rPr>
              <a:t>멀티모달</a:t>
            </a:r>
            <a:r>
              <a:rPr lang="ko-KR" altLang="ko-KR" sz="1500" dirty="0">
                <a:latin typeface="Arial" panose="020B0604020202020204" pitchFamily="34" charset="0"/>
              </a:rPr>
              <a:t>(</a:t>
            </a:r>
            <a:r>
              <a:rPr lang="ko-KR" altLang="ko-KR" sz="1500" dirty="0" err="1">
                <a:latin typeface="Arial" panose="020B0604020202020204" pitchFamily="34" charset="0"/>
              </a:rPr>
              <a:t>Multi-modal</a:t>
            </a:r>
            <a:r>
              <a:rPr lang="ko-KR" altLang="ko-KR" sz="1500" dirty="0">
                <a:latin typeface="Arial" panose="020B0604020202020204" pitchFamily="34" charset="0"/>
              </a:rPr>
              <a:t>) 능력을 이용해 완전한 텍스트로 변환합니다.</a:t>
            </a:r>
            <a:endParaRPr lang="en-US" altLang="ko-KR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76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B8198-4E3F-DBAC-7AAA-7CAFE53E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369"/>
            <a:ext cx="7886700" cy="1416844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b="1" dirty="0">
                <a:latin typeface="Arial" panose="020B0604020202020204" pitchFamily="34" charset="0"/>
              </a:rPr>
              <a:t>2.3 이미지 정보 서술 </a:t>
            </a:r>
            <a:endParaRPr lang="en-US" altLang="ko-KR" sz="825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dirty="0">
                <a:latin typeface="Arial" panose="020B0604020202020204" pitchFamily="34" charset="0"/>
              </a:rPr>
              <a:t>이미지에 담긴 시각 정보를 객관적인 텍스트로 변환합니다.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처리 방식: 이미지 파일을 Base64로 인코딩하여 GPT-4o에 전달합니다. 이때 </a:t>
            </a:r>
            <a:r>
              <a:rPr lang="ko-KR" altLang="ko-KR" sz="825" dirty="0" err="1">
                <a:latin typeface="Arial" panose="020B0604020202020204" pitchFamily="34" charset="0"/>
              </a:rPr>
              <a:t>AI는</a:t>
            </a:r>
            <a:r>
              <a:rPr lang="ko-KR" altLang="ko-KR" sz="825" dirty="0">
                <a:latin typeface="Arial" panose="020B0604020202020204" pitchFamily="34" charset="0"/>
              </a:rPr>
              <a:t> 이미지가 정보 전달 목적(차트, 다이어그램 등)인지, 단순 장식용(로고, 배경 등)인지 먼저 판단합니다.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핵심 프롬프트 지시사항: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825" dirty="0">
                <a:latin typeface="Arial" panose="020B0604020202020204" pitchFamily="34" charset="0"/>
              </a:rPr>
              <a:t>의미 없는 장식용 이미지는 '(배경 이미지)'</a:t>
            </a:r>
            <a:r>
              <a:rPr lang="ko-KR" altLang="ko-KR" sz="825" dirty="0" err="1">
                <a:latin typeface="Arial" panose="020B0604020202020204" pitchFamily="34" charset="0"/>
              </a:rPr>
              <a:t>라고만</a:t>
            </a:r>
            <a:r>
              <a:rPr lang="ko-KR" altLang="ko-KR" sz="825" dirty="0">
                <a:latin typeface="Arial" panose="020B0604020202020204" pitchFamily="34" charset="0"/>
              </a:rPr>
              <a:t> 응답할 것.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825" dirty="0">
                <a:latin typeface="Arial" panose="020B0604020202020204" pitchFamily="34" charset="0"/>
              </a:rPr>
              <a:t>차트의 경우 제목, 축, 단위, 범례, 데이터 포인트를 포함하여 설명할 것.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sz="825" dirty="0">
                <a:latin typeface="Arial" panose="020B0604020202020204" pitchFamily="34" charset="0"/>
              </a:rPr>
              <a:t>사진이나 다이어그램은 보이는 그대로의 객체, 텍스트, 상황을 묘사할 것.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ko-KR" altLang="ko-KR" sz="825" dirty="0">
                <a:latin typeface="Arial" panose="020B0604020202020204" pitchFamily="34" charset="0"/>
              </a:rPr>
              <a:t>절대 주관적인 해석이나 결론을 내리지 말 것.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변환 예시: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47D76-E0C3-543A-3E32-CCA85EBF8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5" y="3226830"/>
            <a:ext cx="3467504" cy="2082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A26A6-F105-C1D3-2892-8D3A50168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5" y="3167180"/>
            <a:ext cx="2882856" cy="22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2D36-75FB-FB8A-940E-0BBA7DD2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494"/>
            <a:ext cx="7886700" cy="966788"/>
          </a:xfrm>
        </p:spPr>
        <p:txBody>
          <a:bodyPr>
            <a:normAutofit/>
          </a:bodyPr>
          <a:lstStyle/>
          <a:p>
            <a:r>
              <a:rPr lang="ko-KR" altLang="en-US" sz="900" b="1" dirty="0"/>
              <a:t>결론 및 향후 계획</a:t>
            </a:r>
          </a:p>
          <a:p>
            <a:r>
              <a:rPr lang="ko-KR" altLang="en-US" sz="900" dirty="0"/>
              <a:t>이러한 </a:t>
            </a:r>
            <a:r>
              <a:rPr lang="en-US" altLang="ko-KR" sz="900" dirty="0"/>
              <a:t>'</a:t>
            </a:r>
            <a:r>
              <a:rPr lang="ko-KR" altLang="en-US" sz="900" dirty="0"/>
              <a:t>추출 → 분석 → 자동 서술</a:t>
            </a:r>
            <a:r>
              <a:rPr lang="en-US" altLang="ko-KR" sz="900" dirty="0"/>
              <a:t>'</a:t>
            </a:r>
            <a:r>
              <a:rPr lang="ko-KR" altLang="en-US" sz="900" dirty="0"/>
              <a:t>의 </a:t>
            </a:r>
            <a:r>
              <a:rPr lang="en-US" altLang="ko-KR" sz="900" dirty="0"/>
              <a:t>2</a:t>
            </a:r>
            <a:r>
              <a:rPr lang="ko-KR" altLang="en-US" sz="900" dirty="0"/>
              <a:t>단계 파이프라인을 통해</a:t>
            </a:r>
            <a:r>
              <a:rPr lang="en-US" altLang="ko-KR" sz="900" dirty="0"/>
              <a:t>, </a:t>
            </a:r>
            <a:r>
              <a:rPr lang="ko-KR" altLang="en-US" sz="900" dirty="0"/>
              <a:t>저희는 원본 </a:t>
            </a:r>
            <a:r>
              <a:rPr lang="en-US" altLang="ko-KR" sz="900" dirty="0"/>
              <a:t>PDF</a:t>
            </a:r>
            <a:r>
              <a:rPr lang="ko-KR" altLang="en-US" sz="900" dirty="0"/>
              <a:t>의 정보 손실을 최소화하면서도</a:t>
            </a:r>
            <a:r>
              <a:rPr lang="en-US" altLang="ko-KR" sz="900" dirty="0"/>
              <a:t>, </a:t>
            </a:r>
            <a:r>
              <a:rPr lang="ko-KR" altLang="en-US" sz="900" dirty="0"/>
              <a:t>기계가 이해하고 처리할 수 있는 </a:t>
            </a:r>
            <a:r>
              <a:rPr lang="ko-KR" altLang="en-US" sz="900" b="1" dirty="0"/>
              <a:t>순수 텍스트 데이터</a:t>
            </a:r>
            <a:r>
              <a:rPr lang="ko-KR" altLang="en-US" sz="900" dirty="0"/>
              <a:t>를 확보하는 기반을 마련했습니다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다만</a:t>
            </a:r>
            <a:r>
              <a:rPr lang="en-US" altLang="ko-KR" sz="900" dirty="0"/>
              <a:t>, </a:t>
            </a:r>
            <a:r>
              <a:rPr lang="ko-KR" altLang="en-US" sz="900" dirty="0"/>
              <a:t>아무리 정교한 </a:t>
            </a:r>
            <a:r>
              <a:rPr lang="en-US" altLang="ko-KR" sz="900" dirty="0"/>
              <a:t>AI </a:t>
            </a:r>
            <a:r>
              <a:rPr lang="ko-KR" altLang="en-US" sz="900" dirty="0"/>
              <a:t>모델이라도 복잡한 문서에서는 일부 내용이 누락되거나 부정확하게 변환될 가능성이 여전히 존재합니다</a:t>
            </a:r>
            <a:r>
              <a:rPr lang="en-US" altLang="ko-KR" sz="900" dirty="0"/>
              <a:t>. </a:t>
            </a:r>
            <a:r>
              <a:rPr lang="ko-KR" altLang="en-US" sz="900" dirty="0"/>
              <a:t>따라서 데이터의 신뢰도를 </a:t>
            </a:r>
            <a:r>
              <a:rPr lang="en-US" altLang="ko-KR" sz="900" dirty="0"/>
              <a:t>100%</a:t>
            </a:r>
            <a:r>
              <a:rPr lang="ko-KR" altLang="en-US" sz="900" dirty="0"/>
              <a:t>로 끌어올리기 위해</a:t>
            </a:r>
            <a:r>
              <a:rPr lang="en-US" altLang="ko-KR" sz="900" dirty="0"/>
              <a:t>, </a:t>
            </a:r>
            <a:r>
              <a:rPr lang="ko-KR" altLang="en-US" sz="900" dirty="0"/>
              <a:t>저희는 다음과 같은 </a:t>
            </a:r>
            <a:r>
              <a:rPr lang="en-US" altLang="ko-KR" sz="900" b="1" dirty="0"/>
              <a:t>'Human-in-the-loop(</a:t>
            </a:r>
            <a:r>
              <a:rPr lang="ko-KR" altLang="en-US" sz="900" b="1" dirty="0"/>
              <a:t>인간 참여형</a:t>
            </a:r>
            <a:r>
              <a:rPr lang="en-US" altLang="ko-KR" sz="900" b="1" dirty="0"/>
              <a:t>)'</a:t>
            </a:r>
            <a:r>
              <a:rPr lang="ko-KR" altLang="en-US" sz="900" dirty="0"/>
              <a:t> 방식으로 최종 프로세스를 확정하고자 합니다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2E519-B4D7-C68A-65E1-6B1A467DCEBC}"/>
              </a:ext>
            </a:extLst>
          </p:cNvPr>
          <p:cNvSpPr/>
          <p:nvPr/>
        </p:nvSpPr>
        <p:spPr>
          <a:xfrm>
            <a:off x="1175472" y="2534677"/>
            <a:ext cx="156448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Pdf</a:t>
            </a:r>
            <a:r>
              <a:rPr lang="ko-KR" altLang="en-US" sz="1350" dirty="0">
                <a:solidFill>
                  <a:schemeClr val="tx1"/>
                </a:solidFill>
              </a:rPr>
              <a:t> </a:t>
            </a:r>
            <a:r>
              <a:rPr lang="en-US" altLang="ko-KR" sz="1350" dirty="0">
                <a:solidFill>
                  <a:schemeClr val="tx1"/>
                </a:solidFill>
              </a:rPr>
              <a:t>to</a:t>
            </a:r>
            <a:r>
              <a:rPr lang="ko-KR" altLang="en-US" sz="1350" dirty="0">
                <a:solidFill>
                  <a:schemeClr val="tx1"/>
                </a:solidFill>
              </a:rPr>
              <a:t> </a:t>
            </a:r>
            <a:r>
              <a:rPr lang="en-US" altLang="ko-KR" sz="1350" dirty="0">
                <a:solidFill>
                  <a:schemeClr val="tx1"/>
                </a:solidFill>
              </a:rPr>
              <a:t>Markdown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C8932-F519-1F1C-FD9C-6291525595CC}"/>
              </a:ext>
            </a:extLst>
          </p:cNvPr>
          <p:cNvSpPr/>
          <p:nvPr/>
        </p:nvSpPr>
        <p:spPr>
          <a:xfrm>
            <a:off x="3846585" y="2534676"/>
            <a:ext cx="1422255" cy="685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0C7642-CCC8-D1CB-BB64-D3DA7F87E4A5}"/>
              </a:ext>
            </a:extLst>
          </p:cNvPr>
          <p:cNvSpPr/>
          <p:nvPr/>
        </p:nvSpPr>
        <p:spPr>
          <a:xfrm>
            <a:off x="6375473" y="2534676"/>
            <a:ext cx="1422255" cy="685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최종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29BE48-3567-2C90-AB0A-699F7CEA7B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9952" y="2877577"/>
            <a:ext cx="110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11F05C-7EDD-CAA5-AE0A-B4BEF167C4C2}"/>
              </a:ext>
            </a:extLst>
          </p:cNvPr>
          <p:cNvCxnSpPr>
            <a:cxnSpLocks/>
          </p:cNvCxnSpPr>
          <p:nvPr/>
        </p:nvCxnSpPr>
        <p:spPr>
          <a:xfrm>
            <a:off x="5279232" y="2877576"/>
            <a:ext cx="110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39D811-AA99-7304-D428-6CA2368E4E73}"/>
              </a:ext>
            </a:extLst>
          </p:cNvPr>
          <p:cNvSpPr txBox="1"/>
          <p:nvPr/>
        </p:nvSpPr>
        <p:spPr>
          <a:xfrm>
            <a:off x="628650" y="3504872"/>
            <a:ext cx="77866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</a:t>
            </a:r>
            <a:r>
              <a:rPr lang="ko-KR" altLang="en-US" sz="1350" b="1" dirty="0"/>
              <a:t>차 변환 </a:t>
            </a:r>
            <a:r>
              <a:rPr lang="en-US" altLang="ko-KR" sz="1350" b="1" dirty="0"/>
              <a:t>:</a:t>
            </a:r>
            <a:r>
              <a:rPr lang="ko-KR" altLang="en-US" sz="1350" dirty="0"/>
              <a:t> 현재 구축된 파이프라인을 이용해 </a:t>
            </a:r>
            <a:r>
              <a:rPr lang="en-US" altLang="ko-KR" sz="1350" dirty="0"/>
              <a:t>PDF</a:t>
            </a:r>
            <a:r>
              <a:rPr lang="ko-KR" altLang="en-US" sz="1350" dirty="0"/>
              <a:t>를 마크다운 파일로 신속하게 자동 변환합니다</a:t>
            </a:r>
            <a:r>
              <a:rPr lang="en-US" altLang="ko-KR" sz="1350" dirty="0"/>
              <a:t>.</a:t>
            </a:r>
          </a:p>
          <a:p>
            <a:r>
              <a:rPr lang="en-US" altLang="ko-KR" sz="1350" b="1" dirty="0"/>
              <a:t>2</a:t>
            </a:r>
            <a:r>
              <a:rPr lang="ko-KR" altLang="en-US" sz="1350" b="1" dirty="0"/>
              <a:t>차 검수 </a:t>
            </a:r>
            <a:r>
              <a:rPr lang="en-US" altLang="ko-KR" sz="1350" b="1" dirty="0"/>
              <a:t>: </a:t>
            </a:r>
            <a:r>
              <a:rPr lang="ko-KR" altLang="en-US" sz="1350" dirty="0"/>
              <a:t>변환된 마크다운 파일을 직접 검수하여</a:t>
            </a:r>
            <a:r>
              <a:rPr lang="en-US" altLang="ko-KR" sz="1350" dirty="0"/>
              <a:t>, AI</a:t>
            </a:r>
            <a:r>
              <a:rPr lang="ko-KR" altLang="en-US" sz="1350" dirty="0"/>
              <a:t>가 놓쳤을 수 있는 미묘한 맥락이나 오류를 수정하고 내용의 완전성을 보장합니다</a:t>
            </a:r>
            <a:r>
              <a:rPr lang="en-US" altLang="ko-KR" sz="1350" dirty="0"/>
              <a:t>.</a:t>
            </a:r>
          </a:p>
          <a:p>
            <a:r>
              <a:rPr lang="ko-KR" altLang="en-US" sz="1350" b="1" dirty="0"/>
              <a:t>최종 저장 </a:t>
            </a:r>
            <a:r>
              <a:rPr lang="en-US" altLang="ko-KR" sz="1350" b="1" dirty="0"/>
              <a:t>: </a:t>
            </a:r>
            <a:r>
              <a:rPr lang="ko-KR" altLang="en-US" sz="1350" dirty="0"/>
              <a:t>사람의 검수를 거쳐 최종 확정된 고품질의 텍스트 데이터만을 벡터</a:t>
            </a:r>
            <a:r>
              <a:rPr lang="en-US" altLang="ko-KR" sz="1350" dirty="0"/>
              <a:t>DB</a:t>
            </a:r>
            <a:r>
              <a:rPr lang="ko-KR" altLang="en-US" sz="1350" dirty="0"/>
              <a:t>에 저장합니다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이러한 접근은 </a:t>
            </a:r>
            <a:r>
              <a:rPr lang="en-US" altLang="ko-KR" sz="1350" dirty="0"/>
              <a:t>AI</a:t>
            </a:r>
            <a:r>
              <a:rPr lang="ko-KR" altLang="en-US" sz="1350" dirty="0"/>
              <a:t>의 속도와 효율성</a:t>
            </a:r>
            <a:r>
              <a:rPr lang="en-US" altLang="ko-KR" sz="1350" dirty="0"/>
              <a:t>, </a:t>
            </a:r>
            <a:r>
              <a:rPr lang="ko-KR" altLang="en-US" sz="1350" dirty="0"/>
              <a:t>그리고 인간의 정확성과 깊이 있는 이해를 결합하여 가장 신뢰도 높은 데이터베이스를 구축하기 위한 최적의 전략입니다</a:t>
            </a:r>
            <a:r>
              <a:rPr lang="en-US" altLang="ko-KR" sz="1350" dirty="0"/>
              <a:t>.</a:t>
            </a:r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88142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향후 계획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defRPr sz="1400"/>
            </a:pPr>
            <a:r>
              <a:rPr lang="en-US" altLang="ko-KR" sz="2100"/>
              <a:t>8</a:t>
            </a:r>
            <a:r>
              <a:rPr lang="ko-KR" altLang="en-US" sz="2100"/>
              <a:t>월 중순</a:t>
            </a:r>
            <a:r>
              <a:rPr lang="en-US" altLang="ko-KR" sz="2100"/>
              <a:t>: </a:t>
            </a:r>
            <a:r>
              <a:rPr lang="ko-KR" altLang="en-US" sz="2100"/>
              <a:t>백엔드</a:t>
            </a:r>
            <a:r>
              <a:rPr lang="en-US" altLang="ko-KR" sz="2100"/>
              <a:t>·</a:t>
            </a:r>
            <a:r>
              <a:rPr lang="ko-KR" altLang="en-US" sz="2100"/>
              <a:t>프론트 연동</a:t>
            </a:r>
          </a:p>
          <a:p>
            <a:pPr>
              <a:defRPr sz="1400"/>
            </a:pPr>
            <a:r>
              <a:rPr lang="en-US" altLang="ko-KR" sz="2100"/>
              <a:t>8</a:t>
            </a:r>
            <a:r>
              <a:rPr lang="ko-KR" altLang="en-US" sz="2100"/>
              <a:t>월 말</a:t>
            </a:r>
            <a:r>
              <a:rPr lang="en-US" altLang="ko-KR" sz="2100"/>
              <a:t>: </a:t>
            </a:r>
            <a:r>
              <a:rPr lang="ko-KR" altLang="en-US" sz="2100"/>
              <a:t>내부 테스트 및 오류 수정</a:t>
            </a:r>
          </a:p>
          <a:p>
            <a:pPr>
              <a:defRPr sz="1400"/>
            </a:pPr>
            <a:r>
              <a:rPr lang="en-US" altLang="ko-KR" sz="2100"/>
              <a:t>9</a:t>
            </a:r>
            <a:r>
              <a:rPr lang="ko-KR" altLang="en-US" sz="2100"/>
              <a:t>월 초</a:t>
            </a:r>
            <a:r>
              <a:rPr lang="en-US" altLang="ko-KR" sz="2100"/>
              <a:t>: </a:t>
            </a:r>
            <a:r>
              <a:rPr lang="ko-KR" altLang="en-US" sz="2100"/>
              <a:t>최종 발표</a:t>
            </a:r>
            <a:r>
              <a:rPr lang="en-US" altLang="ko-KR" sz="2100"/>
              <a:t>·</a:t>
            </a:r>
            <a:r>
              <a:rPr lang="ko-KR" altLang="en-US" sz="2100"/>
              <a:t>시연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 dirty="0"/>
              <a:t>추진 배경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3376F-7AA2-68B5-365B-56CC0FDAB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949018"/>
              </p:ext>
            </p:extLst>
          </p:nvPr>
        </p:nvGraphicFramePr>
        <p:xfrm>
          <a:off x="3933443" y="1188637"/>
          <a:ext cx="3863535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3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300"/>
              <a:t>서비스 개요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C143D39-9A84-0EB2-77F4-D2BA26574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120373"/>
              </p:ext>
            </p:extLst>
          </p:nvPr>
        </p:nvGraphicFramePr>
        <p:xfrm>
          <a:off x="3878083" y="1188637"/>
          <a:ext cx="35853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주요 기능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회의록</a:t>
            </a:r>
            <a:r>
              <a:rPr lang="en-US" altLang="ko-KR" sz="1900" b="1" dirty="0"/>
              <a:t>/</a:t>
            </a:r>
            <a:r>
              <a:rPr lang="ko-KR" altLang="en-US" sz="1900" b="1" dirty="0"/>
              <a:t>문서 요약</a:t>
            </a:r>
            <a:r>
              <a:rPr lang="en-US" altLang="ko-KR" sz="1900" dirty="0"/>
              <a:t>: STT → </a:t>
            </a:r>
            <a:r>
              <a:rPr lang="ko-KR" altLang="en-US" sz="1900" dirty="0"/>
              <a:t>요약</a:t>
            </a:r>
            <a:r>
              <a:rPr lang="en-US" altLang="ko-KR" sz="1900" dirty="0"/>
              <a:t>·</a:t>
            </a:r>
            <a:r>
              <a:rPr lang="ko-KR" altLang="en-US" sz="1900" dirty="0"/>
              <a:t>액션아이템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일정관리</a:t>
            </a:r>
            <a:r>
              <a:rPr lang="en-US" altLang="ko-KR" sz="1900" dirty="0"/>
              <a:t>: </a:t>
            </a:r>
            <a:r>
              <a:rPr lang="ko-KR" altLang="en-US" sz="1900" dirty="0"/>
              <a:t>자동 추출</a:t>
            </a:r>
            <a:r>
              <a:rPr lang="en-US" altLang="ko-KR" sz="1900" dirty="0"/>
              <a:t>·</a:t>
            </a:r>
            <a:r>
              <a:rPr lang="ko-KR" altLang="en-US" sz="1900" dirty="0"/>
              <a:t>등록</a:t>
            </a:r>
            <a:r>
              <a:rPr lang="en-US" altLang="ko-KR" sz="1900" dirty="0"/>
              <a:t>·</a:t>
            </a:r>
            <a:r>
              <a:rPr lang="ko-KR" altLang="en-US" sz="1900" dirty="0"/>
              <a:t>충돌감지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이메일 생성</a:t>
            </a:r>
            <a:r>
              <a:rPr lang="en-US" altLang="ko-KR" sz="1900" dirty="0"/>
              <a:t>: </a:t>
            </a:r>
            <a:r>
              <a:rPr lang="ko-KR" altLang="en-US" sz="1900" dirty="0"/>
              <a:t>템플릿</a:t>
            </a:r>
            <a:r>
              <a:rPr lang="en-US" altLang="ko-KR" sz="1900" dirty="0"/>
              <a:t>+</a:t>
            </a:r>
            <a:r>
              <a:rPr lang="ko-KR" altLang="en-US" sz="1900" dirty="0"/>
              <a:t>자동발송</a:t>
            </a:r>
          </a:p>
          <a:p>
            <a:pPr>
              <a:lnSpc>
                <a:spcPct val="90000"/>
              </a:lnSpc>
              <a:defRPr sz="1400"/>
            </a:pPr>
            <a:r>
              <a:rPr lang="en-US" altLang="ko-KR" sz="1900" b="1" dirty="0"/>
              <a:t>To-Do </a:t>
            </a:r>
            <a:r>
              <a:rPr lang="ko-KR" altLang="en-US" sz="1900" b="1" dirty="0"/>
              <a:t>브리핑</a:t>
            </a:r>
            <a:r>
              <a:rPr lang="en-US" altLang="ko-KR" sz="1900" dirty="0"/>
              <a:t>: </a:t>
            </a:r>
            <a:r>
              <a:rPr lang="ko-KR" altLang="en-US" sz="1900" dirty="0"/>
              <a:t>태스크 추출</a:t>
            </a:r>
            <a:r>
              <a:rPr lang="en-US" altLang="ko-KR" sz="1900" dirty="0"/>
              <a:t>·</a:t>
            </a:r>
            <a:r>
              <a:rPr lang="ko-KR" altLang="en-US" sz="1900" dirty="0"/>
              <a:t>리포트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문서 초안 작성</a:t>
            </a:r>
            <a:r>
              <a:rPr lang="en-US" altLang="ko-KR" sz="1900" dirty="0"/>
              <a:t>: </a:t>
            </a:r>
            <a:r>
              <a:rPr lang="ko-KR" altLang="en-US" sz="1900" dirty="0"/>
              <a:t>유사 사례</a:t>
            </a:r>
            <a:r>
              <a:rPr lang="en-US" altLang="ko-KR" sz="1900" dirty="0"/>
              <a:t>+</a:t>
            </a:r>
            <a:r>
              <a:rPr lang="ko-KR" altLang="en-US" sz="1900" dirty="0"/>
              <a:t>템플릿 기반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업무 </a:t>
            </a:r>
            <a:r>
              <a:rPr lang="en-US" altLang="ko-KR" sz="1900" b="1" dirty="0" err="1"/>
              <a:t>QnA</a:t>
            </a:r>
            <a:r>
              <a:rPr lang="en-US" altLang="ko-KR" sz="1900" dirty="0"/>
              <a:t>: RAG </a:t>
            </a:r>
            <a:r>
              <a:rPr lang="ko-KR" altLang="en-US" sz="1900" dirty="0"/>
              <a:t>기반 검색</a:t>
            </a:r>
            <a:r>
              <a:rPr lang="en-US" altLang="ko-KR" sz="1900" dirty="0"/>
              <a:t>·</a:t>
            </a:r>
            <a:r>
              <a:rPr lang="ko-KR" altLang="en-US" sz="1900" dirty="0"/>
              <a:t>원문 링크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대시보드</a:t>
            </a:r>
            <a:r>
              <a:rPr lang="en-US" altLang="ko-KR" sz="1900" dirty="0"/>
              <a:t>: </a:t>
            </a:r>
            <a:r>
              <a:rPr lang="ko-KR" altLang="en-US" sz="1900" dirty="0"/>
              <a:t>일정</a:t>
            </a:r>
            <a:r>
              <a:rPr lang="en-US" altLang="ko-KR" sz="1900" dirty="0"/>
              <a:t>·</a:t>
            </a:r>
            <a:r>
              <a:rPr lang="ko-KR" altLang="en-US" sz="1900" dirty="0"/>
              <a:t>메일</a:t>
            </a:r>
            <a:r>
              <a:rPr lang="en-US" altLang="ko-KR" sz="1900" dirty="0"/>
              <a:t>·</a:t>
            </a:r>
            <a:r>
              <a:rPr lang="ko-KR" altLang="en-US" sz="1900" dirty="0"/>
              <a:t>문서 통합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6CED0-CD36-7B9A-5827-B18B64FD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6" y="2153947"/>
            <a:ext cx="7978558" cy="239356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098" y="899260"/>
            <a:ext cx="6691254" cy="978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시스템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아키텍처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B3F9-69E2-D589-A422-6BB44019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CDC0-B1A0-DBCD-E5A0-13F063B7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9302" y="488115"/>
            <a:ext cx="6691254" cy="978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ko-KR" alt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기술 스택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CCA754C-D8E4-5FF0-F958-368A79A1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40" y="3179085"/>
            <a:ext cx="1051254" cy="11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0D4FE46-09CB-31E1-914B-B7125B81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45" y="5029809"/>
            <a:ext cx="1071044" cy="97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C9BFB4-17E2-AB40-25EE-8077A1D536B8}"/>
              </a:ext>
            </a:extLst>
          </p:cNvPr>
          <p:cNvSpPr txBox="1"/>
          <p:nvPr/>
        </p:nvSpPr>
        <p:spPr>
          <a:xfrm>
            <a:off x="2791641" y="3502250"/>
            <a:ext cx="5450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복잡한 </a:t>
            </a:r>
            <a:r>
              <a:rPr lang="en-US" altLang="ko-KR" dirty="0"/>
              <a:t>LLM </a:t>
            </a:r>
            <a:r>
              <a:rPr lang="ko-KR" altLang="en-US" dirty="0"/>
              <a:t>파이프라인의 안정적 구축 및 관리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단순 </a:t>
            </a:r>
            <a:r>
              <a:rPr lang="en-US" altLang="ko-KR" dirty="0"/>
              <a:t>API </a:t>
            </a:r>
            <a:r>
              <a:rPr lang="ko-KR" altLang="en-US" dirty="0"/>
              <a:t>호출을 넘어선 체계적 흐름 제어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6D62D-888C-528B-3883-A286DFFEE6D9}"/>
              </a:ext>
            </a:extLst>
          </p:cNvPr>
          <p:cNvSpPr txBox="1"/>
          <p:nvPr/>
        </p:nvSpPr>
        <p:spPr>
          <a:xfrm>
            <a:off x="2791641" y="5193482"/>
            <a:ext cx="4728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경량 벡터</a:t>
            </a:r>
            <a:r>
              <a:rPr lang="en-US" altLang="ko-KR" dirty="0"/>
              <a:t>DB → </a:t>
            </a:r>
            <a:r>
              <a:rPr lang="ko-KR" altLang="en-US" dirty="0"/>
              <a:t>신속한 프로토타이핑 및 효율적인 의미 기반 검색 구현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A4DADE-70EA-2987-434C-F30743739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73" y="1648234"/>
            <a:ext cx="989588" cy="14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D82BFB-3473-5F95-0C00-9446CE2BE7F3}"/>
              </a:ext>
            </a:extLst>
          </p:cNvPr>
          <p:cNvSpPr txBox="1"/>
          <p:nvPr/>
        </p:nvSpPr>
        <p:spPr>
          <a:xfrm>
            <a:off x="2791641" y="1894287"/>
            <a:ext cx="5255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비동기</a:t>
            </a:r>
            <a:r>
              <a:rPr lang="en-US" altLang="ko-KR" dirty="0"/>
              <a:t>(Async) </a:t>
            </a:r>
            <a:r>
              <a:rPr lang="ko-KR" altLang="en-US" dirty="0"/>
              <a:t>처리 → 높은 성능 및 동시성 확보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 </a:t>
            </a:r>
            <a:r>
              <a:rPr lang="en-US" altLang="ko-KR" dirty="0"/>
              <a:t>API </a:t>
            </a:r>
            <a:r>
              <a:rPr lang="ko-KR" altLang="en-US" dirty="0"/>
              <a:t>문서 → 협업 효율 극대화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194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98A13-A1D3-7A86-8D86-00DF0142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5" y="3548320"/>
            <a:ext cx="2168784" cy="2644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A12745-3D67-F4BA-BD8A-2F1B4A96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5" y="691007"/>
            <a:ext cx="2131001" cy="264486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6DABE-7B3C-3DAC-49A6-BED4D41B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로그인 화면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F000-183E-38BB-521C-5665A44A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사원과 관리자 계정 분리</a:t>
            </a:r>
          </a:p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ID 및 PW 찾기 기능</a:t>
            </a:r>
          </a:p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최초 Login시 구글계정 연동</a:t>
            </a:r>
          </a:p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로그인 시 ID를 하드디스크에 저장하여</a:t>
            </a:r>
            <a:br>
              <a:rPr lang="ko-KR" altLang="en-US" sz="2100">
                <a:ea typeface="맑은 고딕"/>
              </a:rPr>
            </a:br>
            <a:r>
              <a:rPr lang="ko-KR" altLang="en-US" sz="2100">
                <a:ea typeface="맑은 고딕"/>
              </a:rPr>
              <a:t>재부팅 시에도 마지막 접속 ID 유지</a:t>
            </a:r>
          </a:p>
        </p:txBody>
      </p:sp>
    </p:spTree>
    <p:extLst>
      <p:ext uri="{BB962C8B-B14F-4D97-AF65-F5344CB8AC3E}">
        <p14:creationId xmlns:p14="http://schemas.microsoft.com/office/powerpoint/2010/main" val="35069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C790F-D773-DC37-4C99-3156ABEC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8" y="3427216"/>
            <a:ext cx="1811728" cy="264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D12AA-9199-F001-08F2-C181F1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8" y="664821"/>
            <a:ext cx="1805116" cy="264486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1DA56-7FD8-4D0C-6AF8-47737BE0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en-US" sz="4700">
                <a:ea typeface="맑은 고딕"/>
              </a:rPr>
              <a:t>ID </a:t>
            </a:r>
            <a:r>
              <a:rPr lang="ko-KR" altLang="en-US" sz="4700">
                <a:ea typeface="맑은 고딕"/>
              </a:rPr>
              <a:t>및</a:t>
            </a:r>
            <a:r>
              <a:rPr lang="en-US" sz="4700">
                <a:ea typeface="맑은 고딕"/>
              </a:rPr>
              <a:t> PW </a:t>
            </a:r>
            <a:r>
              <a:rPr lang="ko-KR" altLang="en-US" sz="4700">
                <a:ea typeface="맑은 고딕"/>
              </a:rPr>
              <a:t>찾기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45C8-09BF-0BC1-BAC1-8E3168F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>
                <a:ea typeface="맑은 고딕"/>
              </a:rPr>
              <a:t>연동된 구글 계정으로</a:t>
            </a:r>
            <a:br>
              <a:rPr lang="ko-KR" altLang="en-US" sz="2100">
                <a:ea typeface="맑은 고딕"/>
              </a:rPr>
            </a:br>
            <a:r>
              <a:rPr lang="ko-KR" altLang="en-US" sz="2100">
                <a:ea typeface="맑은 고딕"/>
              </a:rPr>
              <a:t>인증메일 발송</a:t>
            </a:r>
          </a:p>
          <a:p>
            <a:r>
              <a:rPr lang="ko-KR" altLang="en-US" sz="2100">
                <a:ea typeface="맑은 고딕"/>
              </a:rPr>
              <a:t>인증코드 입력 후</a:t>
            </a:r>
            <a:br>
              <a:rPr lang="ko-KR" altLang="en-US" sz="2100">
                <a:ea typeface="맑은 고딕"/>
              </a:rPr>
            </a:br>
            <a:r>
              <a:rPr lang="ko-KR" altLang="en-US" sz="2100">
                <a:ea typeface="맑은 고딕"/>
              </a:rPr>
              <a:t>계정정보 변경</a:t>
            </a:r>
          </a:p>
        </p:txBody>
      </p:sp>
    </p:spTree>
    <p:extLst>
      <p:ext uri="{BB962C8B-B14F-4D97-AF65-F5344CB8AC3E}">
        <p14:creationId xmlns:p14="http://schemas.microsoft.com/office/powerpoint/2010/main" val="30787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1102</Words>
  <Application>Microsoft Office PowerPoint</Application>
  <PresentationFormat>화면 슬라이드 쇼(4:3)</PresentationFormat>
  <Paragraphs>127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 Unicode MS</vt:lpstr>
      <vt:lpstr>맑은 고딕</vt:lpstr>
      <vt:lpstr>Arial</vt:lpstr>
      <vt:lpstr>Calibri</vt:lpstr>
      <vt:lpstr>Office Theme</vt:lpstr>
      <vt:lpstr>RAG 기반 업무 보조 AI 비서</vt:lpstr>
      <vt:lpstr>프로젝트 개요</vt:lpstr>
      <vt:lpstr>추진 배경</vt:lpstr>
      <vt:lpstr>서비스 개요</vt:lpstr>
      <vt:lpstr>주요 기능</vt:lpstr>
      <vt:lpstr>시스템 아키텍처</vt:lpstr>
      <vt:lpstr>기술 스택</vt:lpstr>
      <vt:lpstr>로그인 화면</vt:lpstr>
      <vt:lpstr>ID 및 PW 찾기</vt:lpstr>
      <vt:lpstr>ChatBot</vt:lpstr>
      <vt:lpstr>ChatBot</vt:lpstr>
      <vt:lpstr>문서 편집</vt:lpstr>
      <vt:lpstr>캘린더</vt:lpstr>
      <vt:lpstr>캘린더</vt:lpstr>
      <vt:lpstr>문서 관리</vt:lpstr>
      <vt:lpstr>관리자 페이지</vt:lpstr>
      <vt:lpstr>사용 예시</vt:lpstr>
      <vt:lpstr>Multi AI Agent</vt:lpstr>
      <vt:lpstr>RAG Agent</vt:lpstr>
      <vt:lpstr>진행 현황</vt:lpstr>
      <vt:lpstr>PDF 문서의  Vector DB 구축</vt:lpstr>
      <vt:lpstr>1단계: 데이터 추출 및 구조화 PyMuPDF, camelot과 같은 라이브러리를 사용하여 PDF 문서를 구조적으로 분해 및 핵심 데이터 추출 </vt:lpstr>
      <vt:lpstr>2단계: AI 기반 자동 서술 및 통합  이 단계에서는 1단계에서 추출한 개별 데이터들을 GPT-4o의 멀티모달(Multi-modal) 능력을 이용해 완전한 텍스트로 변환합니다.</vt:lpstr>
      <vt:lpstr>PowerPoint 프레젠테이션</vt:lpstr>
      <vt:lpstr>PowerPoint 프레젠테이션</vt:lpstr>
      <vt:lpstr>향후 계획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Playdata</dc:creator>
  <cp:keywords/>
  <dc:description>generated using python-pptx</dc:description>
  <cp:lastModifiedBy>우지훈</cp:lastModifiedBy>
  <cp:revision>6</cp:revision>
  <dcterms:created xsi:type="dcterms:W3CDTF">2013-01-27T09:14:16Z</dcterms:created>
  <dcterms:modified xsi:type="dcterms:W3CDTF">2025-08-11T09:03:17Z</dcterms:modified>
  <cp:category/>
</cp:coreProperties>
</file>