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1219167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8" roundtripDataSignature="AMtx7mgINeOoUbaWXdDiRiVPXbznMJsr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9E65775-0972-467B-9098-6CB8FABBB937}">
  <a:tblStyle styleId="{69E65775-0972-467B-9098-6CB8FABBB93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7e2638694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37e2638694f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7e2638694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37e2638694f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7e374ec1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37e374ec13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7e2638694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37e2638694f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7e2638694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37e2638694f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7e374ec13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37e374ec130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7e374ec13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37e374ec130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84b5f0fe4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384b5f0fe40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640080" y="731520"/>
            <a:ext cx="10515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ScentPick 화면설계서</a:t>
            </a:r>
            <a:endParaRPr/>
          </a:p>
        </p:txBody>
      </p:sp>
      <p:sp>
        <p:nvSpPr>
          <p:cNvPr id="85" name="Google Shape;85;p1"/>
          <p:cNvSpPr txBox="1"/>
          <p:nvPr/>
        </p:nvSpPr>
        <p:spPr>
          <a:xfrm>
            <a:off x="640080" y="1737360"/>
            <a:ext cx="1051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SKN14-Final-2Team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640080" y="2286000"/>
            <a:ext cx="10515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향수 추천 챗봇 서비스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6277625" y="5985375"/>
            <a:ext cx="5703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		2025.09.25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Writer	박빛나,강윤구,유용환,전정규,정유진,한성규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" name="Google Shape;206;g37e2638694f_0_44"/>
          <p:cNvGraphicFramePr/>
          <p:nvPr/>
        </p:nvGraphicFramePr>
        <p:xfrm>
          <a:off x="457200" y="3657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{69E65775-0972-467B-9098-6CB8FABBB937}</a:tableStyleId>
              </a:tblPr>
              <a:tblGrid>
                <a:gridCol w="1280150"/>
                <a:gridCol w="5303525"/>
                <a:gridCol w="1645925"/>
                <a:gridCol w="30175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Offlines (오프라인 매장 찾기)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  <a:t>요구사항 ID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R-008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  <a:t>화면 경로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/offlines/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  <a:t>화면 ID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ST-01-001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207" name="Google Shape;207;g37e2638694f_0_44"/>
          <p:cNvSpPr/>
          <p:nvPr/>
        </p:nvSpPr>
        <p:spPr>
          <a:xfrm>
            <a:off x="8778240" y="1463040"/>
            <a:ext cx="2926200" cy="4846200"/>
          </a:xfrm>
          <a:prstGeom prst="rect">
            <a:avLst/>
          </a:prstGeom>
          <a:solidFill>
            <a:srgbClr val="F5F5F5"/>
          </a:solidFill>
          <a:ln cap="flat" cmpd="sng" w="9525">
            <a:solidFill>
              <a:srgbClr val="1E1E1E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37e2638694f_0_44"/>
          <p:cNvSpPr/>
          <p:nvPr/>
        </p:nvSpPr>
        <p:spPr>
          <a:xfrm>
            <a:off x="8778240" y="1463040"/>
            <a:ext cx="2926200" cy="411600"/>
          </a:xfrm>
          <a:prstGeom prst="rect">
            <a:avLst/>
          </a:prstGeom>
          <a:solidFill>
            <a:srgbClr val="E1E1E1"/>
          </a:solidFill>
          <a:ln cap="flat" cmpd="sng" w="9525">
            <a:solidFill>
              <a:srgbClr val="1E1E1E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  <a:endParaRPr/>
          </a:p>
        </p:txBody>
      </p:sp>
      <p:sp>
        <p:nvSpPr>
          <p:cNvPr id="209" name="Google Shape;209;g37e2638694f_0_44"/>
          <p:cNvSpPr txBox="1"/>
          <p:nvPr/>
        </p:nvSpPr>
        <p:spPr>
          <a:xfrm>
            <a:off x="8915400" y="1965960"/>
            <a:ext cx="26517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• 좌: 지도(마커), 상단 </a:t>
            </a:r>
            <a:r>
              <a:rPr b="1" lang="en-US" sz="1000">
                <a:solidFill>
                  <a:schemeClr val="dk1"/>
                </a:solidFill>
              </a:rPr>
              <a:t>유형 칩</a:t>
            </a:r>
            <a:r>
              <a:rPr lang="en-US" sz="1000">
                <a:solidFill>
                  <a:schemeClr val="dk1"/>
                </a:solidFill>
              </a:rPr>
              <a:t>(전체/올리브영/향수공방/브랜드 매장 등)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• 우: </a:t>
            </a:r>
            <a:r>
              <a:rPr b="1" lang="en-US" sz="1000">
                <a:solidFill>
                  <a:schemeClr val="dk1"/>
                </a:solidFill>
              </a:rPr>
              <a:t>검색창</a:t>
            </a:r>
            <a:r>
              <a:rPr lang="en-US" sz="1000">
                <a:solidFill>
                  <a:schemeClr val="dk1"/>
                </a:solidFill>
              </a:rPr>
              <a:t> + “현 지도에서 다시 검색” + </a:t>
            </a:r>
            <a:r>
              <a:rPr b="1" lang="en-US" sz="1000">
                <a:solidFill>
                  <a:schemeClr val="dk1"/>
                </a:solidFill>
              </a:rPr>
              <a:t>자동 새로고침</a:t>
            </a:r>
            <a:r>
              <a:rPr lang="en-US" sz="1000">
                <a:solidFill>
                  <a:schemeClr val="dk1"/>
                </a:solidFill>
              </a:rPr>
              <a:t> 토글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• 우: </a:t>
            </a:r>
            <a:r>
              <a:rPr b="1" lang="en-US" sz="1000">
                <a:solidFill>
                  <a:schemeClr val="dk1"/>
                </a:solidFill>
              </a:rPr>
              <a:t>결과 리스트</a:t>
            </a:r>
            <a:r>
              <a:rPr lang="en-US" sz="1000">
                <a:solidFill>
                  <a:schemeClr val="dk1"/>
                </a:solidFill>
              </a:rPr>
              <a:t>(스크롤) — 매장명/주소/전화/브랜드, </a:t>
            </a:r>
            <a:r>
              <a:rPr b="1" lang="en-US" sz="1000">
                <a:solidFill>
                  <a:schemeClr val="dk1"/>
                </a:solidFill>
              </a:rPr>
              <a:t>길찾기/페이지</a:t>
            </a:r>
            <a:r>
              <a:rPr lang="en-US" sz="1000">
                <a:solidFill>
                  <a:schemeClr val="dk1"/>
                </a:solidFill>
              </a:rPr>
              <a:t> 버튼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• 하단: </a:t>
            </a:r>
            <a:r>
              <a:rPr b="1" lang="en-US" sz="1000">
                <a:solidFill>
                  <a:schemeClr val="dk1"/>
                </a:solidFill>
              </a:rPr>
              <a:t>범례 토글</a:t>
            </a:r>
            <a:r>
              <a:rPr lang="en-US" sz="1000">
                <a:solidFill>
                  <a:schemeClr val="dk1"/>
                </a:solidFill>
              </a:rPr>
              <a:t>(브랜드/올리브영/향수공방)</a:t>
            </a:r>
            <a:endParaRPr b="1" sz="700">
              <a:solidFill>
                <a:schemeClr val="dk1"/>
              </a:solidFill>
            </a:endParaRPr>
          </a:p>
        </p:txBody>
      </p:sp>
      <p:sp>
        <p:nvSpPr>
          <p:cNvPr id="210" name="Google Shape;210;g37e2638694f_0_44"/>
          <p:cNvSpPr/>
          <p:nvPr/>
        </p:nvSpPr>
        <p:spPr>
          <a:xfrm>
            <a:off x="8778240" y="3246120"/>
            <a:ext cx="2926200" cy="411600"/>
          </a:xfrm>
          <a:prstGeom prst="rect">
            <a:avLst/>
          </a:prstGeom>
          <a:solidFill>
            <a:srgbClr val="E1E1E1"/>
          </a:solidFill>
          <a:ln cap="flat" cmpd="sng" w="9525">
            <a:solidFill>
              <a:srgbClr val="1E1E1E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endParaRPr/>
          </a:p>
        </p:txBody>
      </p:sp>
      <p:sp>
        <p:nvSpPr>
          <p:cNvPr id="211" name="Google Shape;211;g37e2638694f_0_44"/>
          <p:cNvSpPr txBox="1"/>
          <p:nvPr/>
        </p:nvSpPr>
        <p:spPr>
          <a:xfrm>
            <a:off x="8778250" y="3657600"/>
            <a:ext cx="29262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• 지도 </a:t>
            </a:r>
            <a:r>
              <a:rPr b="1" lang="en-US" sz="1000">
                <a:solidFill>
                  <a:schemeClr val="dk1"/>
                </a:solidFill>
              </a:rPr>
              <a:t>이동/확대</a:t>
            </a:r>
            <a:r>
              <a:rPr lang="en-US" sz="1000">
                <a:solidFill>
                  <a:schemeClr val="dk1"/>
                </a:solidFill>
              </a:rPr>
              <a:t> → 해당 영역 매장 재조회(또는 “다시 검색” 버튼)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• 칩/검색어 적용 → 리스트·마커 동기화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• 리스트 항목 클릭 → 지도 </a:t>
            </a:r>
            <a:r>
              <a:rPr b="1" lang="en-US" sz="1000">
                <a:solidFill>
                  <a:schemeClr val="dk1"/>
                </a:solidFill>
              </a:rPr>
              <a:t>포커스</a:t>
            </a:r>
            <a:r>
              <a:rPr lang="en-US" sz="1000">
                <a:solidFill>
                  <a:schemeClr val="dk1"/>
                </a:solidFill>
              </a:rPr>
              <a:t> / 상세 카드 열기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• </a:t>
            </a:r>
            <a:r>
              <a:rPr b="1" lang="en-US" sz="1000">
                <a:solidFill>
                  <a:schemeClr val="dk1"/>
                </a:solidFill>
              </a:rPr>
              <a:t>길찾기</a:t>
            </a:r>
            <a:r>
              <a:rPr lang="en-US" sz="1000">
                <a:solidFill>
                  <a:schemeClr val="dk1"/>
                </a:solidFill>
              </a:rPr>
              <a:t>: 외부 지도 앱/웹으로 이동, </a:t>
            </a:r>
            <a:r>
              <a:rPr b="1" lang="en-US" sz="1000">
                <a:solidFill>
                  <a:schemeClr val="dk1"/>
                </a:solidFill>
              </a:rPr>
              <a:t>페이지</a:t>
            </a:r>
            <a:r>
              <a:rPr lang="en-US" sz="1000">
                <a:solidFill>
                  <a:schemeClr val="dk1"/>
                </a:solidFill>
              </a:rPr>
              <a:t>: 매장 상세 링크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• 위치 권한 허용 시 </a:t>
            </a:r>
            <a:r>
              <a:rPr b="1" lang="en-US" sz="1000">
                <a:solidFill>
                  <a:schemeClr val="dk1"/>
                </a:solidFill>
              </a:rPr>
              <a:t>현재 위치</a:t>
            </a:r>
            <a:r>
              <a:rPr lang="en-US" sz="1000">
                <a:solidFill>
                  <a:schemeClr val="dk1"/>
                </a:solidFill>
              </a:rPr>
              <a:t> 기준 탐색(선택)</a:t>
            </a:r>
            <a:endParaRPr sz="400">
              <a:solidFill>
                <a:schemeClr val="dk1"/>
              </a:solidFill>
            </a:endParaRPr>
          </a:p>
        </p:txBody>
      </p:sp>
      <p:sp>
        <p:nvSpPr>
          <p:cNvPr id="212" name="Google Shape;212;g37e2638694f_0_44"/>
          <p:cNvSpPr/>
          <p:nvPr/>
        </p:nvSpPr>
        <p:spPr>
          <a:xfrm>
            <a:off x="8778240" y="4800600"/>
            <a:ext cx="2926200" cy="411600"/>
          </a:xfrm>
          <a:prstGeom prst="rect">
            <a:avLst/>
          </a:prstGeom>
          <a:solidFill>
            <a:srgbClr val="E1E1E1"/>
          </a:solidFill>
          <a:ln cap="flat" cmpd="sng" w="9525">
            <a:solidFill>
              <a:srgbClr val="1E1E1E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Check Point</a:t>
            </a:r>
            <a:endParaRPr/>
          </a:p>
        </p:txBody>
      </p:sp>
      <p:sp>
        <p:nvSpPr>
          <p:cNvPr id="213" name="Google Shape;213;g37e2638694f_0_44"/>
          <p:cNvSpPr txBox="1"/>
          <p:nvPr/>
        </p:nvSpPr>
        <p:spPr>
          <a:xfrm>
            <a:off x="8915400" y="5390329"/>
            <a:ext cx="2651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• </a:t>
            </a:r>
            <a:r>
              <a:rPr b="1" lang="en-US" sz="1000">
                <a:solidFill>
                  <a:schemeClr val="dk1"/>
                </a:solidFill>
              </a:rPr>
              <a:t>외부 링크</a:t>
            </a:r>
            <a:r>
              <a:rPr lang="en-US" sz="1000">
                <a:solidFill>
                  <a:schemeClr val="dk1"/>
                </a:solidFill>
              </a:rPr>
              <a:t>(길찾기/페이지) 정상, 새 탭 열림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• </a:t>
            </a:r>
            <a:r>
              <a:rPr b="1" lang="en-US" sz="1000">
                <a:solidFill>
                  <a:schemeClr val="dk1"/>
                </a:solidFill>
              </a:rPr>
              <a:t>성능</a:t>
            </a:r>
            <a:r>
              <a:rPr lang="en-US" sz="1000">
                <a:solidFill>
                  <a:schemeClr val="dk1"/>
                </a:solidFill>
              </a:rPr>
              <a:t>: 마커 다수에서도 부드러운 이동/클러스터링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• </a:t>
            </a:r>
            <a:r>
              <a:rPr b="1" lang="en-US" sz="1000">
                <a:solidFill>
                  <a:schemeClr val="dk1"/>
                </a:solidFill>
              </a:rPr>
              <a:t>오류/빈 결과</a:t>
            </a:r>
            <a:r>
              <a:rPr lang="en-US" sz="1000">
                <a:solidFill>
                  <a:schemeClr val="dk1"/>
                </a:solidFill>
              </a:rPr>
              <a:t> 안내 문구, 위치 권한 거부 처리</a:t>
            </a:r>
            <a:endParaRPr sz="500">
              <a:solidFill>
                <a:schemeClr val="dk1"/>
              </a:solidFill>
            </a:endParaRPr>
          </a:p>
        </p:txBody>
      </p:sp>
      <p:sp>
        <p:nvSpPr>
          <p:cNvPr id="214" name="Google Shape;214;g37e2638694f_0_44"/>
          <p:cNvSpPr/>
          <p:nvPr/>
        </p:nvSpPr>
        <p:spPr>
          <a:xfrm>
            <a:off x="457200" y="1463040"/>
            <a:ext cx="8138100" cy="4846200"/>
          </a:xfrm>
          <a:prstGeom prst="rect">
            <a:avLst/>
          </a:prstGeom>
          <a:solidFill>
            <a:srgbClr val="F8F8F8"/>
          </a:solidFill>
          <a:ln cap="flat" cmpd="sng" w="9525">
            <a:solidFill>
              <a:srgbClr val="1E1E1E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스크린샷 붙여넣기 영역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(이미지를 드래그&amp;드롭 또는 삽입→그림으로 교체)</a:t>
            </a:r>
            <a:endParaRPr/>
          </a:p>
        </p:txBody>
      </p:sp>
      <p:pic>
        <p:nvPicPr>
          <p:cNvPr id="215" name="Google Shape;215;g37e2638694f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63050"/>
            <a:ext cx="8138102" cy="484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0" name="Google Shape;220;g37e2638694f_0_57"/>
          <p:cNvGraphicFramePr/>
          <p:nvPr/>
        </p:nvGraphicFramePr>
        <p:xfrm>
          <a:off x="457200" y="3657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{69E65775-0972-467B-9098-6CB8FABBB937}</a:tableStyleId>
              </a:tblPr>
              <a:tblGrid>
                <a:gridCol w="1280150"/>
                <a:gridCol w="5303525"/>
                <a:gridCol w="1645925"/>
                <a:gridCol w="30175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My Page (마이페이지)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  <a:t>요구사항 ID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R-009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  <a:t>화면 경로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/mypage/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  <a:t>화면 ID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MY-01-001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221" name="Google Shape;221;g37e2638694f_0_57"/>
          <p:cNvSpPr/>
          <p:nvPr/>
        </p:nvSpPr>
        <p:spPr>
          <a:xfrm>
            <a:off x="8778240" y="1463040"/>
            <a:ext cx="2926200" cy="4846200"/>
          </a:xfrm>
          <a:prstGeom prst="rect">
            <a:avLst/>
          </a:prstGeom>
          <a:solidFill>
            <a:srgbClr val="F5F5F5"/>
          </a:solidFill>
          <a:ln cap="flat" cmpd="sng" w="9525">
            <a:solidFill>
              <a:srgbClr val="1E1E1E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37e2638694f_0_57"/>
          <p:cNvSpPr/>
          <p:nvPr/>
        </p:nvSpPr>
        <p:spPr>
          <a:xfrm>
            <a:off x="8778240" y="1463040"/>
            <a:ext cx="2926200" cy="411600"/>
          </a:xfrm>
          <a:prstGeom prst="rect">
            <a:avLst/>
          </a:prstGeom>
          <a:solidFill>
            <a:srgbClr val="E1E1E1"/>
          </a:solidFill>
          <a:ln cap="flat" cmpd="sng" w="9525">
            <a:solidFill>
              <a:srgbClr val="1E1E1E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  <a:endParaRPr/>
          </a:p>
        </p:txBody>
      </p:sp>
      <p:sp>
        <p:nvSpPr>
          <p:cNvPr id="223" name="Google Shape;223;g37e2638694f_0_57"/>
          <p:cNvSpPr txBox="1"/>
          <p:nvPr/>
        </p:nvSpPr>
        <p:spPr>
          <a:xfrm>
            <a:off x="8915400" y="1965960"/>
            <a:ext cx="2651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• 좌: 프로필 카드(이름/아바타) + 메뉴: </a:t>
            </a:r>
            <a:r>
              <a:rPr b="1" lang="en-US" sz="1100">
                <a:solidFill>
                  <a:schemeClr val="dk1"/>
                </a:solidFill>
              </a:rPr>
              <a:t>회원정보 수정 / 비밀번호 변경 /  로그아웃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• 중: </a:t>
            </a:r>
            <a:r>
              <a:rPr b="1" lang="en-US" sz="1100">
                <a:solidFill>
                  <a:schemeClr val="dk1"/>
                </a:solidFill>
              </a:rPr>
              <a:t>추천 받은 향수 내역</a:t>
            </a:r>
            <a:r>
              <a:rPr lang="en-US" sz="1100">
                <a:solidFill>
                  <a:schemeClr val="dk1"/>
                </a:solidFill>
              </a:rPr>
              <a:t>(카드, 날짜·제품명·라벨 아이콘)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• 하단: </a:t>
            </a:r>
            <a:r>
              <a:rPr b="1" lang="en-US" sz="1100">
                <a:solidFill>
                  <a:schemeClr val="dk1"/>
                </a:solidFill>
              </a:rPr>
              <a:t>즐겨찾기</a:t>
            </a:r>
            <a:r>
              <a:rPr lang="en-US" sz="1100">
                <a:solidFill>
                  <a:schemeClr val="dk1"/>
                </a:solidFill>
              </a:rPr>
              <a:t> 그리드(최근 즐겨찾기 항목),</a:t>
            </a:r>
            <a:r>
              <a:rPr b="1" lang="en-US" sz="1100">
                <a:solidFill>
                  <a:schemeClr val="dk1"/>
                </a:solidFill>
              </a:rPr>
              <a:t> 선호/비선호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224" name="Google Shape;224;g37e2638694f_0_57"/>
          <p:cNvSpPr/>
          <p:nvPr/>
        </p:nvSpPr>
        <p:spPr>
          <a:xfrm>
            <a:off x="8778240" y="3246120"/>
            <a:ext cx="2926200" cy="411600"/>
          </a:xfrm>
          <a:prstGeom prst="rect">
            <a:avLst/>
          </a:prstGeom>
          <a:solidFill>
            <a:srgbClr val="E1E1E1"/>
          </a:solidFill>
          <a:ln cap="flat" cmpd="sng" w="9525">
            <a:solidFill>
              <a:srgbClr val="1E1E1E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endParaRPr/>
          </a:p>
        </p:txBody>
      </p:sp>
      <p:sp>
        <p:nvSpPr>
          <p:cNvPr id="225" name="Google Shape;225;g37e2638694f_0_57"/>
          <p:cNvSpPr txBox="1"/>
          <p:nvPr/>
        </p:nvSpPr>
        <p:spPr>
          <a:xfrm>
            <a:off x="8778150" y="3813663"/>
            <a:ext cx="2926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• 메뉴 클릭 → 해당 페이지 이동 / </a:t>
            </a:r>
            <a:r>
              <a:rPr b="1" lang="en-US" sz="1200">
                <a:solidFill>
                  <a:schemeClr val="dk1"/>
                </a:solidFill>
              </a:rPr>
              <a:t>로그아웃 즉시 세션 종료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• 추천·즐겨찾기 </a:t>
            </a:r>
            <a:r>
              <a:rPr b="1" lang="en-US" sz="1200">
                <a:solidFill>
                  <a:schemeClr val="dk1"/>
                </a:solidFill>
              </a:rPr>
              <a:t>카드 클릭 → 상세 페이지</a:t>
            </a:r>
            <a:endParaRPr b="1"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• 스크롤 시 내역 더보기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226" name="Google Shape;226;g37e2638694f_0_57"/>
          <p:cNvSpPr/>
          <p:nvPr/>
        </p:nvSpPr>
        <p:spPr>
          <a:xfrm>
            <a:off x="8778240" y="4800600"/>
            <a:ext cx="2926200" cy="411600"/>
          </a:xfrm>
          <a:prstGeom prst="rect">
            <a:avLst/>
          </a:prstGeom>
          <a:solidFill>
            <a:srgbClr val="E1E1E1"/>
          </a:solidFill>
          <a:ln cap="flat" cmpd="sng" w="9525">
            <a:solidFill>
              <a:srgbClr val="1E1E1E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Check Point</a:t>
            </a:r>
            <a:endParaRPr/>
          </a:p>
        </p:txBody>
      </p:sp>
      <p:sp>
        <p:nvSpPr>
          <p:cNvPr id="227" name="Google Shape;227;g37e2638694f_0_57"/>
          <p:cNvSpPr txBox="1"/>
          <p:nvPr/>
        </p:nvSpPr>
        <p:spPr>
          <a:xfrm>
            <a:off x="8915400" y="5390329"/>
            <a:ext cx="2651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• 개인 정보 표기 정확성(이름/아바타)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• </a:t>
            </a:r>
            <a:r>
              <a:rPr b="1" lang="en-US" sz="1200">
                <a:solidFill>
                  <a:schemeClr val="dk1"/>
                </a:solidFill>
              </a:rPr>
              <a:t>빈 상태</a:t>
            </a:r>
            <a:r>
              <a:rPr lang="en-US" sz="1200">
                <a:solidFill>
                  <a:schemeClr val="dk1"/>
                </a:solidFill>
              </a:rPr>
              <a:t> 안내(추천/즐겨찾기 없음)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• 로그아웃 후 </a:t>
            </a:r>
            <a:r>
              <a:rPr b="1" lang="en-US" sz="1200">
                <a:solidFill>
                  <a:schemeClr val="dk1"/>
                </a:solidFill>
              </a:rPr>
              <a:t>리다이렉트</a:t>
            </a:r>
            <a:r>
              <a:rPr lang="en-US" sz="1200">
                <a:solidFill>
                  <a:schemeClr val="dk1"/>
                </a:solidFill>
              </a:rPr>
              <a:t> 정상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228" name="Google Shape;228;g37e2638694f_0_57"/>
          <p:cNvSpPr/>
          <p:nvPr/>
        </p:nvSpPr>
        <p:spPr>
          <a:xfrm>
            <a:off x="457200" y="1463040"/>
            <a:ext cx="8138100" cy="4846200"/>
          </a:xfrm>
          <a:prstGeom prst="rect">
            <a:avLst/>
          </a:prstGeom>
          <a:solidFill>
            <a:srgbClr val="F8F8F8"/>
          </a:solidFill>
          <a:ln cap="flat" cmpd="sng" w="9525">
            <a:solidFill>
              <a:srgbClr val="1E1E1E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스크린샷 붙여넣기 영역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(이미지를 드래그&amp;드롭 또는 삽입→그림으로 교체)</a:t>
            </a:r>
            <a:endParaRPr/>
          </a:p>
        </p:txBody>
      </p:sp>
      <p:pic>
        <p:nvPicPr>
          <p:cNvPr id="229" name="Google Shape;229;g37e2638694f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287" y="1572962"/>
            <a:ext cx="6089425" cy="462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p2"/>
          <p:cNvGraphicFramePr/>
          <p:nvPr/>
        </p:nvGraphicFramePr>
        <p:xfrm>
          <a:off x="457200" y="3657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{69E65775-0972-467B-9098-6CB8FABBB937}</a:tableStyleId>
              </a:tblPr>
              <a:tblGrid>
                <a:gridCol w="1280150"/>
                <a:gridCol w="5303525"/>
                <a:gridCol w="1645925"/>
                <a:gridCol w="30175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141414"/>
                          </a:solidFill>
                        </a:rPr>
                        <a:t>랜딩 페이지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  <a:t>요구사항 ID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141414"/>
                          </a:solidFill>
                        </a:rPr>
                        <a:t>R-001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  <a:t>화면 경로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141414"/>
                          </a:solidFill>
                        </a:rPr>
                        <a:t>/scentpick/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  <a:t>화면 ID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141414"/>
                          </a:solidFill>
                        </a:rPr>
                        <a:t>SC-01-001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93" name="Google Shape;93;p2"/>
          <p:cNvSpPr/>
          <p:nvPr/>
        </p:nvSpPr>
        <p:spPr>
          <a:xfrm>
            <a:off x="8778240" y="1463040"/>
            <a:ext cx="2926200" cy="4846200"/>
          </a:xfrm>
          <a:prstGeom prst="rect">
            <a:avLst/>
          </a:prstGeom>
          <a:solidFill>
            <a:srgbClr val="F5F5F5"/>
          </a:solidFill>
          <a:ln cap="flat" cmpd="sng" w="9525">
            <a:solidFill>
              <a:srgbClr val="1E1E1E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8778240" y="1463040"/>
            <a:ext cx="2926080" cy="411480"/>
          </a:xfrm>
          <a:prstGeom prst="rect">
            <a:avLst/>
          </a:prstGeom>
          <a:solidFill>
            <a:srgbClr val="E1E1E1"/>
          </a:solidFill>
          <a:ln cap="flat" cmpd="sng" w="9525">
            <a:solidFill>
              <a:srgbClr val="1E1E1E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  <a:endParaRPr/>
          </a:p>
        </p:txBody>
      </p:sp>
      <p:sp>
        <p:nvSpPr>
          <p:cNvPr id="95" name="Google Shape;95;p2"/>
          <p:cNvSpPr txBox="1"/>
          <p:nvPr/>
        </p:nvSpPr>
        <p:spPr>
          <a:xfrm>
            <a:off x="8915400" y="1965960"/>
            <a:ext cx="26517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(SC-01-001</a:t>
            </a: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히어로 타이틀로 서비스 소개, 단일 CTA로 진입 유도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시작하기 클릭 -&gt; 로그인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상단 메뉴 클릭시 해당페이지 진입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우하단 챗 버튼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8778240" y="3246120"/>
            <a:ext cx="2926080" cy="411480"/>
          </a:xfrm>
          <a:prstGeom prst="rect">
            <a:avLst/>
          </a:prstGeom>
          <a:solidFill>
            <a:srgbClr val="E1E1E1"/>
          </a:solidFill>
          <a:ln cap="flat" cmpd="sng" w="9525">
            <a:solidFill>
              <a:srgbClr val="1E1E1E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8915526" y="3657600"/>
            <a:ext cx="2651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 </a:t>
            </a:r>
            <a:r>
              <a:rPr b="1" lang="en-US" sz="1100">
                <a:solidFill>
                  <a:schemeClr val="dk1"/>
                </a:solidFill>
              </a:rPr>
              <a:t>시작하기 버튼</a:t>
            </a:r>
            <a:r>
              <a:rPr lang="en-US" sz="1100">
                <a:solidFill>
                  <a:schemeClr val="dk1"/>
                </a:solidFill>
              </a:rPr>
              <a:t>: 클릭 시 로그인 이동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 </a:t>
            </a:r>
            <a:r>
              <a:rPr b="1" lang="en-US" sz="1100">
                <a:solidFill>
                  <a:schemeClr val="dk1"/>
                </a:solidFill>
              </a:rPr>
              <a:t>상단 메뉴 이동</a:t>
            </a:r>
            <a:r>
              <a:rPr lang="en-US" sz="1100">
                <a:solidFill>
                  <a:schemeClr val="dk1"/>
                </a:solidFill>
              </a:rPr>
              <a:t>: 각 페이지로 바로 이동(보호 화면은 로그인 요구)</a:t>
            </a:r>
            <a:br>
              <a:rPr lang="en-US" sz="1100">
                <a:solidFill>
                  <a:schemeClr val="dk1"/>
                </a:solidFill>
              </a:rPr>
            </a:b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8778240" y="4800600"/>
            <a:ext cx="2926080" cy="411480"/>
          </a:xfrm>
          <a:prstGeom prst="rect">
            <a:avLst/>
          </a:prstGeom>
          <a:solidFill>
            <a:srgbClr val="E1E1E1"/>
          </a:solidFill>
          <a:ln cap="flat" cmpd="sng" w="9525">
            <a:solidFill>
              <a:srgbClr val="1E1E1E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Check Point</a:t>
            </a: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8915400" y="5212079"/>
            <a:ext cx="26517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b="1" lang="en-US" sz="1000">
                <a:solidFill>
                  <a:schemeClr val="dk1"/>
                </a:solidFill>
              </a:rPr>
              <a:t>CTA → 로그인</a:t>
            </a:r>
            <a:r>
              <a:rPr lang="en-US" sz="1000">
                <a:solidFill>
                  <a:schemeClr val="dk1"/>
                </a:solidFill>
              </a:rPr>
              <a:t> 연결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en-US" sz="1000">
                <a:solidFill>
                  <a:schemeClr val="dk1"/>
                </a:solidFill>
              </a:rPr>
              <a:t>헤더 </a:t>
            </a:r>
            <a:r>
              <a:rPr b="1" lang="en-US" sz="1000">
                <a:solidFill>
                  <a:schemeClr val="dk1"/>
                </a:solidFill>
              </a:rPr>
              <a:t>5개 메뉴</a:t>
            </a:r>
            <a:r>
              <a:rPr lang="en-US" sz="1000">
                <a:solidFill>
                  <a:schemeClr val="dk1"/>
                </a:solidFill>
              </a:rPr>
              <a:t> 노출·링크 정상 / 포커스 이동 가능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en-US" sz="1000">
                <a:solidFill>
                  <a:schemeClr val="dk1"/>
                </a:solidFill>
              </a:rPr>
              <a:t>히어로 텍스트 </a:t>
            </a:r>
            <a:r>
              <a:rPr b="1" lang="en-US" sz="1000">
                <a:solidFill>
                  <a:schemeClr val="dk1"/>
                </a:solidFill>
              </a:rPr>
              <a:t>가독성</a:t>
            </a:r>
            <a:r>
              <a:rPr lang="en-US" sz="1000">
                <a:solidFill>
                  <a:schemeClr val="dk1"/>
                </a:solidFill>
              </a:rPr>
              <a:t>(모바일 줄바꿈 포함)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en-US" sz="1000">
                <a:solidFill>
                  <a:schemeClr val="dk1"/>
                </a:solidFill>
              </a:rPr>
              <a:t>헬프/챗 버튼 </a:t>
            </a:r>
            <a:r>
              <a:rPr b="1" lang="en-US" sz="1000">
                <a:solidFill>
                  <a:schemeClr val="dk1"/>
                </a:solidFill>
              </a:rPr>
              <a:t>대비·포커스 링</a:t>
            </a:r>
            <a:r>
              <a:rPr lang="en-US" sz="1000">
                <a:solidFill>
                  <a:schemeClr val="dk1"/>
                </a:solidFill>
              </a:rPr>
              <a:t> 및 클릭 영역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457200" y="1463040"/>
            <a:ext cx="8138160" cy="4846320"/>
          </a:xfrm>
          <a:prstGeom prst="rect">
            <a:avLst/>
          </a:prstGeom>
          <a:solidFill>
            <a:srgbClr val="F8F8F8"/>
          </a:solidFill>
          <a:ln cap="flat" cmpd="sng" w="9525">
            <a:solidFill>
              <a:srgbClr val="1E1E1E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스크린샷 붙여넣기 영역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(이미지를 드래그&amp;드롭 또는 삽입→그림으로 교체)</a:t>
            </a:r>
            <a:endParaRPr/>
          </a:p>
        </p:txBody>
      </p:sp>
      <p:pic>
        <p:nvPicPr>
          <p:cNvPr id="101" name="Google Shape;10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57675"/>
            <a:ext cx="8138150" cy="4846301"/>
          </a:xfrm>
          <a:prstGeom prst="rect">
            <a:avLst/>
          </a:prstGeom>
          <a:solidFill>
            <a:srgbClr val="F8F8F8"/>
          </a:solidFill>
          <a:ln cap="flat" cmpd="sng" w="9525">
            <a:solidFill>
              <a:srgbClr val="1E1E1E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" name="Google Shape;106;p3"/>
          <p:cNvGraphicFramePr/>
          <p:nvPr/>
        </p:nvGraphicFramePr>
        <p:xfrm>
          <a:off x="457200" y="3657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{69E65775-0972-467B-9098-6CB8FABBB937}</a:tableStyleId>
              </a:tblPr>
              <a:tblGrid>
                <a:gridCol w="1280150"/>
                <a:gridCol w="5303525"/>
                <a:gridCol w="1645925"/>
                <a:gridCol w="30175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141414"/>
                          </a:solidFill>
                        </a:rPr>
                        <a:t>로그인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  <a:t>요구사항 ID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141414"/>
                          </a:solidFill>
                        </a:rPr>
                        <a:t>R-002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  <a:t>화면 경로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141414"/>
                          </a:solidFill>
                        </a:rPr>
                        <a:t>/</a:t>
                      </a:r>
                      <a:r>
                        <a:rPr lang="en-US">
                          <a:solidFill>
                            <a:srgbClr val="141414"/>
                          </a:solidFill>
                        </a:rPr>
                        <a:t>uauth/login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  <a:t>화면 ID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141414"/>
                          </a:solidFill>
                        </a:rPr>
                        <a:t>LG-01-001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07" name="Google Shape;107;p3"/>
          <p:cNvSpPr/>
          <p:nvPr/>
        </p:nvSpPr>
        <p:spPr>
          <a:xfrm>
            <a:off x="8778240" y="1463040"/>
            <a:ext cx="2926200" cy="4846200"/>
          </a:xfrm>
          <a:prstGeom prst="rect">
            <a:avLst/>
          </a:prstGeom>
          <a:solidFill>
            <a:srgbClr val="F5F5F5"/>
          </a:solidFill>
          <a:ln cap="flat" cmpd="sng" w="9525">
            <a:solidFill>
              <a:srgbClr val="1E1E1E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/>
          <p:nvPr/>
        </p:nvSpPr>
        <p:spPr>
          <a:xfrm>
            <a:off x="8778240" y="1463040"/>
            <a:ext cx="2926080" cy="411480"/>
          </a:xfrm>
          <a:prstGeom prst="rect">
            <a:avLst/>
          </a:prstGeom>
          <a:solidFill>
            <a:srgbClr val="E1E1E1"/>
          </a:solidFill>
          <a:ln cap="flat" cmpd="sng" w="9525">
            <a:solidFill>
              <a:srgbClr val="1E1E1E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  <a:endParaRPr/>
          </a:p>
        </p:txBody>
      </p:sp>
      <p:sp>
        <p:nvSpPr>
          <p:cNvPr id="109" name="Google Shape;109;p3"/>
          <p:cNvSpPr txBox="1"/>
          <p:nvPr/>
        </p:nvSpPr>
        <p:spPr>
          <a:xfrm>
            <a:off x="8915400" y="1965960"/>
            <a:ext cx="26517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</a:rPr>
              <a:t>LG-01-001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• 아이디/비밀번호 입력 폼 + 로그인 버튼</a:t>
            </a:r>
            <a:br>
              <a:rPr lang="en-US" sz="1000">
                <a:solidFill>
                  <a:schemeClr val="dk1"/>
                </a:solidFill>
              </a:rPr>
            </a:br>
            <a:r>
              <a:rPr lang="en-US" sz="1000">
                <a:solidFill>
                  <a:schemeClr val="dk1"/>
                </a:solidFill>
              </a:rPr>
              <a:t>• 보조 링크: 아이디 찾기 / 비밀번호 찾기 / 회원가입</a:t>
            </a:r>
            <a:br>
              <a:rPr lang="en-US" sz="1000">
                <a:solidFill>
                  <a:schemeClr val="dk1"/>
                </a:solidFill>
              </a:rPr>
            </a:br>
            <a:r>
              <a:rPr lang="en-US" sz="1000">
                <a:solidFill>
                  <a:schemeClr val="dk1"/>
                </a:solidFill>
              </a:rPr>
              <a:t>• 소셜 로그인: 네이버 · 카카오 · 구글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8778240" y="3246120"/>
            <a:ext cx="2926080" cy="411480"/>
          </a:xfrm>
          <a:prstGeom prst="rect">
            <a:avLst/>
          </a:prstGeom>
          <a:solidFill>
            <a:srgbClr val="E1E1E1"/>
          </a:solidFill>
          <a:ln cap="flat" cmpd="sng" w="9525">
            <a:solidFill>
              <a:srgbClr val="1E1E1E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endParaRPr/>
          </a:p>
        </p:txBody>
      </p:sp>
      <p:sp>
        <p:nvSpPr>
          <p:cNvPr id="111" name="Google Shape;111;p3"/>
          <p:cNvSpPr txBox="1"/>
          <p:nvPr/>
        </p:nvSpPr>
        <p:spPr>
          <a:xfrm>
            <a:off x="8778250" y="3657600"/>
            <a:ext cx="2926200" cy="12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1000">
                <a:solidFill>
                  <a:schemeClr val="dk1"/>
                </a:solidFill>
              </a:rPr>
              <a:t>• 소셜 로그인 3종(OAuth) 콜백 처리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• 보조 링크 이동(아이디/비번 찾기, 회원가입)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8778240" y="4800600"/>
            <a:ext cx="2926080" cy="411480"/>
          </a:xfrm>
          <a:prstGeom prst="rect">
            <a:avLst/>
          </a:prstGeom>
          <a:solidFill>
            <a:srgbClr val="E1E1E1"/>
          </a:solidFill>
          <a:ln cap="flat" cmpd="sng" w="9525">
            <a:solidFill>
              <a:srgbClr val="1E1E1E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Check Point</a:t>
            </a:r>
            <a:endParaRPr/>
          </a:p>
        </p:txBody>
      </p:sp>
      <p:sp>
        <p:nvSpPr>
          <p:cNvPr id="113" name="Google Shape;113;p3"/>
          <p:cNvSpPr txBox="1"/>
          <p:nvPr/>
        </p:nvSpPr>
        <p:spPr>
          <a:xfrm>
            <a:off x="8915400" y="5390329"/>
            <a:ext cx="2651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• 아이디/비밀번호 </a:t>
            </a:r>
            <a:r>
              <a:rPr b="1" lang="en-US" sz="1100">
                <a:solidFill>
                  <a:schemeClr val="dk1"/>
                </a:solidFill>
              </a:rPr>
              <a:t>필수 입력</a:t>
            </a:r>
            <a:r>
              <a:rPr lang="en-US" sz="1100">
                <a:solidFill>
                  <a:schemeClr val="dk1"/>
                </a:solidFill>
              </a:rPr>
              <a:t> &amp; 형식 검증, 포커스 이동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• 실패 시 </a:t>
            </a:r>
            <a:r>
              <a:rPr b="1" lang="en-US" sz="1100">
                <a:solidFill>
                  <a:schemeClr val="dk1"/>
                </a:solidFill>
              </a:rPr>
              <a:t>명확한 메시지</a:t>
            </a:r>
            <a:r>
              <a:rPr lang="en-US" sz="1100">
                <a:solidFill>
                  <a:schemeClr val="dk1"/>
                </a:solidFill>
              </a:rPr>
              <a:t>(계정/비번 구분)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• 소셜 로그인 </a:t>
            </a:r>
            <a:r>
              <a:rPr b="1" lang="en-US" sz="1100">
                <a:solidFill>
                  <a:schemeClr val="dk1"/>
                </a:solidFill>
              </a:rPr>
              <a:t>취소/실패 처리</a:t>
            </a:r>
            <a:r>
              <a:rPr lang="en-US" sz="1100">
                <a:solidFill>
                  <a:schemeClr val="dk1"/>
                </a:solidFill>
              </a:rPr>
              <a:t> 정상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457200" y="1463040"/>
            <a:ext cx="8138160" cy="4846320"/>
          </a:xfrm>
          <a:prstGeom prst="rect">
            <a:avLst/>
          </a:prstGeom>
          <a:solidFill>
            <a:srgbClr val="F8F8F8"/>
          </a:solidFill>
          <a:ln cap="flat" cmpd="sng" w="9525">
            <a:solidFill>
              <a:srgbClr val="1E1E1E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스크린샷 붙여넣기 영역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(이미지를 드래그&amp;드롭 또는 삽입→그림으로 교체)</a:t>
            </a:r>
            <a:endParaRPr/>
          </a:p>
        </p:txBody>
      </p:sp>
      <p:pic>
        <p:nvPicPr>
          <p:cNvPr id="115" name="Google Shape;11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63050"/>
            <a:ext cx="8138150" cy="4846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" name="Google Shape;120;g37e374ec130_0_0"/>
          <p:cNvGraphicFramePr/>
          <p:nvPr/>
        </p:nvGraphicFramePr>
        <p:xfrm>
          <a:off x="457200" y="3657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{69E65775-0972-467B-9098-6CB8FABBB937}</a:tableStyleId>
              </a:tblPr>
              <a:tblGrid>
                <a:gridCol w="1280150"/>
                <a:gridCol w="5303525"/>
                <a:gridCol w="1645925"/>
                <a:gridCol w="30175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141414"/>
                          </a:solidFill>
                        </a:rPr>
                        <a:t>회원가입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  <a:t>요구사항 ID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141414"/>
                          </a:solidFill>
                        </a:rPr>
                        <a:t>R-003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  <a:t>화면 경로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solidFill>
                            <a:srgbClr val="141414"/>
                          </a:solidFill>
                        </a:rPr>
                        <a:t>/</a:t>
                      </a:r>
                      <a:r>
                        <a:rPr lang="en-US">
                          <a:solidFill>
                            <a:srgbClr val="141414"/>
                          </a:solidFill>
                        </a:rPr>
                        <a:t>uauth/register/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  <a:t>화면 ID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141414"/>
                          </a:solidFill>
                        </a:rPr>
                        <a:t>LG-01-002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21" name="Google Shape;121;g37e374ec130_0_0"/>
          <p:cNvSpPr/>
          <p:nvPr/>
        </p:nvSpPr>
        <p:spPr>
          <a:xfrm>
            <a:off x="8778240" y="1463040"/>
            <a:ext cx="2926200" cy="4846200"/>
          </a:xfrm>
          <a:prstGeom prst="rect">
            <a:avLst/>
          </a:prstGeom>
          <a:solidFill>
            <a:srgbClr val="F5F5F5"/>
          </a:solidFill>
          <a:ln cap="flat" cmpd="sng" w="9525">
            <a:solidFill>
              <a:srgbClr val="1E1E1E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37e374ec130_0_0"/>
          <p:cNvSpPr/>
          <p:nvPr/>
        </p:nvSpPr>
        <p:spPr>
          <a:xfrm>
            <a:off x="8778240" y="1463040"/>
            <a:ext cx="2926200" cy="411600"/>
          </a:xfrm>
          <a:prstGeom prst="rect">
            <a:avLst/>
          </a:prstGeom>
          <a:solidFill>
            <a:srgbClr val="E1E1E1"/>
          </a:solidFill>
          <a:ln cap="flat" cmpd="sng" w="9525">
            <a:solidFill>
              <a:srgbClr val="1E1E1E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  <a:endParaRPr/>
          </a:p>
        </p:txBody>
      </p:sp>
      <p:sp>
        <p:nvSpPr>
          <p:cNvPr id="123" name="Google Shape;123;g37e374ec130_0_0"/>
          <p:cNvSpPr txBox="1"/>
          <p:nvPr/>
        </p:nvSpPr>
        <p:spPr>
          <a:xfrm>
            <a:off x="8915400" y="2056450"/>
            <a:ext cx="2926200" cy="14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• 아이디, 비밀번호, 비밀번호 확인 입력 폼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• 이름, 이메일, 출생연도, 성별 선택 입력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• 프로필 사진 업로드(파일 첨부, JPG/PNG/GIF)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• 하단 회원가입 버튼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• 보조 링크: 로그인 페이지로 이동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24" name="Google Shape;124;g37e374ec130_0_0"/>
          <p:cNvSpPr/>
          <p:nvPr/>
        </p:nvSpPr>
        <p:spPr>
          <a:xfrm>
            <a:off x="8778240" y="3246120"/>
            <a:ext cx="2926200" cy="411600"/>
          </a:xfrm>
          <a:prstGeom prst="rect">
            <a:avLst/>
          </a:prstGeom>
          <a:solidFill>
            <a:srgbClr val="E1E1E1"/>
          </a:solidFill>
          <a:ln cap="flat" cmpd="sng" w="9525">
            <a:solidFill>
              <a:srgbClr val="1E1E1E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endParaRPr/>
          </a:p>
        </p:txBody>
      </p:sp>
      <p:sp>
        <p:nvSpPr>
          <p:cNvPr id="125" name="Google Shape;125;g37e374ec130_0_0"/>
          <p:cNvSpPr/>
          <p:nvPr/>
        </p:nvSpPr>
        <p:spPr>
          <a:xfrm>
            <a:off x="8778240" y="4800600"/>
            <a:ext cx="2926200" cy="411600"/>
          </a:xfrm>
          <a:prstGeom prst="rect">
            <a:avLst/>
          </a:prstGeom>
          <a:solidFill>
            <a:srgbClr val="E1E1E1"/>
          </a:solidFill>
          <a:ln cap="flat" cmpd="sng" w="9525">
            <a:solidFill>
              <a:srgbClr val="1E1E1E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Check Point</a:t>
            </a:r>
            <a:endParaRPr/>
          </a:p>
        </p:txBody>
      </p:sp>
      <p:sp>
        <p:nvSpPr>
          <p:cNvPr id="126" name="Google Shape;126;g37e374ec130_0_0"/>
          <p:cNvSpPr txBox="1"/>
          <p:nvPr/>
        </p:nvSpPr>
        <p:spPr>
          <a:xfrm>
            <a:off x="8915400" y="5390329"/>
            <a:ext cx="2651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• 아이디/비밀번호/이메일/출생연도 필수 입력 및 형식 검증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• 비밀번호와 비밀번호 확인 불일치 시 명확한 에러 메시지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7" name="Google Shape;127;g37e374ec130_0_0"/>
          <p:cNvSpPr/>
          <p:nvPr/>
        </p:nvSpPr>
        <p:spPr>
          <a:xfrm>
            <a:off x="457200" y="1463040"/>
            <a:ext cx="8138100" cy="4846200"/>
          </a:xfrm>
          <a:prstGeom prst="rect">
            <a:avLst/>
          </a:prstGeom>
          <a:solidFill>
            <a:srgbClr val="F8F8F8"/>
          </a:solidFill>
          <a:ln cap="flat" cmpd="sng" w="9525">
            <a:solidFill>
              <a:srgbClr val="1E1E1E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스크린샷 붙여넣기 영역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(이미지를 드래그&amp;드롭 또는 삽입→그림으로 교체)</a:t>
            </a:r>
            <a:endParaRPr/>
          </a:p>
        </p:txBody>
      </p:sp>
      <p:pic>
        <p:nvPicPr>
          <p:cNvPr id="128" name="Google Shape;128;g37e374ec130_0_0" title="스크린샷 2025-09-12 12071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897" y="1489292"/>
            <a:ext cx="7402500" cy="476922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37e374ec130_0_0"/>
          <p:cNvSpPr txBox="1"/>
          <p:nvPr/>
        </p:nvSpPr>
        <p:spPr>
          <a:xfrm>
            <a:off x="8778250" y="3657600"/>
            <a:ext cx="2926200" cy="15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1000">
                <a:solidFill>
                  <a:schemeClr val="dk1"/>
                </a:solidFill>
              </a:rPr>
              <a:t>• </a:t>
            </a:r>
            <a:r>
              <a:rPr lang="en-US" sz="1000">
                <a:solidFill>
                  <a:schemeClr val="dk1"/>
                </a:solidFill>
              </a:rPr>
              <a:t>사용자 정보 입력 처리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• </a:t>
            </a:r>
            <a:r>
              <a:rPr lang="en-US" sz="1000">
                <a:solidFill>
                  <a:schemeClr val="dk1"/>
                </a:solidFill>
              </a:rPr>
              <a:t>비밀번호 확인, 일치 여부 검증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• 프로필 사진 업로드(용량/확장자 제한)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• 회원가입 완료 후 DB 저장 및 자동 로그인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" name="Google Shape;134;g37e2638694f_0_18"/>
          <p:cNvGraphicFramePr/>
          <p:nvPr/>
        </p:nvGraphicFramePr>
        <p:xfrm>
          <a:off x="457200" y="3657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{69E65775-0972-467B-9098-6CB8FABBB937}</a:tableStyleId>
              </a:tblPr>
              <a:tblGrid>
                <a:gridCol w="1280150"/>
                <a:gridCol w="5303525"/>
                <a:gridCol w="1645925"/>
                <a:gridCol w="30175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141414"/>
                          </a:solidFill>
                        </a:rPr>
                        <a:t>ScentPick Chat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  <a:t>요구사항 ID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141414"/>
                          </a:solidFill>
                        </a:rPr>
                        <a:t>R-004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  <a:t>화면 경로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141414"/>
                          </a:solidFill>
                        </a:rPr>
                        <a:t>/scentpick/chat/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  <a:t>화면 ID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>
                          <a:solidFill>
                            <a:srgbClr val="141414"/>
                          </a:solidFill>
                        </a:rPr>
                        <a:t>CH-01-001</a:t>
                      </a:r>
                      <a:endParaRPr>
                        <a:solidFill>
                          <a:srgbClr val="141414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35" name="Google Shape;135;g37e2638694f_0_18"/>
          <p:cNvSpPr/>
          <p:nvPr/>
        </p:nvSpPr>
        <p:spPr>
          <a:xfrm>
            <a:off x="8778240" y="1463040"/>
            <a:ext cx="2926200" cy="4846200"/>
          </a:xfrm>
          <a:prstGeom prst="rect">
            <a:avLst/>
          </a:prstGeom>
          <a:solidFill>
            <a:srgbClr val="F5F5F5"/>
          </a:solidFill>
          <a:ln cap="flat" cmpd="sng" w="9525">
            <a:solidFill>
              <a:srgbClr val="1E1E1E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37e2638694f_0_18"/>
          <p:cNvSpPr/>
          <p:nvPr/>
        </p:nvSpPr>
        <p:spPr>
          <a:xfrm>
            <a:off x="8778240" y="1463040"/>
            <a:ext cx="2926200" cy="411600"/>
          </a:xfrm>
          <a:prstGeom prst="rect">
            <a:avLst/>
          </a:prstGeom>
          <a:solidFill>
            <a:srgbClr val="E1E1E1"/>
          </a:solidFill>
          <a:ln cap="flat" cmpd="sng" w="9525">
            <a:solidFill>
              <a:srgbClr val="1E1E1E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  <a:endParaRPr/>
          </a:p>
        </p:txBody>
      </p:sp>
      <p:sp>
        <p:nvSpPr>
          <p:cNvPr id="137" name="Google Shape;137;g37e2638694f_0_18"/>
          <p:cNvSpPr txBox="1"/>
          <p:nvPr/>
        </p:nvSpPr>
        <p:spPr>
          <a:xfrm>
            <a:off x="8915400" y="1965960"/>
            <a:ext cx="2651700" cy="14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</a:rPr>
              <a:t>LG-01-001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900">
                <a:solidFill>
                  <a:schemeClr val="dk1"/>
                </a:solidFill>
              </a:rPr>
              <a:t>• 좌: 새 채팅/추천 템플릿 목록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</a:rPr>
              <a:t>• 중: 대화 영역(봇/사용자 버블) + 입력창/전송</a:t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138" name="Google Shape;138;g37e2638694f_0_18"/>
          <p:cNvSpPr/>
          <p:nvPr/>
        </p:nvSpPr>
        <p:spPr>
          <a:xfrm>
            <a:off x="8778240" y="3246120"/>
            <a:ext cx="2926200" cy="411600"/>
          </a:xfrm>
          <a:prstGeom prst="rect">
            <a:avLst/>
          </a:prstGeom>
          <a:solidFill>
            <a:srgbClr val="E1E1E1"/>
          </a:solidFill>
          <a:ln cap="flat" cmpd="sng" w="9525">
            <a:solidFill>
              <a:srgbClr val="1E1E1E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endParaRPr/>
          </a:p>
        </p:txBody>
      </p:sp>
      <p:sp>
        <p:nvSpPr>
          <p:cNvPr id="139" name="Google Shape;139;g37e2638694f_0_18"/>
          <p:cNvSpPr txBox="1"/>
          <p:nvPr/>
        </p:nvSpPr>
        <p:spPr>
          <a:xfrm>
            <a:off x="8778250" y="3844413"/>
            <a:ext cx="29262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• 메시지 입력 → Enter/버튼 전송, 스트리밍 응답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• 템플릿 클릭 → 입력창 자동 채움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* 카메라 모양 버튼 클릭하면 이미지 업로드 가능,    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  이미지로 향수 추천하는 </a:t>
            </a:r>
            <a:r>
              <a:rPr b="1" lang="en-US" sz="1000">
                <a:solidFill>
                  <a:srgbClr val="FF0000"/>
                </a:solidFill>
              </a:rPr>
              <a:t>멀티모달 기능 추가</a:t>
            </a:r>
            <a:endParaRPr b="1" sz="1000">
              <a:solidFill>
                <a:srgbClr val="FF0000"/>
              </a:solidFill>
            </a:endParaRPr>
          </a:p>
        </p:txBody>
      </p:sp>
      <p:sp>
        <p:nvSpPr>
          <p:cNvPr id="140" name="Google Shape;140;g37e2638694f_0_18"/>
          <p:cNvSpPr/>
          <p:nvPr/>
        </p:nvSpPr>
        <p:spPr>
          <a:xfrm>
            <a:off x="8778240" y="4800600"/>
            <a:ext cx="2926200" cy="411600"/>
          </a:xfrm>
          <a:prstGeom prst="rect">
            <a:avLst/>
          </a:prstGeom>
          <a:solidFill>
            <a:srgbClr val="E1E1E1"/>
          </a:solidFill>
          <a:ln cap="flat" cmpd="sng" w="9525">
            <a:solidFill>
              <a:srgbClr val="1E1E1E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Check Point</a:t>
            </a:r>
            <a:endParaRPr/>
          </a:p>
        </p:txBody>
      </p:sp>
      <p:sp>
        <p:nvSpPr>
          <p:cNvPr id="141" name="Google Shape;141;g37e2638694f_0_18"/>
          <p:cNvSpPr txBox="1"/>
          <p:nvPr/>
        </p:nvSpPr>
        <p:spPr>
          <a:xfrm>
            <a:off x="8915400" y="5398879"/>
            <a:ext cx="26517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• 로딩 인디케이터/재시도 동작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42" name="Google Shape;142;g37e2638694f_0_18"/>
          <p:cNvSpPr/>
          <p:nvPr/>
        </p:nvSpPr>
        <p:spPr>
          <a:xfrm>
            <a:off x="457200" y="1463040"/>
            <a:ext cx="8138100" cy="4846200"/>
          </a:xfrm>
          <a:prstGeom prst="rect">
            <a:avLst/>
          </a:prstGeom>
          <a:solidFill>
            <a:srgbClr val="F8F8F8"/>
          </a:solidFill>
          <a:ln cap="flat" cmpd="sng" w="9525">
            <a:solidFill>
              <a:srgbClr val="1E1E1E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스크린샷 붙여넣기 영역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(이미지를 드래그&amp;드롭 또는 삽입→그림으로 교체)</a:t>
            </a:r>
            <a:endParaRPr/>
          </a:p>
        </p:txBody>
      </p:sp>
      <p:pic>
        <p:nvPicPr>
          <p:cNvPr id="143" name="Google Shape;143;g37e2638694f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712" y="1506638"/>
            <a:ext cx="7361075" cy="475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" name="Google Shape;148;g37e2638694f_0_31"/>
          <p:cNvGraphicFramePr/>
          <p:nvPr/>
        </p:nvGraphicFramePr>
        <p:xfrm>
          <a:off x="457200" y="3657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{69E65775-0972-467B-9098-6CB8FABBB937}</a:tableStyleId>
              </a:tblPr>
              <a:tblGrid>
                <a:gridCol w="1280150"/>
                <a:gridCol w="5303525"/>
                <a:gridCol w="1645925"/>
                <a:gridCol w="30175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141414"/>
                          </a:solidFill>
                        </a:rPr>
                        <a:t>Recommend (맞춤 향수 추천)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  <a:t>요구사항 ID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141414"/>
                          </a:solidFill>
                        </a:rPr>
                        <a:t>R-005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  <a:t>화면 경로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141414"/>
                          </a:solidFill>
                        </a:rPr>
                        <a:t>/recommend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  <a:t>화면 ID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141414"/>
                          </a:solidFill>
                        </a:rPr>
                        <a:t>PF-01-001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49" name="Google Shape;149;g37e2638694f_0_31"/>
          <p:cNvSpPr/>
          <p:nvPr/>
        </p:nvSpPr>
        <p:spPr>
          <a:xfrm>
            <a:off x="8778240" y="1463040"/>
            <a:ext cx="2926200" cy="4846200"/>
          </a:xfrm>
          <a:prstGeom prst="rect">
            <a:avLst/>
          </a:prstGeom>
          <a:solidFill>
            <a:srgbClr val="F5F5F5"/>
          </a:solidFill>
          <a:ln cap="flat" cmpd="sng" w="9525">
            <a:solidFill>
              <a:srgbClr val="1E1E1E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37e2638694f_0_31"/>
          <p:cNvSpPr/>
          <p:nvPr/>
        </p:nvSpPr>
        <p:spPr>
          <a:xfrm>
            <a:off x="8778240" y="1463040"/>
            <a:ext cx="2926200" cy="411600"/>
          </a:xfrm>
          <a:prstGeom prst="rect">
            <a:avLst/>
          </a:prstGeom>
          <a:solidFill>
            <a:srgbClr val="E1E1E1"/>
          </a:solidFill>
          <a:ln cap="flat" cmpd="sng" w="9525">
            <a:solidFill>
              <a:srgbClr val="1E1E1E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  <a:endParaRPr/>
          </a:p>
        </p:txBody>
      </p:sp>
      <p:sp>
        <p:nvSpPr>
          <p:cNvPr id="151" name="Google Shape;151;g37e2638694f_0_31"/>
          <p:cNvSpPr txBox="1"/>
          <p:nvPr/>
        </p:nvSpPr>
        <p:spPr>
          <a:xfrm>
            <a:off x="8915400" y="1958950"/>
            <a:ext cx="2651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• 섹션 1: </a:t>
            </a:r>
            <a:r>
              <a:rPr b="1" lang="en-US" sz="1100">
                <a:solidFill>
                  <a:schemeClr val="dk1"/>
                </a:solidFill>
              </a:rPr>
              <a:t>오늘의 날씨 추천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   • 현재 위치 기반 날씨 정보 표시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   </a:t>
            </a:r>
            <a:r>
              <a:rPr lang="en-US" sz="1100">
                <a:solidFill>
                  <a:schemeClr val="dk1"/>
                </a:solidFill>
              </a:rPr>
              <a:t>• </a:t>
            </a:r>
            <a:r>
              <a:rPr lang="en-US" sz="1100">
                <a:solidFill>
                  <a:schemeClr val="dk1"/>
                </a:solidFill>
              </a:rPr>
              <a:t>날씨 상황에 맞는 추천 향수 리스트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• 섹션 2: </a:t>
            </a:r>
            <a:r>
              <a:rPr b="1" lang="en-US" sz="1100">
                <a:solidFill>
                  <a:schemeClr val="dk1"/>
                </a:solidFill>
              </a:rPr>
              <a:t>계절 맞춤 추천 Top 3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   </a:t>
            </a:r>
            <a:r>
              <a:rPr lang="en-US" sz="1100">
                <a:solidFill>
                  <a:schemeClr val="dk1"/>
                </a:solidFill>
              </a:rPr>
              <a:t>• 현재 계절에 어울리는 추천 향수 3종 노출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52" name="Google Shape;152;g37e2638694f_0_31"/>
          <p:cNvSpPr/>
          <p:nvPr/>
        </p:nvSpPr>
        <p:spPr>
          <a:xfrm>
            <a:off x="8778240" y="3246120"/>
            <a:ext cx="2926200" cy="411600"/>
          </a:xfrm>
          <a:prstGeom prst="rect">
            <a:avLst/>
          </a:prstGeom>
          <a:solidFill>
            <a:srgbClr val="E1E1E1"/>
          </a:solidFill>
          <a:ln cap="flat" cmpd="sng" w="9525">
            <a:solidFill>
              <a:srgbClr val="1E1E1E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endParaRPr/>
          </a:p>
        </p:txBody>
      </p:sp>
      <p:sp>
        <p:nvSpPr>
          <p:cNvPr id="153" name="Google Shape;153;g37e2638694f_0_31"/>
          <p:cNvSpPr txBox="1"/>
          <p:nvPr/>
        </p:nvSpPr>
        <p:spPr>
          <a:xfrm>
            <a:off x="8778250" y="3844400"/>
            <a:ext cx="2926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• 날씨 API 연동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• 추천 로직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• Top3 추천 리스트 동적 업데이트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54" name="Google Shape;154;g37e2638694f_0_31"/>
          <p:cNvSpPr/>
          <p:nvPr/>
        </p:nvSpPr>
        <p:spPr>
          <a:xfrm>
            <a:off x="8778240" y="4800600"/>
            <a:ext cx="2926200" cy="411600"/>
          </a:xfrm>
          <a:prstGeom prst="rect">
            <a:avLst/>
          </a:prstGeom>
          <a:solidFill>
            <a:srgbClr val="E1E1E1"/>
          </a:solidFill>
          <a:ln cap="flat" cmpd="sng" w="9525">
            <a:solidFill>
              <a:srgbClr val="1E1E1E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Check Point</a:t>
            </a:r>
            <a:endParaRPr/>
          </a:p>
        </p:txBody>
      </p:sp>
      <p:sp>
        <p:nvSpPr>
          <p:cNvPr id="155" name="Google Shape;155;g37e2638694f_0_31"/>
          <p:cNvSpPr txBox="1"/>
          <p:nvPr/>
        </p:nvSpPr>
        <p:spPr>
          <a:xfrm>
            <a:off x="8915400" y="5247852"/>
            <a:ext cx="2651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• 날씨 API 실패 시 기본/예비 추천값 제공 (fallback)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• 계절 추천 로직: DB/ML 모델 기반 추천값 검증</a:t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• 향수 이미지 로딩 실패 시 대체 이미지 표시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56" name="Google Shape;156;g37e2638694f_0_31"/>
          <p:cNvSpPr/>
          <p:nvPr/>
        </p:nvSpPr>
        <p:spPr>
          <a:xfrm>
            <a:off x="457200" y="1463040"/>
            <a:ext cx="8138100" cy="4846200"/>
          </a:xfrm>
          <a:prstGeom prst="rect">
            <a:avLst/>
          </a:prstGeom>
          <a:solidFill>
            <a:srgbClr val="F8F8F8"/>
          </a:solidFill>
          <a:ln cap="flat" cmpd="sng" w="9525">
            <a:solidFill>
              <a:srgbClr val="1E1E1E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스크린샷 붙여넣기 영역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(이미지를 드래그&amp;드롭 또는 삽입→그림으로 교체)</a:t>
            </a:r>
            <a:endParaRPr/>
          </a:p>
        </p:txBody>
      </p:sp>
      <p:pic>
        <p:nvPicPr>
          <p:cNvPr id="157" name="Google Shape;157;g37e2638694f_0_31" title="스크린샷 2025-09-12 12194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63050"/>
            <a:ext cx="4031475" cy="355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37e2638694f_0_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8675" y="3062386"/>
            <a:ext cx="4106625" cy="3246864"/>
          </a:xfrm>
          <a:prstGeom prst="rect">
            <a:avLst/>
          </a:prstGeom>
          <a:solidFill>
            <a:srgbClr val="F8F8F8"/>
          </a:solidFill>
          <a:ln cap="flat" cmpd="sng" w="9525">
            <a:solidFill>
              <a:srgbClr val="1E1E1E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" name="Google Shape;163;g37e374ec130_0_57"/>
          <p:cNvGraphicFramePr/>
          <p:nvPr/>
        </p:nvGraphicFramePr>
        <p:xfrm>
          <a:off x="457200" y="3657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{69E65775-0972-467B-9098-6CB8FABBB937}</a:tableStyleId>
              </a:tblPr>
              <a:tblGrid>
                <a:gridCol w="1280150"/>
                <a:gridCol w="5303525"/>
                <a:gridCol w="1645925"/>
                <a:gridCol w="30175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141414"/>
                          </a:solidFill>
                        </a:rPr>
                        <a:t>Recommend (</a:t>
                      </a:r>
                      <a:r>
                        <a:rPr lang="en-US">
                          <a:solidFill>
                            <a:srgbClr val="141414"/>
                          </a:solidFill>
                        </a:rPr>
                        <a:t>향수 월드컵</a:t>
                      </a:r>
                      <a:r>
                        <a:rPr lang="en-US">
                          <a:solidFill>
                            <a:srgbClr val="141414"/>
                          </a:solidFill>
                        </a:rPr>
                        <a:t>)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  <a:t>요구사항 ID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141414"/>
                          </a:solidFill>
                        </a:rPr>
                        <a:t>R-005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  <a:t>화면 경로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141414"/>
                          </a:solidFill>
                        </a:rPr>
                        <a:t>/recommend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  <a:t>화면 ID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141414"/>
                          </a:solidFill>
                        </a:rPr>
                        <a:t>PF-01-001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64" name="Google Shape;164;g37e374ec130_0_57"/>
          <p:cNvSpPr/>
          <p:nvPr/>
        </p:nvSpPr>
        <p:spPr>
          <a:xfrm>
            <a:off x="8778240" y="1463040"/>
            <a:ext cx="2926200" cy="4846200"/>
          </a:xfrm>
          <a:prstGeom prst="rect">
            <a:avLst/>
          </a:prstGeom>
          <a:solidFill>
            <a:srgbClr val="F5F5F5"/>
          </a:solidFill>
          <a:ln cap="flat" cmpd="sng" w="9525">
            <a:solidFill>
              <a:srgbClr val="1E1E1E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37e374ec130_0_57"/>
          <p:cNvSpPr/>
          <p:nvPr/>
        </p:nvSpPr>
        <p:spPr>
          <a:xfrm>
            <a:off x="8778240" y="1463040"/>
            <a:ext cx="2926200" cy="411600"/>
          </a:xfrm>
          <a:prstGeom prst="rect">
            <a:avLst/>
          </a:prstGeom>
          <a:solidFill>
            <a:srgbClr val="E1E1E1"/>
          </a:solidFill>
          <a:ln cap="flat" cmpd="sng" w="9525">
            <a:solidFill>
              <a:srgbClr val="1E1E1E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  <a:endParaRPr/>
          </a:p>
        </p:txBody>
      </p:sp>
      <p:sp>
        <p:nvSpPr>
          <p:cNvPr id="166" name="Google Shape;166;g37e374ec130_0_57"/>
          <p:cNvSpPr txBox="1"/>
          <p:nvPr/>
        </p:nvSpPr>
        <p:spPr>
          <a:xfrm>
            <a:off x="8915400" y="1958950"/>
            <a:ext cx="2651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• </a:t>
            </a:r>
            <a:r>
              <a:rPr lang="en-US" sz="1100">
                <a:solidFill>
                  <a:schemeClr val="dk1"/>
                </a:solidFill>
              </a:rPr>
              <a:t>좌측 패널: </a:t>
            </a:r>
            <a:r>
              <a:rPr b="1" lang="en-US" sz="1100">
                <a:solidFill>
                  <a:schemeClr val="dk1"/>
                </a:solidFill>
              </a:rPr>
              <a:t>취향 찾기 단계별 질문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   • </a:t>
            </a:r>
            <a:r>
              <a:rPr lang="en-US" sz="1100">
                <a:solidFill>
                  <a:schemeClr val="dk1"/>
                </a:solidFill>
              </a:rPr>
              <a:t>성별/취향/분위기 등 선택 버튼 제공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   • 날씨 상황에 맞는 추천 향수 리스트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• </a:t>
            </a:r>
            <a:r>
              <a:rPr lang="en-US" sz="1100">
                <a:solidFill>
                  <a:schemeClr val="dk1"/>
                </a:solidFill>
              </a:rPr>
              <a:t>우측 패널: </a:t>
            </a:r>
            <a:r>
              <a:rPr b="1" lang="en-US" sz="1100">
                <a:solidFill>
                  <a:schemeClr val="dk1"/>
                </a:solidFill>
              </a:rPr>
              <a:t>토너먼트 준비/진행 영역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   • </a:t>
            </a:r>
            <a:r>
              <a:rPr lang="en-US" sz="1100">
                <a:solidFill>
                  <a:schemeClr val="dk1"/>
                </a:solidFill>
              </a:rPr>
              <a:t>향수 1:1 매치업 → 최종 우승 향수 도출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67" name="Google Shape;167;g37e374ec130_0_57"/>
          <p:cNvSpPr/>
          <p:nvPr/>
        </p:nvSpPr>
        <p:spPr>
          <a:xfrm>
            <a:off x="8778240" y="3246120"/>
            <a:ext cx="2926200" cy="411600"/>
          </a:xfrm>
          <a:prstGeom prst="rect">
            <a:avLst/>
          </a:prstGeom>
          <a:solidFill>
            <a:srgbClr val="E1E1E1"/>
          </a:solidFill>
          <a:ln cap="flat" cmpd="sng" w="9525">
            <a:solidFill>
              <a:srgbClr val="1E1E1E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endParaRPr/>
          </a:p>
        </p:txBody>
      </p:sp>
      <p:sp>
        <p:nvSpPr>
          <p:cNvPr id="168" name="Google Shape;168;g37e374ec130_0_57"/>
          <p:cNvSpPr txBox="1"/>
          <p:nvPr/>
        </p:nvSpPr>
        <p:spPr>
          <a:xfrm>
            <a:off x="8778250" y="3844400"/>
            <a:ext cx="29262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• </a:t>
            </a:r>
            <a:r>
              <a:rPr lang="en-US" sz="1100">
                <a:solidFill>
                  <a:schemeClr val="dk1"/>
                </a:solidFill>
              </a:rPr>
              <a:t>단계별 설문 진행(성별, 취향, 분위기 등)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• </a:t>
            </a:r>
            <a:r>
              <a:rPr lang="en-US" sz="1100">
                <a:solidFill>
                  <a:schemeClr val="dk1"/>
                </a:solidFill>
              </a:rPr>
              <a:t>월드컵 토너먼트 UI: 랜덤 or 맞춤형 향수 매치업 진행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• </a:t>
            </a:r>
            <a:r>
              <a:rPr lang="en-US" sz="1100">
                <a:solidFill>
                  <a:schemeClr val="dk1"/>
                </a:solidFill>
              </a:rPr>
              <a:t>최종 우승 향수 추천 및 상세 페이지 이동 가능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• </a:t>
            </a:r>
            <a:r>
              <a:rPr lang="en-US" sz="1100">
                <a:solidFill>
                  <a:schemeClr val="dk1"/>
                </a:solidFill>
              </a:rPr>
              <a:t>설문 진행 상태 표시(진행 바, 단계 번호)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9" name="Google Shape;169;g37e374ec130_0_57"/>
          <p:cNvSpPr/>
          <p:nvPr/>
        </p:nvSpPr>
        <p:spPr>
          <a:xfrm>
            <a:off x="8778240" y="4800600"/>
            <a:ext cx="2926200" cy="411600"/>
          </a:xfrm>
          <a:prstGeom prst="rect">
            <a:avLst/>
          </a:prstGeom>
          <a:solidFill>
            <a:srgbClr val="E1E1E1"/>
          </a:solidFill>
          <a:ln cap="flat" cmpd="sng" w="9525">
            <a:solidFill>
              <a:srgbClr val="1E1E1E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Check Point</a:t>
            </a:r>
            <a:endParaRPr/>
          </a:p>
        </p:txBody>
      </p:sp>
      <p:sp>
        <p:nvSpPr>
          <p:cNvPr id="170" name="Google Shape;170;g37e374ec130_0_57"/>
          <p:cNvSpPr txBox="1"/>
          <p:nvPr/>
        </p:nvSpPr>
        <p:spPr>
          <a:xfrm>
            <a:off x="8915400" y="5247852"/>
            <a:ext cx="26517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• </a:t>
            </a:r>
            <a:r>
              <a:rPr lang="en-US" sz="1100">
                <a:solidFill>
                  <a:schemeClr val="dk1"/>
                </a:solidFill>
              </a:rPr>
              <a:t>설문 진행 상태 표시(진행 바, 단계 번호)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• </a:t>
            </a:r>
            <a:r>
              <a:rPr lang="en-US" sz="1100">
                <a:solidFill>
                  <a:schemeClr val="dk1"/>
                </a:solidFill>
              </a:rPr>
              <a:t>월드컵 토너먼트 로직 정상 동작(짝수 개 향수 매칭, 결승까지 진행)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• </a:t>
            </a:r>
            <a:r>
              <a:rPr lang="en-US" sz="1100">
                <a:solidFill>
                  <a:schemeClr val="dk1"/>
                </a:solidFill>
              </a:rPr>
              <a:t>최종 추천 결과 정확성 검증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1" name="Google Shape;171;g37e374ec130_0_57"/>
          <p:cNvSpPr/>
          <p:nvPr/>
        </p:nvSpPr>
        <p:spPr>
          <a:xfrm>
            <a:off x="457200" y="1463040"/>
            <a:ext cx="8138100" cy="4846200"/>
          </a:xfrm>
          <a:prstGeom prst="rect">
            <a:avLst/>
          </a:prstGeom>
          <a:solidFill>
            <a:srgbClr val="F8F8F8"/>
          </a:solidFill>
          <a:ln cap="flat" cmpd="sng" w="9525">
            <a:solidFill>
              <a:srgbClr val="1E1E1E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스크린샷 붙여넣기 영역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(이미지를 드래그&amp;드롭 또는 삽입→그림으로 교체)</a:t>
            </a:r>
            <a:endParaRPr/>
          </a:p>
        </p:txBody>
      </p:sp>
      <p:pic>
        <p:nvPicPr>
          <p:cNvPr id="172" name="Google Shape;172;g37e374ec130_0_57" title="스크린샷 2025-09-12 12194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63050"/>
            <a:ext cx="4031475" cy="355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37e374ec130_0_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8675" y="3062386"/>
            <a:ext cx="4106625" cy="3246864"/>
          </a:xfrm>
          <a:prstGeom prst="rect">
            <a:avLst/>
          </a:prstGeom>
          <a:solidFill>
            <a:srgbClr val="F8F8F8"/>
          </a:solidFill>
          <a:ln cap="flat" cmpd="sng" w="9525">
            <a:solidFill>
              <a:srgbClr val="1E1E1E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8" name="Google Shape;178;g37e374ec130_0_13"/>
          <p:cNvGraphicFramePr/>
          <p:nvPr/>
        </p:nvGraphicFramePr>
        <p:xfrm>
          <a:off x="457200" y="3657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{69E65775-0972-467B-9098-6CB8FABBB937}</a:tableStyleId>
              </a:tblPr>
              <a:tblGrid>
                <a:gridCol w="1280150"/>
                <a:gridCol w="5303525"/>
                <a:gridCol w="1645925"/>
                <a:gridCol w="30175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141414"/>
                          </a:solidFill>
                        </a:rPr>
                        <a:t>Perfumes (향수 리스트)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  <a:t>요구사항 ID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141414"/>
                          </a:solidFill>
                        </a:rPr>
                        <a:t>R-006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  <a:t>화면 경로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141414"/>
                          </a:solidFill>
                        </a:rPr>
                        <a:t>/perfumes/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  <a:t>화면 ID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141414"/>
                          </a:solidFill>
                        </a:rPr>
                        <a:t>PF-01-002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79" name="Google Shape;179;g37e374ec130_0_13"/>
          <p:cNvSpPr/>
          <p:nvPr/>
        </p:nvSpPr>
        <p:spPr>
          <a:xfrm>
            <a:off x="8778240" y="1463040"/>
            <a:ext cx="2926200" cy="4846200"/>
          </a:xfrm>
          <a:prstGeom prst="rect">
            <a:avLst/>
          </a:prstGeom>
          <a:solidFill>
            <a:srgbClr val="F5F5F5"/>
          </a:solidFill>
          <a:ln cap="flat" cmpd="sng" w="9525">
            <a:solidFill>
              <a:srgbClr val="1E1E1E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37e374ec130_0_13"/>
          <p:cNvSpPr/>
          <p:nvPr/>
        </p:nvSpPr>
        <p:spPr>
          <a:xfrm>
            <a:off x="8778240" y="1463040"/>
            <a:ext cx="2926200" cy="411600"/>
          </a:xfrm>
          <a:prstGeom prst="rect">
            <a:avLst/>
          </a:prstGeom>
          <a:solidFill>
            <a:srgbClr val="E1E1E1"/>
          </a:solidFill>
          <a:ln cap="flat" cmpd="sng" w="9525">
            <a:solidFill>
              <a:srgbClr val="1E1E1E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  <a:endParaRPr/>
          </a:p>
        </p:txBody>
      </p:sp>
      <p:sp>
        <p:nvSpPr>
          <p:cNvPr id="181" name="Google Shape;181;g37e374ec130_0_13"/>
          <p:cNvSpPr txBox="1"/>
          <p:nvPr/>
        </p:nvSpPr>
        <p:spPr>
          <a:xfrm>
            <a:off x="8915400" y="2090898"/>
            <a:ext cx="26517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• 상단 </a:t>
            </a:r>
            <a:r>
              <a:rPr b="1" lang="en-US" sz="1100">
                <a:solidFill>
                  <a:schemeClr val="dk1"/>
                </a:solidFill>
              </a:rPr>
              <a:t>검색창</a:t>
            </a:r>
            <a:r>
              <a:rPr lang="en-US" sz="1100">
                <a:solidFill>
                  <a:schemeClr val="dk1"/>
                </a:solidFill>
              </a:rPr>
              <a:t>(이름/브랜드/어코드)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• 좌측 </a:t>
            </a:r>
            <a:r>
              <a:rPr b="1" lang="en-US" sz="1100">
                <a:solidFill>
                  <a:schemeClr val="dk1"/>
                </a:solidFill>
              </a:rPr>
              <a:t>필터 아코디언</a:t>
            </a:r>
            <a:r>
              <a:rPr lang="en-US" sz="1100">
                <a:solidFill>
                  <a:schemeClr val="dk1"/>
                </a:solidFill>
              </a:rPr>
              <a:t>: 브랜드 / 성별 / 농도 / 메인어코드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• 우측 </a:t>
            </a:r>
            <a:r>
              <a:rPr b="1" lang="en-US" sz="1100">
                <a:solidFill>
                  <a:schemeClr val="dk1"/>
                </a:solidFill>
              </a:rPr>
              <a:t>카드 그리드</a:t>
            </a:r>
            <a:r>
              <a:rPr lang="en-US" sz="1100">
                <a:solidFill>
                  <a:schemeClr val="dk1"/>
                </a:solidFill>
              </a:rPr>
              <a:t>: 이미지 · 브랜드 · 제품명 · 태그 · 용량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2" name="Google Shape;182;g37e374ec130_0_13"/>
          <p:cNvSpPr/>
          <p:nvPr/>
        </p:nvSpPr>
        <p:spPr>
          <a:xfrm>
            <a:off x="8778240" y="3246120"/>
            <a:ext cx="2926200" cy="411600"/>
          </a:xfrm>
          <a:prstGeom prst="rect">
            <a:avLst/>
          </a:prstGeom>
          <a:solidFill>
            <a:srgbClr val="E1E1E1"/>
          </a:solidFill>
          <a:ln cap="flat" cmpd="sng" w="9525">
            <a:solidFill>
              <a:srgbClr val="1E1E1E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endParaRPr/>
          </a:p>
        </p:txBody>
      </p:sp>
      <p:sp>
        <p:nvSpPr>
          <p:cNvPr id="183" name="Google Shape;183;g37e374ec130_0_13"/>
          <p:cNvSpPr txBox="1"/>
          <p:nvPr/>
        </p:nvSpPr>
        <p:spPr>
          <a:xfrm>
            <a:off x="8778250" y="3844400"/>
            <a:ext cx="2926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• 검색어 입력 → </a:t>
            </a:r>
            <a:r>
              <a:rPr b="1" lang="en-US" sz="1100">
                <a:solidFill>
                  <a:schemeClr val="dk1"/>
                </a:solidFill>
              </a:rPr>
              <a:t>검색 버튼/Enter</a:t>
            </a:r>
            <a:r>
              <a:rPr lang="en-US" sz="1100">
                <a:solidFill>
                  <a:schemeClr val="dk1"/>
                </a:solidFill>
              </a:rPr>
              <a:t>로 조회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• 필터 </a:t>
            </a:r>
            <a:r>
              <a:rPr b="1" lang="en-US" sz="1100">
                <a:solidFill>
                  <a:schemeClr val="dk1"/>
                </a:solidFill>
              </a:rPr>
              <a:t>다중 선택/해제</a:t>
            </a:r>
            <a:r>
              <a:rPr lang="en-US" sz="1100">
                <a:solidFill>
                  <a:schemeClr val="dk1"/>
                </a:solidFill>
              </a:rPr>
              <a:t> 및 초기화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• 카드 </a:t>
            </a:r>
            <a:r>
              <a:rPr b="1" lang="en-US" sz="1100">
                <a:solidFill>
                  <a:schemeClr val="dk1"/>
                </a:solidFill>
              </a:rPr>
              <a:t>클릭 → 상세 페이지</a:t>
            </a:r>
            <a:r>
              <a:rPr lang="en-US" sz="1100">
                <a:solidFill>
                  <a:schemeClr val="dk1"/>
                </a:solidFill>
              </a:rPr>
              <a:t> 이동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• (비로그인) 즐겨찾기 시 </a:t>
            </a:r>
            <a:r>
              <a:rPr b="1" lang="en-US" sz="1100">
                <a:solidFill>
                  <a:schemeClr val="dk1"/>
                </a:solidFill>
              </a:rPr>
              <a:t>로그인 유도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4" name="Google Shape;184;g37e374ec130_0_13"/>
          <p:cNvSpPr/>
          <p:nvPr/>
        </p:nvSpPr>
        <p:spPr>
          <a:xfrm>
            <a:off x="8778240" y="4800600"/>
            <a:ext cx="2926200" cy="411600"/>
          </a:xfrm>
          <a:prstGeom prst="rect">
            <a:avLst/>
          </a:prstGeom>
          <a:solidFill>
            <a:srgbClr val="E1E1E1"/>
          </a:solidFill>
          <a:ln cap="flat" cmpd="sng" w="9525">
            <a:solidFill>
              <a:srgbClr val="1E1E1E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Check Point</a:t>
            </a:r>
            <a:endParaRPr/>
          </a:p>
        </p:txBody>
      </p:sp>
      <p:sp>
        <p:nvSpPr>
          <p:cNvPr id="185" name="Google Shape;185;g37e374ec130_0_13"/>
          <p:cNvSpPr txBox="1"/>
          <p:nvPr/>
        </p:nvSpPr>
        <p:spPr>
          <a:xfrm>
            <a:off x="8915400" y="5247852"/>
            <a:ext cx="2651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• 검색·필터 </a:t>
            </a:r>
            <a:r>
              <a:rPr b="1" lang="en-US" sz="1100">
                <a:solidFill>
                  <a:schemeClr val="dk1"/>
                </a:solidFill>
              </a:rPr>
              <a:t>상태 유지</a:t>
            </a:r>
            <a:r>
              <a:rPr lang="en-US" sz="1100">
                <a:solidFill>
                  <a:schemeClr val="dk1"/>
                </a:solidFill>
              </a:rPr>
              <a:t>(쿼리스트링 동기화)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• </a:t>
            </a:r>
            <a:r>
              <a:rPr b="1" lang="en-US" sz="1100">
                <a:solidFill>
                  <a:schemeClr val="dk1"/>
                </a:solidFill>
              </a:rPr>
              <a:t>빈 결과/로딩</a:t>
            </a:r>
            <a:r>
              <a:rPr lang="en-US" sz="1100">
                <a:solidFill>
                  <a:schemeClr val="dk1"/>
                </a:solidFill>
              </a:rPr>
              <a:t> 처리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• 카드 필드(브랜드·제품명·태그·용량) </a:t>
            </a:r>
            <a:r>
              <a:rPr b="1" lang="en-US" sz="1100">
                <a:solidFill>
                  <a:schemeClr val="dk1"/>
                </a:solidFill>
              </a:rPr>
              <a:t>표기 일관성</a:t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• 그리드 </a:t>
            </a:r>
            <a:r>
              <a:rPr b="1" lang="en-US" sz="1100">
                <a:solidFill>
                  <a:schemeClr val="dk1"/>
                </a:solidFill>
              </a:rPr>
              <a:t>성능/지연 로딩</a:t>
            </a:r>
            <a:r>
              <a:rPr lang="en-US" sz="1100">
                <a:solidFill>
                  <a:schemeClr val="dk1"/>
                </a:solidFill>
              </a:rPr>
              <a:t>, 접근성(라벨·포커스)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86" name="Google Shape;186;g37e374ec130_0_13"/>
          <p:cNvSpPr/>
          <p:nvPr/>
        </p:nvSpPr>
        <p:spPr>
          <a:xfrm>
            <a:off x="457200" y="1463040"/>
            <a:ext cx="8138100" cy="4846200"/>
          </a:xfrm>
          <a:prstGeom prst="rect">
            <a:avLst/>
          </a:prstGeom>
          <a:solidFill>
            <a:srgbClr val="F8F8F8"/>
          </a:solidFill>
          <a:ln cap="flat" cmpd="sng" w="9525">
            <a:solidFill>
              <a:srgbClr val="1E1E1E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스크린샷 붙여넣기 영역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(이미지를 드래그&amp;드롭 또는 삽입→그림으로 교체)</a:t>
            </a:r>
            <a:endParaRPr/>
          </a:p>
        </p:txBody>
      </p:sp>
      <p:pic>
        <p:nvPicPr>
          <p:cNvPr id="187" name="Google Shape;187;g37e374ec130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63050"/>
            <a:ext cx="8138099" cy="484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2" name="Google Shape;192;g384b5f0fe40_0_1"/>
          <p:cNvGraphicFramePr/>
          <p:nvPr/>
        </p:nvGraphicFramePr>
        <p:xfrm>
          <a:off x="457200" y="3657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{69E65775-0972-467B-9098-6CB8FABBB937}</a:tableStyleId>
              </a:tblPr>
              <a:tblGrid>
                <a:gridCol w="1280150"/>
                <a:gridCol w="5303525"/>
                <a:gridCol w="1645925"/>
                <a:gridCol w="30175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  <a:t>화면명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141414"/>
                          </a:solidFill>
                        </a:rPr>
                        <a:t>Detail</a:t>
                      </a:r>
                      <a:r>
                        <a:rPr lang="en-US">
                          <a:solidFill>
                            <a:srgbClr val="141414"/>
                          </a:solidFill>
                        </a:rPr>
                        <a:t> (향수 </a:t>
                      </a:r>
                      <a:r>
                        <a:rPr lang="en-US">
                          <a:solidFill>
                            <a:srgbClr val="141414"/>
                          </a:solidFill>
                        </a:rPr>
                        <a:t>상세페이지</a:t>
                      </a:r>
                      <a:r>
                        <a:rPr lang="en-US">
                          <a:solidFill>
                            <a:srgbClr val="141414"/>
                          </a:solidFill>
                        </a:rPr>
                        <a:t>)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  <a:t>요구사항 ID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141414"/>
                          </a:solidFill>
                        </a:rPr>
                        <a:t>R-007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  <a:t>화면 경로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141414"/>
                          </a:solidFill>
                        </a:rPr>
                        <a:t>/perfume/1/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  <a:t>화면 ID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141414"/>
                          </a:solidFill>
                        </a:rPr>
                        <a:t>PF-01-003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93" name="Google Shape;193;g384b5f0fe40_0_1"/>
          <p:cNvSpPr/>
          <p:nvPr/>
        </p:nvSpPr>
        <p:spPr>
          <a:xfrm>
            <a:off x="8778240" y="1463040"/>
            <a:ext cx="2926200" cy="4846200"/>
          </a:xfrm>
          <a:prstGeom prst="rect">
            <a:avLst/>
          </a:prstGeom>
          <a:solidFill>
            <a:srgbClr val="F5F5F5"/>
          </a:solidFill>
          <a:ln cap="flat" cmpd="sng" w="9525">
            <a:solidFill>
              <a:srgbClr val="1E1E1E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384b5f0fe40_0_1"/>
          <p:cNvSpPr/>
          <p:nvPr/>
        </p:nvSpPr>
        <p:spPr>
          <a:xfrm>
            <a:off x="8778240" y="1463040"/>
            <a:ext cx="2926200" cy="411600"/>
          </a:xfrm>
          <a:prstGeom prst="rect">
            <a:avLst/>
          </a:prstGeom>
          <a:solidFill>
            <a:srgbClr val="E1E1E1"/>
          </a:solidFill>
          <a:ln cap="flat" cmpd="sng" w="9525">
            <a:solidFill>
              <a:srgbClr val="1E1E1E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  <a:endParaRPr/>
          </a:p>
        </p:txBody>
      </p:sp>
      <p:sp>
        <p:nvSpPr>
          <p:cNvPr id="195" name="Google Shape;195;g384b5f0fe40_0_1"/>
          <p:cNvSpPr txBox="1"/>
          <p:nvPr/>
        </p:nvSpPr>
        <p:spPr>
          <a:xfrm>
            <a:off x="8915400" y="2090898"/>
            <a:ext cx="2651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• </a:t>
            </a:r>
            <a:r>
              <a:rPr lang="en-US" sz="1100">
                <a:solidFill>
                  <a:schemeClr val="dk1"/>
                </a:solidFill>
              </a:rPr>
              <a:t>향수이름/브랜드/용량/향 설명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• </a:t>
            </a:r>
            <a:r>
              <a:rPr lang="en-US" sz="1100">
                <a:solidFill>
                  <a:schemeClr val="dk1"/>
                </a:solidFill>
              </a:rPr>
              <a:t>향수 이미지 s3에 저장됨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• </a:t>
            </a:r>
            <a:r>
              <a:rPr lang="en-US" sz="1100">
                <a:solidFill>
                  <a:schemeClr val="dk1"/>
                </a:solidFill>
              </a:rPr>
              <a:t>즐겨찾기/좋아요/싫어요 버튼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• 구매 사이트 이동 버튼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• 1번 향수부터 802번 향수까지 번호순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  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6" name="Google Shape;196;g384b5f0fe40_0_1"/>
          <p:cNvSpPr/>
          <p:nvPr/>
        </p:nvSpPr>
        <p:spPr>
          <a:xfrm>
            <a:off x="8778240" y="3246120"/>
            <a:ext cx="2926200" cy="411600"/>
          </a:xfrm>
          <a:prstGeom prst="rect">
            <a:avLst/>
          </a:prstGeom>
          <a:solidFill>
            <a:srgbClr val="E1E1E1"/>
          </a:solidFill>
          <a:ln cap="flat" cmpd="sng" w="9525">
            <a:solidFill>
              <a:srgbClr val="1E1E1E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endParaRPr/>
          </a:p>
        </p:txBody>
      </p:sp>
      <p:sp>
        <p:nvSpPr>
          <p:cNvPr id="197" name="Google Shape;197;g384b5f0fe40_0_1"/>
          <p:cNvSpPr txBox="1"/>
          <p:nvPr/>
        </p:nvSpPr>
        <p:spPr>
          <a:xfrm>
            <a:off x="8778250" y="3844400"/>
            <a:ext cx="2926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• </a:t>
            </a:r>
            <a:r>
              <a:rPr lang="en-US" sz="1100">
                <a:solidFill>
                  <a:schemeClr val="dk1"/>
                </a:solidFill>
              </a:rPr>
              <a:t>향수 이름 영문 번역(데이터 정제)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• </a:t>
            </a:r>
            <a:r>
              <a:rPr lang="en-US" sz="1100">
                <a:solidFill>
                  <a:schemeClr val="dk1"/>
                </a:solidFill>
              </a:rPr>
              <a:t>즐겨찾기, 좋아요, 싫어요 클릭하면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  마이페이지에 내역 추가됨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• 구매사이트로 이동하는 링크 연결됨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98" name="Google Shape;198;g384b5f0fe40_0_1"/>
          <p:cNvSpPr/>
          <p:nvPr/>
        </p:nvSpPr>
        <p:spPr>
          <a:xfrm>
            <a:off x="8778240" y="4800600"/>
            <a:ext cx="2926200" cy="411600"/>
          </a:xfrm>
          <a:prstGeom prst="rect">
            <a:avLst/>
          </a:prstGeom>
          <a:solidFill>
            <a:srgbClr val="E1E1E1"/>
          </a:solidFill>
          <a:ln cap="flat" cmpd="sng" w="9525">
            <a:solidFill>
              <a:srgbClr val="1E1E1E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Check Point</a:t>
            </a:r>
            <a:endParaRPr/>
          </a:p>
        </p:txBody>
      </p:sp>
      <p:sp>
        <p:nvSpPr>
          <p:cNvPr id="199" name="Google Shape;199;g384b5f0fe40_0_1"/>
          <p:cNvSpPr txBox="1"/>
          <p:nvPr/>
        </p:nvSpPr>
        <p:spPr>
          <a:xfrm>
            <a:off x="8915400" y="5247852"/>
            <a:ext cx="26517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• </a:t>
            </a:r>
            <a:r>
              <a:rPr lang="en-US" sz="1100">
                <a:solidFill>
                  <a:schemeClr val="dk1"/>
                </a:solidFill>
              </a:rPr>
              <a:t>대시보드: 데이터 화면에 표시됨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 성별/계절별/시간대별/노트별 분석  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00" name="Google Shape;200;g384b5f0fe40_0_1"/>
          <p:cNvSpPr/>
          <p:nvPr/>
        </p:nvSpPr>
        <p:spPr>
          <a:xfrm>
            <a:off x="457200" y="1463040"/>
            <a:ext cx="8138100" cy="4846200"/>
          </a:xfrm>
          <a:prstGeom prst="rect">
            <a:avLst/>
          </a:prstGeom>
          <a:solidFill>
            <a:srgbClr val="F8F8F8"/>
          </a:solidFill>
          <a:ln cap="flat" cmpd="sng" w="9525">
            <a:solidFill>
              <a:srgbClr val="1E1E1E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스크린샷 붙여넣기 영역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(이미지를 드래그&amp;드롭 또는 삽입→그림으로 교체)</a:t>
            </a:r>
            <a:endParaRPr/>
          </a:p>
        </p:txBody>
      </p:sp>
      <p:pic>
        <p:nvPicPr>
          <p:cNvPr id="201" name="Google Shape;201;g384b5f0fe40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150" y="1577275"/>
            <a:ext cx="7897224" cy="4471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