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3004800" cx="97536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Q6ICoa1Vd2hYf4LQmOIZThwr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C152F6-7DAB-49BB-9BF5-6D2BC4101F4A}">
  <a:tblStyle styleId="{3FC152F6-7DAB-49BB-9BF5-6D2BC4101F4A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3E5E8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" type="body"/>
          </p:nvPr>
        </p:nvSpPr>
        <p:spPr>
          <a:xfrm>
            <a:off x="480536" y="8503145"/>
            <a:ext cx="8788401" cy="2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sz="136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type="title"/>
          </p:nvPr>
        </p:nvSpPr>
        <p:spPr>
          <a:xfrm>
            <a:off x="482598" y="4789196"/>
            <a:ext cx="8788403" cy="185928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2" type="body"/>
          </p:nvPr>
        </p:nvSpPr>
        <p:spPr>
          <a:xfrm>
            <a:off x="480537" y="6648476"/>
            <a:ext cx="8788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역서">
  <p:cSld name="내역서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82599" y="5727537"/>
            <a:ext cx="8788402" cy="154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 sz="10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중요한 사실">
  <p:cSld name="중요한 사실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82599" y="4189571"/>
            <a:ext cx="8788402" cy="2896634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0"/>
              <a:buFont typeface="Helvetica Neue"/>
              <a:buNone/>
              <a:defRPr sz="236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2599" y="7064072"/>
            <a:ext cx="8788402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">
  <p:cSld name="인용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972010" y="8029381"/>
            <a:ext cx="8080021" cy="2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96"/>
              <a:buFont typeface="Helvetica Neue"/>
              <a:buNone/>
              <a:defRPr sz="1496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2" type="body"/>
          </p:nvPr>
        </p:nvSpPr>
        <p:spPr>
          <a:xfrm>
            <a:off x="701569" y="5735144"/>
            <a:ext cx="8350462" cy="1534512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b="0" sz="80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 - 3장">
  <p:cSld name="사진 - 3장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>
            <p:ph idx="2" type="pic"/>
          </p:nvPr>
        </p:nvSpPr>
        <p:spPr>
          <a:xfrm>
            <a:off x="6304280" y="4165599"/>
            <a:ext cx="2975640" cy="2379872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/>
          <p:nvPr>
            <p:ph idx="3" type="pic"/>
          </p:nvPr>
        </p:nvSpPr>
        <p:spPr>
          <a:xfrm>
            <a:off x="5400040" y="5350509"/>
            <a:ext cx="4175761" cy="4860074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/>
          <p:nvPr>
            <p:ph idx="4" type="pic"/>
          </p:nvPr>
        </p:nvSpPr>
        <p:spPr>
          <a:xfrm>
            <a:off x="-55881" y="3957319"/>
            <a:ext cx="6644642" cy="498348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진">
  <p:cSld name="사진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>
            <p:ph idx="2" type="pic"/>
          </p:nvPr>
        </p:nvSpPr>
        <p:spPr>
          <a:xfrm>
            <a:off x="-533401" y="1549399"/>
            <a:ext cx="10820401" cy="8656322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페이지">
  <p:cSld name="빈 페이지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>
            <p:ph idx="2" type="pic"/>
          </p:nvPr>
        </p:nvSpPr>
        <p:spPr>
          <a:xfrm>
            <a:off x="-462281" y="3241039"/>
            <a:ext cx="10698482" cy="6407574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482599" y="6609080"/>
            <a:ext cx="8788402" cy="185928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83076" y="4201655"/>
            <a:ext cx="8787449" cy="25479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Helvetica Neue"/>
              <a:buNone/>
              <a:defRPr sz="136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3" type="body"/>
          </p:nvPr>
        </p:nvSpPr>
        <p:spPr>
          <a:xfrm>
            <a:off x="482599" y="8403164"/>
            <a:ext cx="8788402" cy="44678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사진 대체">
  <p:cSld name="제목 및 사진 대체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>
            <p:ph idx="2" type="pic"/>
          </p:nvPr>
        </p:nvSpPr>
        <p:spPr>
          <a:xfrm>
            <a:off x="4389119" y="3677919"/>
            <a:ext cx="4857936" cy="5654042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482599" y="4267199"/>
            <a:ext cx="3911601" cy="235291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82599" y="6583430"/>
            <a:ext cx="3911601" cy="215417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34651" y="8879582"/>
            <a:ext cx="279299" cy="263552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구분점">
  <p:cSld name="제목 및 구분점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82599" y="4191000"/>
            <a:ext cx="8788401" cy="573266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482599" y="4708385"/>
            <a:ext cx="8788401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482599" y="5458601"/>
            <a:ext cx="8788401" cy="3302405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572262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1pPr>
            <a:lvl2pPr indent="-572262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2pPr>
            <a:lvl3pPr indent="-572262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3pPr>
            <a:lvl4pPr indent="-572262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4pPr>
            <a:lvl5pPr indent="-572262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분점">
  <p:cSld name="구분점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82599" y="5458601"/>
            <a:ext cx="8788402" cy="3302406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572262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1pPr>
            <a:lvl2pPr indent="-572262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2pPr>
            <a:lvl3pPr indent="-572262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3pPr>
            <a:lvl4pPr indent="-572262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4pPr>
            <a:lvl5pPr indent="-572262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, 구분점 및 사진">
  <p:cSld name="제목, 구분점 및 사진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82599" y="4708385"/>
            <a:ext cx="3911601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82599" y="5458601"/>
            <a:ext cx="3911601" cy="3302653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572262" lvl="0" marL="4572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1pPr>
            <a:lvl2pPr indent="-572262" lvl="1" marL="9144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2pPr>
            <a:lvl3pPr indent="-572262" lvl="2" marL="13716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3pPr>
            <a:lvl4pPr indent="-572262" lvl="3" marL="18288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4pPr>
            <a:lvl5pPr indent="-572262" lvl="4" marL="2286000" algn="l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5412"/>
              <a:buFont typeface="Helvetica Neue"/>
              <a:buChar char="•"/>
              <a:defRPr b="0" sz="440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/>
          <p:nvPr>
            <p:ph idx="3" type="pic"/>
          </p:nvPr>
        </p:nvSpPr>
        <p:spPr>
          <a:xfrm>
            <a:off x="4876800" y="3596293"/>
            <a:ext cx="4366750" cy="5822334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482599" y="4190999"/>
            <a:ext cx="3911601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섹션">
  <p:cSld name="섹션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482598" y="5572759"/>
            <a:ext cx="8788403" cy="185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4734651" y="8879582"/>
            <a:ext cx="279299" cy="263552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전용">
  <p:cSld name="제목 전용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482599" y="4190999"/>
            <a:ext cx="8788402" cy="57398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482599" y="4708385"/>
            <a:ext cx="8788402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의제">
  <p:cSld name="의제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82599" y="4191000"/>
            <a:ext cx="8788401" cy="57404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"/>
              <a:buNone/>
              <a:defRPr sz="8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82599" y="4708385"/>
            <a:ext cx="8788401" cy="373912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18275" spcFirstLastPara="1" rIns="18275" wrap="square" tIns="18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80"/>
              <a:buFont typeface="Helvetica Neue"/>
              <a:buNone/>
              <a:defRPr sz="208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82599" y="5458601"/>
            <a:ext cx="8788401" cy="3302405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1pPr>
            <a:lvl2pPr indent="-228600" lvl="1" marL="9144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2pPr>
            <a:lvl3pPr indent="-228600" lvl="2" marL="13716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3pPr>
            <a:lvl4pPr indent="-228600" lvl="3" marL="18288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4pPr>
            <a:lvl5pPr indent="-228600" lvl="4" marL="22860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82598" y="4789196"/>
            <a:ext cx="8788403" cy="185928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Helvetica Neue"/>
              <a:buNone/>
              <a:defRPr b="1" i="0" sz="10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80537" y="6648476"/>
            <a:ext cx="8788401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20300" lIns="20300" spcFirstLastPara="1" rIns="20300" wrap="square" tIns="203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b="1" i="0" sz="5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734651" y="8877889"/>
            <a:ext cx="279299" cy="263551"/>
          </a:xfrm>
          <a:prstGeom prst="rect">
            <a:avLst/>
          </a:prstGeom>
          <a:noFill/>
          <a:ln>
            <a:noFill/>
          </a:ln>
        </p:spPr>
        <p:txBody>
          <a:bodyPr anchorCtr="0" anchor="b" bIns="20300" lIns="20300" spcFirstLastPara="1" rIns="20300" wrap="square" tIns="203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570900" y="714750"/>
            <a:ext cx="170883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spAutoFit/>
          </a:bodyPr>
          <a:lstStyle/>
          <a:p>
            <a:pPr indent="0" lvl="0" marL="0" marR="1230782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00"/>
              </a:buClr>
              <a:buSzPts val="2266"/>
              <a:buFont typeface="Arial"/>
              <a:buNone/>
            </a:pPr>
            <a:r>
              <a:rPr b="1" i="0" lang="en-US" sz="2266" u="none" cap="none" strike="noStrike">
                <a:solidFill>
                  <a:srgbClr val="474700"/>
                </a:solidFill>
                <a:latin typeface="Arial"/>
                <a:ea typeface="Arial"/>
                <a:cs typeface="Arial"/>
                <a:sym typeface="Arial"/>
              </a:rPr>
              <a:t>프로젝트 기획서 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1024331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47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474700"/>
                </a:solidFill>
                <a:latin typeface="Arial"/>
                <a:ea typeface="Arial"/>
                <a:cs typeface="Arial"/>
                <a:sym typeface="Arial"/>
              </a:rPr>
              <a:t>SKN Family Al Camp 15기 : 최종 프로젝트 5조 </a:t>
            </a:r>
            <a:endParaRPr b="0" i="0" sz="12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6688441" y="991492"/>
            <a:ext cx="2514958" cy="49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0300" lIns="20300" spcFirstLastPara="1" rIns="20300" wrap="square" tIns="203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6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rPr>
              <a:t>SK</a:t>
            </a:r>
            <a:r>
              <a:rPr b="1" i="0" lang="en-US" sz="3200" u="none" cap="none" strike="noStrike">
                <a:solidFill>
                  <a:srgbClr val="4848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200" u="none" cap="none" strike="noStrike">
                <a:solidFill>
                  <a:srgbClr val="FC9201"/>
                </a:solidFill>
                <a:latin typeface="Arial"/>
                <a:ea typeface="Arial"/>
                <a:cs typeface="Arial"/>
                <a:sym typeface="Arial"/>
              </a:rPr>
              <a:t>networks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1"/>
          <p:cNvGraphicFramePr/>
          <p:nvPr/>
        </p:nvGraphicFramePr>
        <p:xfrm>
          <a:off x="484187" y="2239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{3FC152F6-7DAB-49BB-9BF5-6D2BC4101F4A}</a:tableStyleId>
              </a:tblPr>
              <a:tblGrid>
                <a:gridCol w="1508350"/>
                <a:gridCol w="7276875"/>
              </a:tblGrid>
              <a:tr h="66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 주제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프로젝트명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•“</a:t>
                      </a:r>
                      <a:r>
                        <a:rPr lang="en-US" sz="900"/>
                        <a:t>귀멸의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칼날” 캐릭터 페르소나 기반 인터랙티브 </a:t>
                      </a:r>
                      <a:r>
                        <a:rPr lang="en-US" sz="900"/>
                        <a:t>챗봇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및 NPC </a:t>
                      </a:r>
                      <a:r>
                        <a:rPr lang="en-US" sz="900"/>
                        <a:t>시뮬레이션 플랫폼 개발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부제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단순 챗봇을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넘어, </a:t>
                      </a:r>
                      <a:r>
                        <a:rPr lang="en-US" sz="900"/>
                        <a:t>캐릭터와 직접 교감하고 새로운 이야기를 만들어가는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900"/>
                        <a:t>살아있는 세계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 </a:t>
                      </a:r>
                      <a:r>
                        <a:rPr lang="en-US" sz="900"/>
                        <a:t>구현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주요 내용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원작 캐릭터의 성격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/>
                        <a:t>말투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/>
                        <a:t>작중 행적을 반영한 페르소나 챗봇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구현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사용자의 선택에 따라 스토리가 변화하는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RPG </a:t>
                      </a:r>
                      <a:r>
                        <a:rPr lang="en-US" sz="900"/>
                        <a:t>스타일의 시나리오 기반 상호작용 제공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패러렐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월드 시뮬레이션을 통해 원작에 없는 새로운 상황에서도 자연스러운 캐릭터 대사 출력 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190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문제 정의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b="1" lang="en-US" sz="900"/>
                        <a:t>기존 캐릭터 챗봇은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단순 대사 모방 수준에 머물러 몰입도와 </a:t>
                      </a:r>
                      <a:r>
                        <a:rPr b="1" lang="en-US" sz="900"/>
                        <a:t>팬덤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경험이 제한됨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세부 문제점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 ① 표면적 페르소나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900"/>
                        <a:t>캐릭터 성격과 상황 맥락이 충분히 반영되지 않음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 ② 고정된 시나리오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900"/>
                        <a:t>원작 외 시나리오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/>
                        <a:t>패러렐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월드, What-if) </a:t>
                      </a:r>
                      <a:r>
                        <a:rPr lang="en-US" sz="900"/>
                        <a:t>대응에 한계가 있음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 ③ 단절된 상호작용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sz="900"/>
                        <a:t>세계관을 공유하며 느끼는 몰입감이 부족함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해결 방안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 </a:t>
                      </a:r>
                      <a:r>
                        <a:rPr lang="en-US" sz="900"/>
                        <a:t>페르소나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900"/>
                        <a:t>시나리오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sz="900"/>
                        <a:t>게이미피케이션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 3</a:t>
                      </a:r>
                      <a:r>
                        <a:rPr lang="en-US" sz="900"/>
                        <a:t>가지 요소를 결합한 차세대 캐릭터 인터랙션 플랫폼 구축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가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b="1" lang="en-US" sz="900"/>
                        <a:t>심층 페르소나 구축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유튜브 영상 음성을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WhisperX</a:t>
                      </a:r>
                      <a:r>
                        <a:rPr lang="en-US" sz="900"/>
                        <a:t>로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STT </a:t>
                      </a:r>
                      <a:r>
                        <a:rPr lang="en-US" sz="900"/>
                        <a:t>변환 및 화자 분리하여 캐릭터별 대사 데이터 구축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나무위키를 크롤링하여 캐릭터 성격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/>
                        <a:t>작중 행적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/>
                        <a:t>말투 데이터를 확보하고 임베딩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DB</a:t>
                      </a:r>
                      <a:r>
                        <a:rPr lang="en-US" sz="900"/>
                        <a:t>에 저장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•LoRA </a:t>
                      </a:r>
                      <a:r>
                        <a:rPr lang="en-US" sz="900"/>
                        <a:t>방식으로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sLLM </a:t>
                      </a:r>
                      <a:r>
                        <a:rPr lang="en-US" sz="900"/>
                        <a:t>모델을 파인튜닝하여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깊이 있는 캐릭터 페르소나 생성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나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b="1" lang="en-US" sz="900"/>
                        <a:t>인터랙티브 시나리오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사용자의 선택에 따라 결말이 달라지는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900"/>
                        <a:t>멀티 엔딩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 </a:t>
                      </a:r>
                      <a:r>
                        <a:rPr lang="en-US" sz="900"/>
                        <a:t>구조를 도입하여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RPG</a:t>
                      </a:r>
                      <a:r>
                        <a:rPr lang="en-US" sz="900"/>
                        <a:t>와 같은 몰입감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제공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다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. '</a:t>
                      </a:r>
                      <a:r>
                        <a:rPr b="1" lang="en-US" sz="900"/>
                        <a:t>친밀도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 </a:t>
                      </a:r>
                      <a:r>
                        <a:rPr b="1" lang="en-US" sz="900"/>
                        <a:t>시스템 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1" lang="en-US" sz="900"/>
                        <a:t>게이미피케이션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/>
                        <a:t>사용자의 선택 및 대화가 캐릭터와의 관계에 영향을 미치는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900"/>
                        <a:t>친밀도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 </a:t>
                      </a:r>
                      <a:r>
                        <a:rPr lang="en-US" sz="900"/>
                        <a:t>시스템 적용</a:t>
                      </a:r>
                      <a:endParaRPr sz="900"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/>
                        <a:t>친밀도 레벨에 따른 숨겨진 대화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900"/>
                        <a:t>특별 시나리오 등 보상 제공으로 지속적 참여 유도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155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시스템 구성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1" lang="en-US" sz="900"/>
                        <a:t>데이터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900"/>
                        <a:t>파이프라인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유튜브 애니 영상 → WhisperX(STT + 화자 분리) → 노이즈 필터링 → 캐릭터별 대사 데이터 구축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나무위키 → 캐릭터 데이터(말투, 작중 행적, 성격) → 교차 검증 및 정제 → 임베딩 DB 저장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1" lang="en-US" sz="900"/>
                        <a:t>모델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900"/>
                        <a:t>파이프라인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임베딩 DB → LoRA 파인튜닝 SLLM 모델 → 캐릭터 페르소나 학습 →모델 성능 검증 → NPC/챗봇 응답 생성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[웹 </a:t>
                      </a:r>
                      <a:r>
                        <a:rPr b="1" lang="en-US" sz="900"/>
                        <a:t>플랫폼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로그인 → 시나리오/스토리 선택 → NPC 상호작용(선택지 기반) → 친밀도/멀티엔딩 로직 처리 →봇 대화 연결</a:t>
                      </a:r>
                      <a:endParaRPr b="1" sz="1000"/>
                    </a:p>
                  </a:txBody>
                  <a:tcPr marT="50800" marB="50800" marR="50800" marL="50800" anchor="ctr"/>
                </a:tc>
              </a:tr>
              <a:tr h="24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모델링 방안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1" lang="en-US" sz="900"/>
                        <a:t>기반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900"/>
                        <a:t>모델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sLLM (1~7B 파라미터급) * </a:t>
                      </a:r>
                      <a:r>
                        <a:rPr lang="en-US" sz="900"/>
                        <a:t>고려 모델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: Gemma 7B, Llama 3 8B, EEVE-Korean-10.8B </a:t>
                      </a:r>
                      <a:r>
                        <a:rPr lang="en-US" sz="900"/>
                        <a:t>등</a:t>
                      </a:r>
                      <a:endParaRPr sz="900"/>
                    </a:p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1" lang="en-US" sz="900"/>
                        <a:t>파인튜닝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900"/>
                        <a:t>방식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] :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LoRA  (Low-Rank Adaptation) 적용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기존 모델 파라미터 고정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어댑터 레이어만 학습 → 효율적인 GPU 사용, 빠른 학습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[학습 데이터 구성]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WhisperX 기반 캐릭터 대사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나무위키 크롤링 데이터 (traits, speech_style, 행적)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JSON 구조화: character, traits, speech_style, dialogue, situation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[출력 방식]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시나리오별 상황 대응 대사 생성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rgbClr val="5E5E5E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선택지 기반 상호작용 → 챗봇으로 자연스럽게 연결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  <a:tr h="87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 데이터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-185208" lvl="0" marL="248708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AutoNum type="arabicPeriod"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유튜브 애니 영상:음성을 WhisperX STT 처리 후 화자 분리하여 캐릭터별 대사 추출.</a:t>
                      </a:r>
                      <a:endParaRPr sz="1400" u="none" cap="none" strike="noStrike"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 나무위키: 캐릭터 성격, 작중 행적, 말투 정보 수집</a:t>
                      </a:r>
                      <a:endParaRPr sz="1400" u="none" cap="none" strike="noStrike"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 임베딩 DB: 캐릭터와 상황에 대한 임베딩을 저장하여 LoRA 학습 및 챗봇 응답 생성에 활용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17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R&amp;R 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[프로젝트 관리 (총괄: 조태민)]</a:t>
                      </a:r>
                      <a:endParaRPr sz="1400" u="none" cap="none" strike="noStrike"/>
                    </a:p>
                    <a:p>
                      <a:pPr indent="-127000" lvl="0" marL="38100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30"/>
                        <a:buFont typeface="Arial"/>
                        <a:buChar char="•"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일정 관리, WBS 기반 진행 상황 점검, 팀 간 커뮤니케이션</a:t>
                      </a:r>
                      <a:endParaRPr sz="1400" u="none" cap="none" strike="noStrike"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[데이터 담당(권도원)] </a:t>
                      </a:r>
                      <a:endParaRPr sz="1400" u="none" cap="none" strike="noStrike"/>
                    </a:p>
                    <a:p>
                      <a:pPr indent="-127000" lvl="0" marL="38100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30"/>
                        <a:buFont typeface="Arial"/>
                        <a:buChar char="•"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유튜브 STT 데이터 및 나무위키 크롤링, 데이터 정제, 임베딩 DB 구축. (단, 데이터 수집은 팀 전원이 협력)</a:t>
                      </a:r>
                      <a:endParaRPr sz="1400" u="none" cap="none" strike="noStrike"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[인공지능 담당(이준원)]</a:t>
                      </a:r>
                      <a:endParaRPr sz="1400" u="none" cap="none" strike="noStrike"/>
                    </a:p>
                    <a:p>
                      <a:pPr indent="-127000" lvl="0" marL="38100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30"/>
                        <a:buFont typeface="Arial"/>
                        <a:buChar char="•"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LoRA 기반 SLLM 파인튜닝, 페르소나 학습, 챗봇 프롬프트 설계</a:t>
                      </a:r>
                      <a:endParaRPr sz="1400" u="none" cap="none" strike="noStrike"/>
                    </a:p>
                    <a:p>
                      <a:pPr indent="63500" lvl="0" marL="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[웹 페이지 담당(조태민)]</a:t>
                      </a:r>
                      <a:endParaRPr sz="1400" u="none" cap="none" strike="noStrike"/>
                    </a:p>
                    <a:p>
                      <a:pPr indent="-127000" lvl="0" marL="381000" marR="63500" rtl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30"/>
                        <a:buFont typeface="Arial"/>
                        <a:buChar char="•"/>
                      </a:pPr>
                      <a:r>
                        <a:rPr lang="en-US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Django 기반 플랫폼 구현, 시나리오 선택/상호작용 UI 설계, 권한 관리</a:t>
                      </a:r>
                      <a:endParaRPr sz="1400" u="none" cap="none" strike="noStrike"/>
                    </a:p>
                  </a:txBody>
                  <a:tcPr marT="50800" marB="50800" marR="50800" marL="50800" anchor="ctr"/>
                </a:tc>
              </a:tr>
              <a:tr h="98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기대효과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solidFill>
                      <a:srgbClr val="FFD47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b="1" lang="en-US" sz="900"/>
                        <a:t>팬덤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몰입 경험 강화</a:t>
                      </a:r>
                      <a:endParaRPr b="1"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900"/>
                        <a:t>친밀도 시스템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', '</a:t>
                      </a:r>
                      <a:r>
                        <a:rPr lang="en-US" sz="900"/>
                        <a:t>멀티 엔딩 시나리오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'</a:t>
                      </a:r>
                      <a:r>
                        <a:rPr lang="en-US" sz="900"/>
                        <a:t>를 통한 깊이 있는 상호작용으로 원작 캐릭터 기반의 차별화된 팬덤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경험 제공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b="1" lang="en-US" sz="900"/>
                        <a:t>새로운 스토리 콘텐츠 확장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패러렐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월드 및 What-if </a:t>
                      </a:r>
                      <a:r>
                        <a:rPr lang="en-US" sz="900"/>
                        <a:t>시나리오에 효과적으로 대응하여 팬들이 상상하던 새로운 이야기를 직접 체험할 기회 제공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b="1" lang="en-US" sz="900"/>
                        <a:t>구체적인 기술 확장성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캐릭터 음성 학습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TTS </a:t>
                      </a:r>
                      <a:r>
                        <a:rPr lang="en-US" sz="900"/>
                        <a:t>모델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-US" sz="900"/>
                        <a:t>음성 답변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lang="en-US" sz="900"/>
                        <a:t>대화 기반 이미지 생성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AI(</a:t>
                      </a:r>
                      <a:r>
                        <a:rPr lang="en-US" sz="900"/>
                        <a:t>장면 시각화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) </a:t>
                      </a:r>
                      <a:r>
                        <a:rPr lang="en-US" sz="900"/>
                        <a:t>등 멀티모달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기능 연동 가능성 확보</a:t>
                      </a:r>
                      <a:endParaRPr sz="9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b="1" lang="en-US" sz="900"/>
                        <a:t>연구</a:t>
                      </a:r>
                      <a:r>
                        <a:rPr b="1"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·</a:t>
                      </a:r>
                      <a:r>
                        <a:rPr b="1" lang="en-US" sz="900"/>
                        <a:t>실무 활용 가능성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LoRA </a:t>
                      </a:r>
                      <a:r>
                        <a:rPr lang="en-US" sz="900"/>
                        <a:t>기반의 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sLLM </a:t>
                      </a:r>
                      <a:r>
                        <a:rPr lang="en-US" sz="900"/>
                        <a:t>페르소나 파인튜닝</a:t>
                      </a:r>
                      <a:r>
                        <a:rPr lang="en-US" sz="900">
                          <a:latin typeface="Arial"/>
                          <a:ea typeface="Arial"/>
                          <a:cs typeface="Arial"/>
                          <a:sym typeface="Arial"/>
                        </a:rPr>
                        <a:t> 적용 사례로서, </a:t>
                      </a:r>
                      <a:r>
                        <a:rPr lang="en-US" sz="900"/>
                        <a:t>관련 분야의 기술적 인사이트 제공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0800" marB="50800" marR="50800" marL="508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