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13004800" cx="9753600"/>
  <p:notesSz cx="6858000" cy="9144000"/>
  <p:embeddedFontLst>
    <p:embeddedFont>
      <p:font typeface="Helvetica Neue"/>
      <p:regular r:id="rId7"/>
      <p:bold r:id="rId8"/>
      <p:italic r:id="rId9"/>
      <p:boldItalic r:id="rId10"/>
    </p:embeddedFont>
    <p:embeddedFont>
      <p:font typeface="Nanum Gothic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gg7mTz6jCb9SwN/whD07OjEcFG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73453A-D174-4876-9DB7-7B78E217329E}">
  <a:tblStyle styleId="{8C73453A-D174-4876-9DB7-7B78E217329E}" styleName="Table_0"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 b="off" i="off"/>
      <a:tcStyle>
        <a:fill>
          <a:solidFill>
            <a:srgbClr val="E3E5E8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anumGothic-regular.fntdata"/><Relationship Id="rId10" Type="http://schemas.openxmlformats.org/officeDocument/2006/relationships/font" Target="fonts/HelveticaNeue-boldItalic.fntdata"/><Relationship Id="rId13" Type="http://customschemas.google.com/relationships/presentationmetadata" Target="metadata"/><Relationship Id="rId12" Type="http://schemas.openxmlformats.org/officeDocument/2006/relationships/font" Target="fonts/NanumGothic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HelveticaNeue-regular.fntdata"/><Relationship Id="rId8" Type="http://schemas.openxmlformats.org/officeDocument/2006/relationships/font" Target="fonts/HelveticaNeu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idx="1" type="body"/>
          </p:nvPr>
        </p:nvSpPr>
        <p:spPr>
          <a:xfrm>
            <a:off x="480536" y="8503145"/>
            <a:ext cx="8788401" cy="254792"/>
          </a:xfrm>
          <a:prstGeom prst="rect">
            <a:avLst/>
          </a:prstGeom>
          <a:noFill/>
          <a:ln>
            <a:noFill/>
          </a:ln>
        </p:spPr>
        <p:txBody>
          <a:bodyPr anchorCtr="0" anchor="t" bIns="18275" lIns="18275" spcFirstLastPara="1" rIns="18275" wrap="square" tIns="18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0"/>
              <a:buFont typeface="Helvetica Neue"/>
              <a:buNone/>
              <a:defRPr sz="136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3"/>
          <p:cNvSpPr txBox="1"/>
          <p:nvPr>
            <p:ph type="title"/>
          </p:nvPr>
        </p:nvSpPr>
        <p:spPr>
          <a:xfrm>
            <a:off x="482598" y="4789196"/>
            <a:ext cx="8788403" cy="1859281"/>
          </a:xfrm>
          <a:prstGeom prst="rect">
            <a:avLst/>
          </a:prstGeom>
          <a:noFill/>
          <a:ln>
            <a:noFill/>
          </a:ln>
        </p:spPr>
        <p:txBody>
          <a:bodyPr anchorCtr="0" anchor="b" bIns="20300" lIns="20300" spcFirstLastPara="1" rIns="20300" wrap="square" tIns="203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3"/>
          <p:cNvSpPr txBox="1"/>
          <p:nvPr>
            <p:ph idx="2" type="body"/>
          </p:nvPr>
        </p:nvSpPr>
        <p:spPr>
          <a:xfrm>
            <a:off x="480537" y="6648476"/>
            <a:ext cx="8788401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20300" lIns="20300" spcFirstLastPara="1" rIns="20300" wrap="square" tIns="203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4734651" y="8877889"/>
            <a:ext cx="279299" cy="263551"/>
          </a:xfrm>
          <a:prstGeom prst="rect">
            <a:avLst/>
          </a:prstGeom>
          <a:noFill/>
          <a:ln>
            <a:noFill/>
          </a:ln>
        </p:spPr>
        <p:txBody>
          <a:bodyPr anchorCtr="0" anchor="b" bIns="20300" lIns="20300" spcFirstLastPara="1" rIns="20300" wrap="square" tIns="203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역서">
  <p:cSld name="내역서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482599" y="5727537"/>
            <a:ext cx="8788402" cy="1549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20300" lIns="20300" spcFirstLastPara="1" rIns="20300" wrap="square" tIns="203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Helvetica Neue"/>
              <a:buNone/>
              <a:defRPr b="0" sz="10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Helvetica Neue"/>
              <a:buNone/>
              <a:defRPr b="0" sz="10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Helvetica Neue"/>
              <a:buNone/>
              <a:defRPr b="0" sz="10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Helvetica Neue"/>
              <a:buNone/>
              <a:defRPr b="0" sz="10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Helvetica Neue"/>
              <a:buNone/>
              <a:defRPr b="0" sz="10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4734651" y="8877889"/>
            <a:ext cx="279299" cy="263551"/>
          </a:xfrm>
          <a:prstGeom prst="rect">
            <a:avLst/>
          </a:prstGeom>
          <a:noFill/>
          <a:ln>
            <a:noFill/>
          </a:ln>
        </p:spPr>
        <p:txBody>
          <a:bodyPr anchorCtr="0" anchor="b" bIns="20300" lIns="20300" spcFirstLastPara="1" rIns="20300" wrap="square" tIns="203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중요한 사실">
  <p:cSld name="중요한 사실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482599" y="4189571"/>
            <a:ext cx="8788402" cy="2896634"/>
          </a:xfrm>
          <a:prstGeom prst="rect">
            <a:avLst/>
          </a:prstGeom>
          <a:noFill/>
          <a:ln>
            <a:noFill/>
          </a:ln>
        </p:spPr>
        <p:txBody>
          <a:bodyPr anchorCtr="0" anchor="b" bIns="20300" lIns="20300" spcFirstLastPara="1" rIns="20300" wrap="square" tIns="203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00"/>
              <a:buFont typeface="Helvetica Neue"/>
              <a:buNone/>
              <a:defRPr sz="23600"/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00"/>
              <a:buFont typeface="Helvetica Neue"/>
              <a:buNone/>
              <a:defRPr sz="23600"/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00"/>
              <a:buFont typeface="Helvetica Neue"/>
              <a:buNone/>
              <a:defRPr sz="23600"/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00"/>
              <a:buFont typeface="Helvetica Neue"/>
              <a:buNone/>
              <a:defRPr sz="23600"/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00"/>
              <a:buFont typeface="Helvetica Neue"/>
              <a:buNone/>
              <a:defRPr sz="236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482599" y="7064072"/>
            <a:ext cx="8788402" cy="373912"/>
          </a:xfrm>
          <a:prstGeom prst="rect">
            <a:avLst/>
          </a:prstGeom>
          <a:noFill/>
          <a:ln>
            <a:noFill/>
          </a:ln>
        </p:spPr>
        <p:txBody>
          <a:bodyPr anchorCtr="0" anchor="t" bIns="18275" lIns="18275" spcFirstLastPara="1" rIns="18275" wrap="square" tIns="18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80"/>
              <a:buFont typeface="Helvetica Neue"/>
              <a:buNone/>
              <a:defRPr sz="208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4734651" y="8877889"/>
            <a:ext cx="279299" cy="263551"/>
          </a:xfrm>
          <a:prstGeom prst="rect">
            <a:avLst/>
          </a:prstGeom>
          <a:noFill/>
          <a:ln>
            <a:noFill/>
          </a:ln>
        </p:spPr>
        <p:txBody>
          <a:bodyPr anchorCtr="0" anchor="b" bIns="20300" lIns="20300" spcFirstLastPara="1" rIns="20300" wrap="square" tIns="203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인용">
  <p:cSld name="인용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972010" y="8029381"/>
            <a:ext cx="8080021" cy="254792"/>
          </a:xfrm>
          <a:prstGeom prst="rect">
            <a:avLst/>
          </a:prstGeom>
          <a:noFill/>
          <a:ln>
            <a:noFill/>
          </a:ln>
        </p:spPr>
        <p:txBody>
          <a:bodyPr anchorCtr="0" anchor="t" bIns="18275" lIns="18275" spcFirstLastPara="1" rIns="18275" wrap="square" tIns="18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96"/>
              <a:buFont typeface="Helvetica Neue"/>
              <a:buNone/>
              <a:defRPr sz="1496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701569" y="5735144"/>
            <a:ext cx="8350462" cy="1534512"/>
          </a:xfrm>
          <a:prstGeom prst="rect">
            <a:avLst/>
          </a:prstGeom>
          <a:noFill/>
          <a:ln>
            <a:noFill/>
          </a:ln>
        </p:spPr>
        <p:txBody>
          <a:bodyPr anchorCtr="0" anchor="t" bIns="20300" lIns="20300" spcFirstLastPara="1" rIns="20300" wrap="square" tIns="203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sz="8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sz="80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sz="80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sz="80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sz="80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4734651" y="8877889"/>
            <a:ext cx="279299" cy="263551"/>
          </a:xfrm>
          <a:prstGeom prst="rect">
            <a:avLst/>
          </a:prstGeom>
          <a:noFill/>
          <a:ln>
            <a:noFill/>
          </a:ln>
        </p:spPr>
        <p:txBody>
          <a:bodyPr anchorCtr="0" anchor="b" bIns="20300" lIns="20300" spcFirstLastPara="1" rIns="20300" wrap="square" tIns="203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진 - 3장">
  <p:cSld name="사진 - 3장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>
            <p:ph idx="2" type="pic"/>
          </p:nvPr>
        </p:nvSpPr>
        <p:spPr>
          <a:xfrm>
            <a:off x="6304280" y="4165599"/>
            <a:ext cx="2975640" cy="2379872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/>
          <p:nvPr>
            <p:ph idx="3" type="pic"/>
          </p:nvPr>
        </p:nvSpPr>
        <p:spPr>
          <a:xfrm>
            <a:off x="5400040" y="5350509"/>
            <a:ext cx="4175761" cy="4860074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5"/>
          <p:cNvSpPr/>
          <p:nvPr>
            <p:ph idx="4" type="pic"/>
          </p:nvPr>
        </p:nvSpPr>
        <p:spPr>
          <a:xfrm>
            <a:off x="-55881" y="3957319"/>
            <a:ext cx="6644642" cy="4983482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4734651" y="8877889"/>
            <a:ext cx="279299" cy="263551"/>
          </a:xfrm>
          <a:prstGeom prst="rect">
            <a:avLst/>
          </a:prstGeom>
          <a:noFill/>
          <a:ln>
            <a:noFill/>
          </a:ln>
        </p:spPr>
        <p:txBody>
          <a:bodyPr anchorCtr="0" anchor="b" bIns="20300" lIns="20300" spcFirstLastPara="1" rIns="20300" wrap="square" tIns="203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진">
  <p:cSld name="사진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>
            <p:ph idx="2" type="pic"/>
          </p:nvPr>
        </p:nvSpPr>
        <p:spPr>
          <a:xfrm>
            <a:off x="-533401" y="1549399"/>
            <a:ext cx="10820401" cy="8656322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4734651" y="8877889"/>
            <a:ext cx="279299" cy="263551"/>
          </a:xfrm>
          <a:prstGeom prst="rect">
            <a:avLst/>
          </a:prstGeom>
          <a:noFill/>
          <a:ln>
            <a:noFill/>
          </a:ln>
        </p:spPr>
        <p:txBody>
          <a:bodyPr anchorCtr="0" anchor="b" bIns="20300" lIns="20300" spcFirstLastPara="1" rIns="20300" wrap="square" tIns="203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 b="0" i="0" sz="16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페이지">
  <p:cSld name="빈 페이지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4734651" y="8877889"/>
            <a:ext cx="279299" cy="263551"/>
          </a:xfrm>
          <a:prstGeom prst="rect">
            <a:avLst/>
          </a:prstGeom>
          <a:noFill/>
          <a:ln>
            <a:noFill/>
          </a:ln>
        </p:spPr>
        <p:txBody>
          <a:bodyPr anchorCtr="0" anchor="b" bIns="20300" lIns="20300" spcFirstLastPara="1" rIns="20300" wrap="square" tIns="203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사진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>
            <p:ph idx="2" type="pic"/>
          </p:nvPr>
        </p:nvSpPr>
        <p:spPr>
          <a:xfrm>
            <a:off x="-462281" y="3241039"/>
            <a:ext cx="10698482" cy="6407574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Google Shape;16;p4"/>
          <p:cNvSpPr txBox="1"/>
          <p:nvPr>
            <p:ph type="title"/>
          </p:nvPr>
        </p:nvSpPr>
        <p:spPr>
          <a:xfrm>
            <a:off x="482599" y="6609080"/>
            <a:ext cx="8788402" cy="1859281"/>
          </a:xfrm>
          <a:prstGeom prst="rect">
            <a:avLst/>
          </a:prstGeom>
          <a:noFill/>
          <a:ln>
            <a:noFill/>
          </a:ln>
        </p:spPr>
        <p:txBody>
          <a:bodyPr anchorCtr="0" anchor="b" bIns="20300" lIns="20300" spcFirstLastPara="1" rIns="20300" wrap="square" tIns="203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483076" y="4201655"/>
            <a:ext cx="8787449" cy="254792"/>
          </a:xfrm>
          <a:prstGeom prst="rect">
            <a:avLst/>
          </a:prstGeom>
          <a:noFill/>
          <a:ln>
            <a:noFill/>
          </a:ln>
        </p:spPr>
        <p:txBody>
          <a:bodyPr anchorCtr="0" anchor="t" bIns="18275" lIns="18275" spcFirstLastPara="1" rIns="18275" wrap="square" tIns="18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0"/>
              <a:buFont typeface="Helvetica Neue"/>
              <a:buNone/>
              <a:defRPr sz="136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3" type="body"/>
          </p:nvPr>
        </p:nvSpPr>
        <p:spPr>
          <a:xfrm>
            <a:off x="482599" y="8403164"/>
            <a:ext cx="8788402" cy="446781"/>
          </a:xfrm>
          <a:prstGeom prst="rect">
            <a:avLst/>
          </a:prstGeom>
          <a:noFill/>
          <a:ln>
            <a:noFill/>
          </a:ln>
        </p:spPr>
        <p:txBody>
          <a:bodyPr anchorCtr="0" anchor="t" bIns="20300" lIns="20300" spcFirstLastPara="1" rIns="20300" wrap="square" tIns="203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734651" y="8877889"/>
            <a:ext cx="279299" cy="263551"/>
          </a:xfrm>
          <a:prstGeom prst="rect">
            <a:avLst/>
          </a:prstGeom>
          <a:noFill/>
          <a:ln>
            <a:noFill/>
          </a:ln>
        </p:spPr>
        <p:txBody>
          <a:bodyPr anchorCtr="0" anchor="b" bIns="20300" lIns="20300" spcFirstLastPara="1" rIns="20300" wrap="square" tIns="203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사진 대체">
  <p:cSld name="제목 및 사진 대체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>
            <p:ph idx="2" type="pic"/>
          </p:nvPr>
        </p:nvSpPr>
        <p:spPr>
          <a:xfrm>
            <a:off x="4389119" y="3677919"/>
            <a:ext cx="4857936" cy="5654042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482599" y="4267199"/>
            <a:ext cx="3911601" cy="2352911"/>
          </a:xfrm>
          <a:prstGeom prst="rect">
            <a:avLst/>
          </a:prstGeom>
          <a:noFill/>
          <a:ln>
            <a:noFill/>
          </a:ln>
        </p:spPr>
        <p:txBody>
          <a:bodyPr anchorCtr="0" anchor="b" bIns="20300" lIns="20300" spcFirstLastPara="1" rIns="20300" wrap="square" tIns="203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82599" y="6583430"/>
            <a:ext cx="3911601" cy="2154171"/>
          </a:xfrm>
          <a:prstGeom prst="rect">
            <a:avLst/>
          </a:prstGeom>
          <a:noFill/>
          <a:ln>
            <a:noFill/>
          </a:ln>
        </p:spPr>
        <p:txBody>
          <a:bodyPr anchorCtr="0" anchor="t" bIns="20300" lIns="20300" spcFirstLastPara="1" rIns="20300" wrap="square" tIns="203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4734651" y="8879582"/>
            <a:ext cx="279299" cy="263552"/>
          </a:xfrm>
          <a:prstGeom prst="rect">
            <a:avLst/>
          </a:prstGeom>
          <a:noFill/>
          <a:ln>
            <a:noFill/>
          </a:ln>
        </p:spPr>
        <p:txBody>
          <a:bodyPr anchorCtr="0" anchor="b" bIns="20300" lIns="20300" spcFirstLastPara="1" rIns="20300" wrap="square" tIns="203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구분점">
  <p:cSld name="제목 및 구분점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82599" y="4191000"/>
            <a:ext cx="8788401" cy="573266"/>
          </a:xfrm>
          <a:prstGeom prst="rect">
            <a:avLst/>
          </a:prstGeom>
          <a:noFill/>
          <a:ln>
            <a:noFill/>
          </a:ln>
        </p:spPr>
        <p:txBody>
          <a:bodyPr anchorCtr="0" anchor="t" bIns="20300" lIns="20300" spcFirstLastPara="1" rIns="20300" wrap="square" tIns="203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482599" y="4708385"/>
            <a:ext cx="8788401" cy="373912"/>
          </a:xfrm>
          <a:prstGeom prst="rect">
            <a:avLst/>
          </a:prstGeom>
          <a:noFill/>
          <a:ln>
            <a:noFill/>
          </a:ln>
        </p:spPr>
        <p:txBody>
          <a:bodyPr anchorCtr="0" anchor="t" bIns="18275" lIns="18275" spcFirstLastPara="1" rIns="18275" wrap="square" tIns="18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80"/>
              <a:buFont typeface="Helvetica Neue"/>
              <a:buNone/>
              <a:defRPr sz="208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2599" y="5458601"/>
            <a:ext cx="8788401" cy="3302405"/>
          </a:xfrm>
          <a:prstGeom prst="rect">
            <a:avLst/>
          </a:prstGeom>
          <a:noFill/>
          <a:ln>
            <a:noFill/>
          </a:ln>
        </p:spPr>
        <p:txBody>
          <a:bodyPr anchorCtr="0" anchor="t" bIns="20300" lIns="20300" spcFirstLastPara="1" rIns="20300" wrap="square" tIns="20300">
            <a:normAutofit/>
          </a:bodyPr>
          <a:lstStyle>
            <a:lvl1pPr indent="-572262" lvl="0" marL="45720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5412"/>
              <a:buFont typeface="Helvetica Neue"/>
              <a:buChar char="•"/>
              <a:defRPr b="0" sz="4400"/>
            </a:lvl1pPr>
            <a:lvl2pPr indent="-572262" lvl="1" marL="91440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5412"/>
              <a:buFont typeface="Helvetica Neue"/>
              <a:buChar char="•"/>
              <a:defRPr b="0" sz="4400"/>
            </a:lvl2pPr>
            <a:lvl3pPr indent="-572262" lvl="2" marL="137160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5412"/>
              <a:buFont typeface="Helvetica Neue"/>
              <a:buChar char="•"/>
              <a:defRPr b="0" sz="4400"/>
            </a:lvl3pPr>
            <a:lvl4pPr indent="-572262" lvl="3" marL="182880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5412"/>
              <a:buFont typeface="Helvetica Neue"/>
              <a:buChar char="•"/>
              <a:defRPr b="0" sz="4400"/>
            </a:lvl4pPr>
            <a:lvl5pPr indent="-572262" lvl="4" marL="228600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5412"/>
              <a:buFont typeface="Helvetica Neue"/>
              <a:buChar char="•"/>
              <a:defRPr b="0" sz="44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4734651" y="8877889"/>
            <a:ext cx="279299" cy="263551"/>
          </a:xfrm>
          <a:prstGeom prst="rect">
            <a:avLst/>
          </a:prstGeom>
          <a:noFill/>
          <a:ln>
            <a:noFill/>
          </a:ln>
        </p:spPr>
        <p:txBody>
          <a:bodyPr anchorCtr="0" anchor="b" bIns="20300" lIns="20300" spcFirstLastPara="1" rIns="20300" wrap="square" tIns="203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분점">
  <p:cSld name="구분점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82599" y="5458601"/>
            <a:ext cx="8788402" cy="3302406"/>
          </a:xfrm>
          <a:prstGeom prst="rect">
            <a:avLst/>
          </a:prstGeom>
          <a:noFill/>
          <a:ln>
            <a:noFill/>
          </a:ln>
        </p:spPr>
        <p:txBody>
          <a:bodyPr anchorCtr="0" anchor="t" bIns="20300" lIns="20300" spcFirstLastPara="1" rIns="20300" wrap="square" tIns="20300">
            <a:normAutofit/>
          </a:bodyPr>
          <a:lstStyle>
            <a:lvl1pPr indent="-572262" lvl="0" marL="45720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5412"/>
              <a:buFont typeface="Helvetica Neue"/>
              <a:buChar char="•"/>
              <a:defRPr b="0" sz="4400"/>
            </a:lvl1pPr>
            <a:lvl2pPr indent="-572262" lvl="1" marL="91440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5412"/>
              <a:buFont typeface="Helvetica Neue"/>
              <a:buChar char="•"/>
              <a:defRPr b="0" sz="4400"/>
            </a:lvl2pPr>
            <a:lvl3pPr indent="-572262" lvl="2" marL="137160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5412"/>
              <a:buFont typeface="Helvetica Neue"/>
              <a:buChar char="•"/>
              <a:defRPr b="0" sz="4400"/>
            </a:lvl3pPr>
            <a:lvl4pPr indent="-572262" lvl="3" marL="182880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5412"/>
              <a:buFont typeface="Helvetica Neue"/>
              <a:buChar char="•"/>
              <a:defRPr b="0" sz="4400"/>
            </a:lvl4pPr>
            <a:lvl5pPr indent="-572262" lvl="4" marL="228600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5412"/>
              <a:buFont typeface="Helvetica Neue"/>
              <a:buChar char="•"/>
              <a:defRPr b="0" sz="44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4734651" y="8877889"/>
            <a:ext cx="279299" cy="263551"/>
          </a:xfrm>
          <a:prstGeom prst="rect">
            <a:avLst/>
          </a:prstGeom>
          <a:noFill/>
          <a:ln>
            <a:noFill/>
          </a:ln>
        </p:spPr>
        <p:txBody>
          <a:bodyPr anchorCtr="0" anchor="b" bIns="20300" lIns="20300" spcFirstLastPara="1" rIns="20300" wrap="square" tIns="203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, 구분점 및 사진">
  <p:cSld name="제목, 구분점 및 사진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idx="1" type="body"/>
          </p:nvPr>
        </p:nvSpPr>
        <p:spPr>
          <a:xfrm>
            <a:off x="482599" y="4708385"/>
            <a:ext cx="3911601" cy="373912"/>
          </a:xfrm>
          <a:prstGeom prst="rect">
            <a:avLst/>
          </a:prstGeom>
          <a:noFill/>
          <a:ln>
            <a:noFill/>
          </a:ln>
        </p:spPr>
        <p:txBody>
          <a:bodyPr anchorCtr="0" anchor="t" bIns="18275" lIns="18275" spcFirstLastPara="1" rIns="18275" wrap="square" tIns="18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80"/>
              <a:buFont typeface="Helvetica Neue"/>
              <a:buNone/>
              <a:defRPr sz="208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2" type="body"/>
          </p:nvPr>
        </p:nvSpPr>
        <p:spPr>
          <a:xfrm>
            <a:off x="482599" y="5458601"/>
            <a:ext cx="3911601" cy="3302653"/>
          </a:xfrm>
          <a:prstGeom prst="rect">
            <a:avLst/>
          </a:prstGeom>
          <a:noFill/>
          <a:ln>
            <a:noFill/>
          </a:ln>
        </p:spPr>
        <p:txBody>
          <a:bodyPr anchorCtr="0" anchor="t" bIns="20300" lIns="20300" spcFirstLastPara="1" rIns="20300" wrap="square" tIns="20300">
            <a:normAutofit/>
          </a:bodyPr>
          <a:lstStyle>
            <a:lvl1pPr indent="-572262" lvl="0" marL="45720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5412"/>
              <a:buFont typeface="Helvetica Neue"/>
              <a:buChar char="•"/>
              <a:defRPr b="0" sz="4400"/>
            </a:lvl1pPr>
            <a:lvl2pPr indent="-572262" lvl="1" marL="91440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5412"/>
              <a:buFont typeface="Helvetica Neue"/>
              <a:buChar char="•"/>
              <a:defRPr b="0" sz="4400"/>
            </a:lvl2pPr>
            <a:lvl3pPr indent="-572262" lvl="2" marL="137160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5412"/>
              <a:buFont typeface="Helvetica Neue"/>
              <a:buChar char="•"/>
              <a:defRPr b="0" sz="4400"/>
            </a:lvl3pPr>
            <a:lvl4pPr indent="-572262" lvl="3" marL="182880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5412"/>
              <a:buFont typeface="Helvetica Neue"/>
              <a:buChar char="•"/>
              <a:defRPr b="0" sz="4400"/>
            </a:lvl4pPr>
            <a:lvl5pPr indent="-572262" lvl="4" marL="228600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5412"/>
              <a:buFont typeface="Helvetica Neue"/>
              <a:buChar char="•"/>
              <a:defRPr b="0" sz="44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8"/>
          <p:cNvSpPr/>
          <p:nvPr>
            <p:ph idx="3" type="pic"/>
          </p:nvPr>
        </p:nvSpPr>
        <p:spPr>
          <a:xfrm>
            <a:off x="4876800" y="3596293"/>
            <a:ext cx="4366750" cy="5822334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482599" y="4190999"/>
            <a:ext cx="3911601" cy="574041"/>
          </a:xfrm>
          <a:prstGeom prst="rect">
            <a:avLst/>
          </a:prstGeom>
          <a:noFill/>
          <a:ln>
            <a:noFill/>
          </a:ln>
        </p:spPr>
        <p:txBody>
          <a:bodyPr anchorCtr="0" anchor="t" bIns="20300" lIns="20300" spcFirstLastPara="1" rIns="20300" wrap="square" tIns="203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4734651" y="8877889"/>
            <a:ext cx="279299" cy="263551"/>
          </a:xfrm>
          <a:prstGeom prst="rect">
            <a:avLst/>
          </a:prstGeom>
          <a:noFill/>
          <a:ln>
            <a:noFill/>
          </a:ln>
        </p:spPr>
        <p:txBody>
          <a:bodyPr anchorCtr="0" anchor="b" bIns="20300" lIns="20300" spcFirstLastPara="1" rIns="20300" wrap="square" tIns="203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섹션">
  <p:cSld name="섹션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482598" y="5572759"/>
            <a:ext cx="8788403" cy="1859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20300" lIns="20300" spcFirstLastPara="1" rIns="20300" wrap="square" tIns="203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Helvetica Neue"/>
              <a:buNone/>
              <a:defRPr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4734651" y="8879582"/>
            <a:ext cx="279299" cy="263552"/>
          </a:xfrm>
          <a:prstGeom prst="rect">
            <a:avLst/>
          </a:prstGeom>
          <a:noFill/>
          <a:ln>
            <a:noFill/>
          </a:ln>
        </p:spPr>
        <p:txBody>
          <a:bodyPr anchorCtr="0" anchor="b" bIns="20300" lIns="20300" spcFirstLastPara="1" rIns="20300" wrap="square" tIns="203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전용">
  <p:cSld name="제목 전용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482599" y="4190999"/>
            <a:ext cx="8788402" cy="573981"/>
          </a:xfrm>
          <a:prstGeom prst="rect">
            <a:avLst/>
          </a:prstGeom>
          <a:noFill/>
          <a:ln>
            <a:noFill/>
          </a:ln>
        </p:spPr>
        <p:txBody>
          <a:bodyPr anchorCtr="0" anchor="t" bIns="20300" lIns="20300" spcFirstLastPara="1" rIns="20300" wrap="square" tIns="203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482599" y="4708385"/>
            <a:ext cx="8788402" cy="373912"/>
          </a:xfrm>
          <a:prstGeom prst="rect">
            <a:avLst/>
          </a:prstGeom>
          <a:noFill/>
          <a:ln>
            <a:noFill/>
          </a:ln>
        </p:spPr>
        <p:txBody>
          <a:bodyPr anchorCtr="0" anchor="t" bIns="18275" lIns="18275" spcFirstLastPara="1" rIns="18275" wrap="square" tIns="18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80"/>
              <a:buFont typeface="Helvetica Neue"/>
              <a:buNone/>
              <a:defRPr sz="208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4734651" y="8877889"/>
            <a:ext cx="279299" cy="263551"/>
          </a:xfrm>
          <a:prstGeom prst="rect">
            <a:avLst/>
          </a:prstGeom>
          <a:noFill/>
          <a:ln>
            <a:noFill/>
          </a:ln>
        </p:spPr>
        <p:txBody>
          <a:bodyPr anchorCtr="0" anchor="b" bIns="20300" lIns="20300" spcFirstLastPara="1" rIns="20300" wrap="square" tIns="203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의제">
  <p:cSld name="의제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title"/>
          </p:nvPr>
        </p:nvSpPr>
        <p:spPr>
          <a:xfrm>
            <a:off x="482599" y="4191000"/>
            <a:ext cx="8788401" cy="574041"/>
          </a:xfrm>
          <a:prstGeom prst="rect">
            <a:avLst/>
          </a:prstGeom>
          <a:noFill/>
          <a:ln>
            <a:noFill/>
          </a:ln>
        </p:spPr>
        <p:txBody>
          <a:bodyPr anchorCtr="0" anchor="t" bIns="20300" lIns="20300" spcFirstLastPara="1" rIns="20300" wrap="square" tIns="203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482599" y="4708385"/>
            <a:ext cx="8788401" cy="373912"/>
          </a:xfrm>
          <a:prstGeom prst="rect">
            <a:avLst/>
          </a:prstGeom>
          <a:noFill/>
          <a:ln>
            <a:noFill/>
          </a:ln>
        </p:spPr>
        <p:txBody>
          <a:bodyPr anchorCtr="0" anchor="t" bIns="18275" lIns="18275" spcFirstLastPara="1" rIns="18275" wrap="square" tIns="18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80"/>
              <a:buFont typeface="Helvetica Neue"/>
              <a:buNone/>
              <a:defRPr sz="208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2" type="body"/>
          </p:nvPr>
        </p:nvSpPr>
        <p:spPr>
          <a:xfrm>
            <a:off x="482599" y="5458601"/>
            <a:ext cx="8788401" cy="3302405"/>
          </a:xfrm>
          <a:prstGeom prst="rect">
            <a:avLst/>
          </a:prstGeom>
          <a:noFill/>
          <a:ln>
            <a:noFill/>
          </a:ln>
        </p:spPr>
        <p:txBody>
          <a:bodyPr anchorCtr="0" anchor="t" bIns="20300" lIns="20300" spcFirstLastPara="1" rIns="20300" wrap="square" tIns="203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/>
            </a:lvl1pPr>
            <a:lvl2pPr indent="-228600" lvl="1" marL="9144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/>
            </a:lvl2pPr>
            <a:lvl3pPr indent="-228600" lvl="2" marL="13716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/>
            </a:lvl3pPr>
            <a:lvl4pPr indent="-228600" lvl="3" marL="18288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/>
            </a:lvl4pPr>
            <a:lvl5pPr indent="-228600" lvl="4" marL="228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4734651" y="8877889"/>
            <a:ext cx="279299" cy="263551"/>
          </a:xfrm>
          <a:prstGeom prst="rect">
            <a:avLst/>
          </a:prstGeom>
          <a:noFill/>
          <a:ln>
            <a:noFill/>
          </a:ln>
        </p:spPr>
        <p:txBody>
          <a:bodyPr anchorCtr="0" anchor="b" bIns="20300" lIns="20300" spcFirstLastPara="1" rIns="20300" wrap="square" tIns="203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sz="16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482598" y="4789196"/>
            <a:ext cx="8788403" cy="1859281"/>
          </a:xfrm>
          <a:prstGeom prst="rect">
            <a:avLst/>
          </a:prstGeom>
          <a:noFill/>
          <a:ln>
            <a:noFill/>
          </a:ln>
        </p:spPr>
        <p:txBody>
          <a:bodyPr anchorCtr="0" anchor="b" bIns="20300" lIns="20300" spcFirstLastPara="1" rIns="20300" wrap="square" tIns="203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Helvetica Neue"/>
              <a:buNone/>
              <a:defRPr b="1" i="0" sz="10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Helvetica Neue"/>
              <a:buNone/>
              <a:defRPr b="1" i="0" sz="10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Helvetica Neue"/>
              <a:buNone/>
              <a:defRPr b="1" i="0" sz="10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Helvetica Neue"/>
              <a:buNone/>
              <a:defRPr b="1" i="0" sz="10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Helvetica Neue"/>
              <a:buNone/>
              <a:defRPr b="1" i="0" sz="10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Helvetica Neue"/>
              <a:buNone/>
              <a:defRPr b="1" i="0" sz="10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Helvetica Neue"/>
              <a:buNone/>
              <a:defRPr b="1" i="0" sz="10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Helvetica Neue"/>
              <a:buNone/>
              <a:defRPr b="1" i="0" sz="10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Helvetica Neue"/>
              <a:buNone/>
              <a:defRPr b="1" i="0" sz="10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480537" y="6648476"/>
            <a:ext cx="8788401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20300" lIns="20300" spcFirstLastPara="1" rIns="20300" wrap="square" tIns="203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1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1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1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1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1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1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1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1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1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4734651" y="8877889"/>
            <a:ext cx="279299" cy="263551"/>
          </a:xfrm>
          <a:prstGeom prst="rect">
            <a:avLst/>
          </a:prstGeom>
          <a:noFill/>
          <a:ln>
            <a:noFill/>
          </a:ln>
        </p:spPr>
        <p:txBody>
          <a:bodyPr anchorCtr="0" anchor="b" bIns="20300" lIns="20300" spcFirstLastPara="1" rIns="20300" wrap="square" tIns="203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/>
        </p:nvSpPr>
        <p:spPr>
          <a:xfrm>
            <a:off x="570900" y="922143"/>
            <a:ext cx="14627402" cy="635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20300" lIns="20300" spcFirstLastPara="1" rIns="20300" wrap="square" tIns="20300">
            <a:spAutoFit/>
          </a:bodyPr>
          <a:lstStyle/>
          <a:p>
            <a:pPr indent="0" lvl="0" marL="0" marR="1230782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00"/>
              </a:buClr>
              <a:buSzPts val="2266"/>
              <a:buFont typeface="Nanum Gothic"/>
              <a:buNone/>
            </a:pPr>
            <a:r>
              <a:rPr b="1" i="0" lang="ko-KR" sz="2266" u="none" cap="none" strike="noStrike">
                <a:solidFill>
                  <a:srgbClr val="474700"/>
                </a:solidFill>
                <a:latin typeface="Nanum Gothic"/>
                <a:ea typeface="Nanum Gothic"/>
                <a:cs typeface="Nanum Gothic"/>
                <a:sym typeface="Nanum Gothic"/>
              </a:rPr>
              <a:t>프로젝트 기획서 </a:t>
            </a:r>
            <a:endParaRPr b="0" i="0" sz="1200" u="none" cap="none" strike="noStrike"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marR="1024331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00"/>
              </a:buClr>
              <a:buSzPts val="1600"/>
              <a:buFont typeface="Nanum Gothic"/>
              <a:buNone/>
            </a:pPr>
            <a:r>
              <a:rPr b="1" i="0" lang="ko-KR" sz="1600" u="none" cap="none" strike="noStrike">
                <a:solidFill>
                  <a:srgbClr val="474700"/>
                </a:solidFill>
                <a:latin typeface="Nanum Gothic"/>
                <a:ea typeface="Nanum Gothic"/>
                <a:cs typeface="Nanum Gothic"/>
                <a:sym typeface="Nanum Gothic"/>
              </a:rPr>
              <a:t>SKN Family Al Camp 15기 : 최종 프로젝트 5조 </a:t>
            </a:r>
            <a:endParaRPr b="0" i="0" sz="1200" u="none" cap="none" strike="noStrike"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6688441" y="991492"/>
            <a:ext cx="2514958" cy="497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20300" lIns="20300" spcFirstLastPara="1" rIns="20300" wrap="square" tIns="203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3200"/>
              <a:buFont typeface="Arial"/>
              <a:buNone/>
            </a:pPr>
            <a:r>
              <a:rPr b="1" i="0" lang="ko-KR" sz="3200" u="none" cap="none" strike="noStrike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rPr>
              <a:t>SK</a:t>
            </a:r>
            <a:r>
              <a:rPr b="1" i="0" lang="ko-KR" sz="3200" u="none" cap="none" strike="noStrike">
                <a:solidFill>
                  <a:srgbClr val="4848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ko-KR" sz="3200" u="none" cap="none" strike="noStrike">
                <a:solidFill>
                  <a:srgbClr val="FC9201"/>
                </a:solidFill>
                <a:latin typeface="Arial"/>
                <a:ea typeface="Arial"/>
                <a:cs typeface="Arial"/>
                <a:sym typeface="Arial"/>
              </a:rPr>
              <a:t>networks</a:t>
            </a:r>
            <a:endParaRPr/>
          </a:p>
        </p:txBody>
      </p:sp>
      <p:graphicFrame>
        <p:nvGraphicFramePr>
          <p:cNvPr id="78" name="Google Shape;78;p1"/>
          <p:cNvGraphicFramePr/>
          <p:nvPr/>
        </p:nvGraphicFramePr>
        <p:xfrm>
          <a:off x="484187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{8C73453A-D174-4876-9DB7-7B78E217329E}</a:tableStyleId>
              </a:tblPr>
              <a:tblGrid>
                <a:gridCol w="1497000"/>
                <a:gridCol w="7222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Nanum Gothic"/>
                        <a:buNone/>
                      </a:pPr>
                      <a:r>
                        <a:rPr lang="ko-KR" sz="15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프로젝트 주제</a:t>
                      </a:r>
                      <a:endParaRPr sz="1500" u="none" cap="none" strike="noStrike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50800" marB="50800" marR="50800" marL="50800" anchor="ctr">
                    <a:solidFill>
                      <a:srgbClr val="FFD479"/>
                    </a:solidFill>
                  </a:tcPr>
                </a:tc>
                <a:tc>
                  <a:txBody>
                    <a:bodyPr/>
                    <a:lstStyle/>
                    <a:p>
                      <a:pPr indent="63500" lvl="0" marL="0" marR="635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anum Gothic"/>
                        <a:buNone/>
                      </a:pPr>
                      <a:r>
                        <a:rPr lang="ko-KR" sz="10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귀멸의 칼날 캐릭터 페르소나 기반 인터랙티브 챗봇 및 NPC 시뮬레이션 플랫폼 개발</a:t>
                      </a:r>
                      <a:endParaRPr sz="1000" u="none" cap="none" strike="noStrike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50800" marB="50800" marR="50800" marL="50800" anchor="ctr"/>
                </a:tc>
              </a:tr>
              <a:tr h="1206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Nanum Gothic"/>
                        <a:buNone/>
                      </a:pPr>
                      <a:r>
                        <a:rPr lang="ko-KR" sz="15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문제 정의</a:t>
                      </a:r>
                      <a:endParaRPr sz="1500" u="none" cap="none" strike="noStrike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50800" marB="50800" marR="50800" marL="50800" anchor="ctr">
                    <a:solidFill>
                      <a:srgbClr val="FFD479"/>
                    </a:solidFill>
                  </a:tcPr>
                </a:tc>
                <a:tc>
                  <a:txBody>
                    <a:bodyPr/>
                    <a:lstStyle/>
                    <a:p>
                      <a:pPr indent="63500" lvl="0" marL="0" marR="635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anum Gothic"/>
                        <a:buNone/>
                      </a:pPr>
                      <a:r>
                        <a:rPr b="0" i="0" lang="ko-KR" sz="10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기존 캐릭터 챗봇은 단순히 대사를 흉내내는 수준에 머물러 팬덤 경험과 몰입도가 제한적임.</a:t>
                      </a:r>
                      <a:endParaRPr/>
                    </a:p>
                    <a:p>
                      <a:pPr indent="63500" lvl="0" marL="0" marR="6350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anum Gothic"/>
                        <a:buNone/>
                      </a:pPr>
                      <a:r>
                        <a:rPr b="0" i="0" lang="ko-KR" sz="10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성격 반영 부족: 캐릭터의 가치관·말투·행적이 충분히 반영되지 않음</a:t>
                      </a:r>
                      <a:endParaRPr/>
                    </a:p>
                    <a:p>
                      <a:pPr indent="63500" lvl="0" marL="0" marR="6350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anum Gothic"/>
                        <a:buNone/>
                      </a:pPr>
                      <a:r>
                        <a:rPr b="0" i="0" lang="ko-KR" sz="10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시나리오 확장 한계: 원작 외 패러렐 월드·What-if 시나리오에 대응 불가</a:t>
                      </a:r>
                      <a:endParaRPr/>
                    </a:p>
                    <a:p>
                      <a:pPr indent="63500" lvl="0" marL="0" marR="6350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anum Gothic"/>
                        <a:buNone/>
                      </a:pPr>
                      <a:r>
                        <a:rPr b="0" i="0" lang="ko-KR" sz="10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상호작용의 단절: 단순 질의응답 형태로, RPG·스토리 기반 경험이 부족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3454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Nanum Gothic"/>
                        <a:buNone/>
                      </a:pPr>
                      <a:r>
                        <a:rPr lang="ko-KR" sz="15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시스템 구성</a:t>
                      </a:r>
                      <a:endParaRPr/>
                    </a:p>
                  </a:txBody>
                  <a:tcPr marT="50800" marB="50800" marR="50800" marL="50800" anchor="ctr">
                    <a:solidFill>
                      <a:srgbClr val="FFD479"/>
                    </a:solidFill>
                  </a:tcPr>
                </a:tc>
                <a:tc>
                  <a:txBody>
                    <a:bodyPr/>
                    <a:lstStyle/>
                    <a:p>
                      <a:pPr indent="63500" lvl="0" marL="0" marR="635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anum Gothic"/>
                        <a:buNone/>
                      </a:pPr>
                      <a:r>
                        <a:rPr b="1" lang="ko-KR" sz="10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[데이터 파이프라인]</a:t>
                      </a:r>
                      <a:endParaRPr/>
                    </a:p>
                    <a:p>
                      <a:pPr indent="-228600" lvl="1" marL="228600" marR="6350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/>
                        <a:buAutoNum type="arabicPeriod"/>
                      </a:pPr>
                      <a:r>
                        <a:rPr lang="ko-KR" sz="10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유튜브 영상 → WhisperX (STT + 화자 분리)</a:t>
                      </a:r>
                      <a:endParaRPr/>
                    </a:p>
                    <a:p>
                      <a:pPr indent="-228600" lvl="1" marL="228600" marR="6350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/>
                        <a:buAutoNum type="arabicPeriod"/>
                      </a:pPr>
                      <a:r>
                        <a:rPr lang="ko-KR" sz="10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캐릭터별 대사 데이터 추출</a:t>
                      </a:r>
                      <a:endParaRPr/>
                    </a:p>
                    <a:p>
                      <a:pPr indent="-228600" lvl="1" marL="228600" marR="6350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/>
                        <a:buAutoNum type="arabicPeriod"/>
                      </a:pPr>
                      <a:r>
                        <a:rPr lang="ko-KR" sz="10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나무위키 → 성격/행적/말투 데이터 크롤링 및 전처리</a:t>
                      </a:r>
                      <a:endParaRPr sz="1000" u="none" cap="none" strike="noStrike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-228600" lvl="1" marL="228600" marR="6350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/>
                        <a:buAutoNum type="arabicPeriod"/>
                      </a:pPr>
                      <a:r>
                        <a:rPr lang="ko-KR" sz="10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임베딩 DB 구축</a:t>
                      </a:r>
                      <a:endParaRPr/>
                    </a:p>
                    <a:p>
                      <a:pPr indent="63500" lvl="0" marL="0" marR="6350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63500" lvl="0" marL="0" marR="6350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anum Gothic"/>
                        <a:buNone/>
                      </a:pPr>
                      <a:r>
                        <a:rPr b="1" lang="ko-KR" sz="10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[모델 파이프라인]</a:t>
                      </a:r>
                      <a:endParaRPr b="1" sz="1000" u="none" cap="none" strike="noStrike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-171450" lvl="0" marL="171450" marR="6350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ko-KR" sz="10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임베딩 DB 기반 캐릭터 특성 반영</a:t>
                      </a:r>
                      <a:endParaRPr/>
                    </a:p>
                    <a:p>
                      <a:pPr indent="-171450" lvl="0" marL="171450" marR="6350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ko-KR" sz="10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LoRA 파인튜닝된 SLLM 모델 → 페르소나 학습</a:t>
                      </a:r>
                      <a:endParaRPr/>
                    </a:p>
                    <a:p>
                      <a:pPr indent="-171450" lvl="0" marL="171450" marR="6350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ko-KR" sz="10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NPC/챗봇 응답 생성 → 시나리오·선택지 기반 출력</a:t>
                      </a:r>
                      <a:endParaRPr sz="1000" u="none" cap="none" strike="noStrike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63500" lvl="0" marL="0" marR="6350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63500" lvl="0" marL="0" marR="6350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anum Gothic"/>
                        <a:buNone/>
                      </a:pPr>
                      <a:r>
                        <a:rPr b="1" lang="ko-KR" sz="10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[웹 플랫폼]</a:t>
                      </a:r>
                      <a:endParaRPr b="1" sz="1000" u="none" cap="none" strike="noStrike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-171450" lvl="0" marL="171450" marR="6350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ko-KR" sz="10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사용자 로그인</a:t>
                      </a:r>
                      <a:endParaRPr/>
                    </a:p>
                    <a:p>
                      <a:pPr indent="-171450" lvl="0" marL="171450" marR="6350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ko-KR" sz="10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시나리오/스토리 선택</a:t>
                      </a:r>
                      <a:endParaRPr/>
                    </a:p>
                    <a:p>
                      <a:pPr indent="-171450" lvl="0" marL="171450" marR="6350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ko-KR" sz="10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NPC 상호작용 (선택지 + 자유 대화)</a:t>
                      </a:r>
                      <a:endParaRPr/>
                    </a:p>
                    <a:p>
                      <a:pPr indent="-171450" lvl="0" marL="171450" marR="6350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ko-KR" sz="10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친밀도/엔딩 기반 결과 및 보상 제공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1623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Nanum Gothic"/>
                        <a:buNone/>
                      </a:pPr>
                      <a:r>
                        <a:rPr lang="ko-KR" sz="15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모델링 방안</a:t>
                      </a:r>
                      <a:endParaRPr sz="1500" u="none" cap="none" strike="noStrike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50800" marB="50800" marR="50800" marL="50800" anchor="ctr">
                    <a:solidFill>
                      <a:srgbClr val="FFD479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0" marL="171450" marR="635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ko-KR" sz="10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기반 모델: SLLM (1~7B 파라미터급)</a:t>
                      </a:r>
                      <a:endParaRPr/>
                    </a:p>
                    <a:p>
                      <a:pPr indent="-171450" lvl="0" marL="171450" marR="6350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ko-KR" sz="10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파인튜닝 방식: LoRA (효율적 GPU 활용, 빠른 학습)</a:t>
                      </a:r>
                      <a:endParaRPr/>
                    </a:p>
                    <a:p>
                      <a:pPr indent="-171450" lvl="0" marL="171450" marR="6350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ko-KR" sz="10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학습 데이터 구조화 (Json)</a:t>
                      </a:r>
                      <a:endParaRPr/>
                    </a:p>
                    <a:p>
                      <a:pPr indent="-171450" lvl="0" marL="171450" marR="6350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ko-KR" sz="10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출력 방식:</a:t>
                      </a:r>
                      <a:endParaRPr/>
                    </a:p>
                    <a:p>
                      <a:pPr indent="-228600" lvl="0" marL="228600" marR="6350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/>
                        <a:buAutoNum type="arabicPeriod"/>
                      </a:pPr>
                      <a:r>
                        <a:rPr lang="ko-KR" sz="10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시나리오 상황에 따른 맥락 기반 대사 생성</a:t>
                      </a:r>
                      <a:endParaRPr/>
                    </a:p>
                    <a:p>
                      <a:pPr indent="-228600" lvl="0" marL="228600" marR="6350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/>
                        <a:buAutoNum type="arabicPeriod"/>
                      </a:pPr>
                      <a:r>
                        <a:rPr lang="ko-KR" sz="10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선택지 기반 상호작용 후 챗봇 대화로 연결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876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Nanum Gothic"/>
                        <a:buNone/>
                      </a:pPr>
                      <a:r>
                        <a:rPr lang="ko-KR" sz="15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사용 데이터</a:t>
                      </a:r>
                      <a:endParaRPr sz="1500" u="none" cap="none" strike="noStrike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50800" marB="50800" marR="50800" marL="50800" anchor="ctr">
                    <a:solidFill>
                      <a:srgbClr val="FFD479"/>
                    </a:solidFill>
                  </a:tcPr>
                </a:tc>
                <a:tc>
                  <a:txBody>
                    <a:bodyPr/>
                    <a:lstStyle/>
                    <a:p>
                      <a:pPr indent="-228600" lvl="0" marL="292100" marR="635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/>
                        <a:buAutoNum type="arabicPeriod"/>
                      </a:pPr>
                      <a:r>
                        <a:rPr lang="ko-KR" sz="10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유튜브 애니메이션: WhisperX STT 처리 → 캐릭터별 대사 추출</a:t>
                      </a:r>
                      <a:endParaRPr sz="1000" u="none" cap="none" strike="noStrike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-228600" lvl="0" marL="292100" marR="6350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/>
                        <a:buAutoNum type="arabicPeriod"/>
                      </a:pPr>
                      <a:r>
                        <a:rPr lang="ko-KR" sz="10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나무위키: 캐릭터 성격, 행적, 말투 정보 수집</a:t>
                      </a:r>
                      <a:endParaRPr sz="1000" u="none" cap="none" strike="noStrike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-228600" lvl="0" marL="292100" marR="6350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/>
                        <a:buAutoNum type="arabicPeriod"/>
                      </a:pPr>
                      <a:r>
                        <a:rPr lang="ko-KR" sz="10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임베딩 DB: 캐릭터/상황 기반 질의응답 + LoRA 학습 활용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221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Nanum Gothic"/>
                        <a:buNone/>
                      </a:pPr>
                      <a:r>
                        <a:rPr lang="ko-KR" sz="15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R&amp;R </a:t>
                      </a:r>
                      <a:endParaRPr/>
                    </a:p>
                  </a:txBody>
                  <a:tcPr marT="50800" marB="50800" marR="50800" marL="50800" anchor="ctr">
                    <a:solidFill>
                      <a:srgbClr val="FFD479"/>
                    </a:solidFill>
                  </a:tcPr>
                </a:tc>
                <a:tc>
                  <a:txBody>
                    <a:bodyPr/>
                    <a:lstStyle/>
                    <a:p>
                      <a:pPr indent="63500" lvl="0" marL="0" marR="635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anum Gothic"/>
                        <a:buNone/>
                      </a:pPr>
                      <a:r>
                        <a:rPr lang="ko-KR" sz="10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프로젝트 관리 (총괄: 조태민)</a:t>
                      </a:r>
                      <a:endParaRPr/>
                    </a:p>
                    <a:p>
                      <a:pPr indent="-171450" lvl="0" marL="171450" marR="6350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lang="ko-KR" sz="10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일정 관리, WBS 기반 진행 점검, 팀 커뮤니케이션</a:t>
                      </a:r>
                      <a:endParaRPr b="0" sz="1000" u="none" cap="none" strike="noStrike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63500" lvl="0" marL="0" marR="6350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63500" lvl="0" marL="0" marR="6350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anum Gothic"/>
                        <a:buNone/>
                      </a:pPr>
                      <a:r>
                        <a:rPr lang="ko-KR" sz="10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데이터 담당 (조태민)</a:t>
                      </a:r>
                      <a:endParaRPr/>
                    </a:p>
                    <a:p>
                      <a:pPr indent="-171450" lvl="0" marL="171450" marR="6350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lang="ko-KR" sz="10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유튜브 STT 데이터 처리, 나무위키 크롤링, 데이터 정제 및 DB 구축</a:t>
                      </a:r>
                      <a:endParaRPr b="0" sz="1000" u="none" cap="none" strike="noStrike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63500" lvl="0" marL="0" marR="6350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63500" lvl="0" marL="0" marR="6350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anum Gothic"/>
                        <a:buNone/>
                      </a:pPr>
                      <a:r>
                        <a:rPr lang="ko-KR" sz="10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AI 담당 (이준원)</a:t>
                      </a:r>
                      <a:endParaRPr/>
                    </a:p>
                    <a:p>
                      <a:pPr indent="-171450" lvl="0" marL="171450" marR="6350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lang="ko-KR" sz="10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LoRA 기반 SLLM 파인튜닝, 페르소나 학습, 프롬프트 설계</a:t>
                      </a:r>
                      <a:endParaRPr b="0" sz="1000" u="none" cap="none" strike="noStrike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63500" lvl="0" marL="0" marR="6350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63500" lvl="0" marL="0" marR="6350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anum Gothic"/>
                        <a:buNone/>
                      </a:pPr>
                      <a:r>
                        <a:rPr lang="ko-KR" sz="10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웹 담당 (권도원)</a:t>
                      </a:r>
                      <a:endParaRPr/>
                    </a:p>
                    <a:p>
                      <a:pPr indent="-171450" lvl="0" marL="171450" marR="6350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b="0" lang="ko-KR" sz="10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Django 기반 플랫폼 구현, 시나리오 선택·상호작용 UI, 권한 관리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  <a:tr h="924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Nanum Gothic"/>
                        <a:buNone/>
                      </a:pPr>
                      <a:r>
                        <a:rPr lang="ko-KR" sz="15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기대효과</a:t>
                      </a:r>
                      <a:endParaRPr sz="1500" u="none" cap="none" strike="noStrike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50800" marB="50800" marR="50800" marL="50800" anchor="ctr">
                    <a:solidFill>
                      <a:srgbClr val="FFD479"/>
                    </a:solidFill>
                  </a:tcPr>
                </a:tc>
                <a:tc>
                  <a:txBody>
                    <a:bodyPr/>
                    <a:lstStyle/>
                    <a:p>
                      <a:pPr indent="-228600" lvl="0" marL="228600" marR="635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/>
                        <a:buAutoNum type="arabicPeriod"/>
                      </a:pPr>
                      <a:r>
                        <a:rPr lang="ko-KR" sz="10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팬덤 경험 강화: 원작 캐릭터 기반 NPC·챗봇 상호작용으로 몰입도 상승</a:t>
                      </a:r>
                      <a:endParaRPr/>
                    </a:p>
                    <a:p>
                      <a:pPr indent="-228600" lvl="0" marL="228600" marR="6350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/>
                        <a:buAutoNum type="arabicPeriod"/>
                      </a:pPr>
                      <a:r>
                        <a:rPr lang="ko-KR" sz="10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패러렐 월드·What-if 시나리오 대응: 새로운 상황에도 자연스럽고 일관된 대사 출력 가능</a:t>
                      </a:r>
                      <a:endParaRPr/>
                    </a:p>
                    <a:p>
                      <a:pPr indent="-228600" lvl="0" marL="228600" marR="6350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/>
                        <a:buAutoNum type="arabicPeriod"/>
                      </a:pPr>
                      <a:r>
                        <a:rPr lang="ko-KR" sz="10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기술 확장성: TTS, 이미지, 멀티모달 연동 확장 가능</a:t>
                      </a:r>
                      <a:endParaRPr/>
                    </a:p>
                    <a:p>
                      <a:pPr indent="-228600" lvl="0" marL="228600" marR="6350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/>
                        <a:buAutoNum type="arabicPeriod"/>
                      </a:pPr>
                      <a:r>
                        <a:rPr lang="ko-KR" sz="1000" u="none" cap="none" strike="noStrike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연구·실무 활용성: LoRA 기반 페르소나 학습 및 SLLM 적용 사례로 AI 연구 가치 제공</a:t>
                      </a:r>
                      <a:endParaRPr/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