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72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프로젝트 소개" id="{10A4BC12-AB1C-4D42-AF04-C3F21D019844}">
          <p14:sldIdLst>
            <p14:sldId id="260"/>
          </p14:sldIdLst>
        </p14:section>
        <p14:section name="3. 데이터 이해" id="{DF0E12B6-08EA-405E-92A1-E45A549B9FF6}">
          <p14:sldIdLst>
            <p14:sldId id="272"/>
            <p14:sldId id="261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</p14:sldIdLst>
        </p14:section>
        <p14:section name="4. 인사이트" id="{B16CD9CA-95F6-4455-8936-8369018F6B7D}">
          <p14:sldIdLst>
            <p14:sldId id="273"/>
          </p14:sldIdLst>
        </p14:section>
        <p14:section name="5. ML 주제 선정" id="{7F36513F-70D3-447C-9315-CD9D9D4C55BF}">
          <p14:sldIdLst>
            <p14:sldId id="274"/>
          </p14:sldIdLst>
        </p14:section>
        <p14:section name="6. 다음 계획" id="{852D8257-2CDC-40AA-9B03-941FA636722E}">
          <p14:sldIdLst>
            <p14:sldId id="275"/>
          </p14:sldIdLst>
        </p14:section>
        <p14:section name="산출물정리" id="{2B633619-4AAE-4C97-8723-F863D2F231BA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771"/>
    <a:srgbClr val="1F77B4"/>
    <a:srgbClr val="0000FF"/>
    <a:srgbClr val="87CEEB"/>
    <a:srgbClr val="2E8E7E"/>
    <a:srgbClr val="4A326E"/>
    <a:srgbClr val="D6DCE4"/>
    <a:srgbClr val="90EE90"/>
    <a:srgbClr val="86A0B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8" autoAdjust="0"/>
    <p:restoredTop sz="76530" autoAdjust="0"/>
  </p:normalViewPr>
  <p:slideViewPr>
    <p:cSldViewPr snapToGrid="0">
      <p:cViewPr varScale="1">
        <p:scale>
          <a:sx n="63" d="100"/>
          <a:sy n="63" d="100"/>
        </p:scale>
        <p:origin x="76" y="924"/>
      </p:cViewPr>
      <p:guideLst>
        <p:guide orient="horz" pos="2160"/>
        <p:guide pos="3840"/>
        <p:guide orient="horz" pos="527"/>
        <p:guide orient="horz" pos="295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32E99-C032-4EF1-901D-8A6AB21D326C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040A-0EE2-426F-A1B6-8101CE153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0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90EB7-153D-CE55-E5B4-0470FA34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DFEF2-3C1F-6BBB-5744-602DC4B5B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D809E-DB19-BDCA-BA8A-DAE6F2D0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D7218-88AE-FA37-37F7-F07DCBBAA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0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F155B-D50C-E8D4-C2FC-42D8BA9B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CE0AC1-3C10-D4B4-C96D-F25554CEC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B80A4-9EEC-19A6-6548-638D504D4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13DC-0A8F-5BAE-864E-0D89D2F23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81F8-9F6D-4866-211D-8FCD9D2D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C389C-E9EE-759D-4140-EE232ED6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770D-26FE-7A81-D063-27C498EA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3AF21-1CFA-D8B5-B29E-91B4DE9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9EC5-5006-F3F2-DA5A-149747A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253B-208F-47E5-014B-2F6ECA2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4C59F-A14B-B7DF-1B2B-1E1F9C0E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9B2EB-AEC6-ECD4-DCFE-D7D5A6A3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F7E72-1558-C910-0078-68604A26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D5C6-8A40-B7D4-C268-7DD680F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93104-3D2B-E9CD-6909-CF154435A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9AC50-177A-863B-14A1-C09DB029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8484-63C6-22A0-9128-873A59A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20AB-4351-9CE0-2C4D-D45354F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FD93-2BDB-EC66-E957-0E72D8E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FA35-C280-DF4E-E154-E697A21B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174D3-D7A1-6892-3ED6-98BC3BC6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E5F2E-03DB-0C49-7C82-E0AD87AE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1CF9E-D723-217C-00E2-15B9C7E3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FD40C-6677-9A91-C603-C3FF68A4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DCF4-BA23-F25B-350A-4B62F48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08DC8-7B9E-AD6D-345F-88D7D731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0B93-543D-0B40-8D31-56AA8328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CD094-E75E-9B71-8350-6AFFEFA2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A9C8F-EA7E-CDBE-D2B4-53678222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1968-0DAB-C4D4-BAA2-C8393B5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4559-AADA-E164-FCCA-48AE22EA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488B0-F185-E633-078C-DCBB16D0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34DAD-EF98-AEAD-710B-BD03FC6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27CF4-8739-BA0C-BBCA-9DDA861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BDF8F-7EA9-C988-B710-D886E62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3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0D3D5-02ED-1873-73CD-255C2A82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AD6C9-D559-14FD-DC86-042DE7BF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746F9-F892-5EAF-1BAD-5A1A39B9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5ECA2F-5017-F3B8-3917-178F6129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C86AE-361A-4193-2EC4-E0668E80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DC2717-CBA7-AE02-4CD7-A2B4FCA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09D60-5F09-BF0E-588D-3BE6CAC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548CB-646D-DEB8-B22D-668FC67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12B9-915D-F81A-F197-80FAEAAB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91CF0-75F0-58C6-2161-D348EAA8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F82EC-97ED-787D-F193-B83A5A5F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D9988-0711-FA54-3320-25CBE99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C568D-9782-BD80-FB51-EB32C7B4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59EFF-60CA-C62E-5FF4-90F2D221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FBCA2-F9FF-17C5-041B-D01AE799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7C9C-4D29-E2FA-2D43-790C557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5CF23-87B7-84D3-D4E2-1CAD3BE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79C0-8F9A-E272-299B-85C69D70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FDB1B-ADF2-E657-47A8-2A17BE75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DC03D-26B0-A49C-0DFA-7CDDD49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C2343-3F60-1572-6080-08AF40C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F01E-5D79-4514-F14E-60396719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74787-C336-5429-D79A-105F3851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0CB6D-3385-6016-CB8F-FF954E0C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81A09-185A-D42E-B5E9-BA39BD5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B3155-05D2-6AD0-36CD-F9A7AA17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19E7B-7B96-D80D-92D9-37959799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3B434-64DE-4128-E331-1E85FACF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C474B-58A1-1C46-4D84-DA79CDF1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DA4CB-7688-376D-B0D7-9B5BAB3F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36E61-5E73-016C-6B0D-B83E94DDC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6A78-B5AF-B07B-A793-0B78C337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F19E1-500F-0F0E-1C78-4EA0F30B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A587E1-5C0A-FB0E-07ED-92D29CE6F7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7A73D904-B60C-2E8E-BF63-1DAC2664B2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7867" y="283634"/>
            <a:ext cx="11616266" cy="6290732"/>
            <a:chOff x="287867" y="283634"/>
            <a:chExt cx="11616266" cy="62907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8FE0A51-D2F8-FB92-2A0A-CC5DD9CAEB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867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DF574E70-AB4A-559B-458C-F6E7556E6C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5FF691A-4F71-1C77-552B-6A3FB8C2888D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소개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B6BDDBD-CCF8-3874-5C19-952FE71ACB07}"/>
              </a:ext>
            </a:extLst>
          </p:cNvPr>
          <p:cNvSpPr txBox="1"/>
          <p:nvPr/>
        </p:nvSpPr>
        <p:spPr>
          <a:xfrm>
            <a:off x="571151" y="726190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목표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676D413-F680-0D18-FC9D-C2169E348341}"/>
              </a:ext>
            </a:extLst>
          </p:cNvPr>
          <p:cNvSpPr txBox="1"/>
          <p:nvPr/>
        </p:nvSpPr>
        <p:spPr>
          <a:xfrm>
            <a:off x="571149" y="4320143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재료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3318597-22C3-403F-ACDE-255765C4A7C0}"/>
              </a:ext>
            </a:extLst>
          </p:cNvPr>
          <p:cNvSpPr txBox="1"/>
          <p:nvPr/>
        </p:nvSpPr>
        <p:spPr>
          <a:xfrm>
            <a:off x="609600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진행과정</a:t>
            </a:r>
            <a:r>
              <a:rPr lang="en-US" altLang="ko-KR" dirty="0"/>
              <a:t>(CRISP-DM)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B1B7F6B-7994-510C-3ED4-9EC1B63A7878}"/>
              </a:ext>
            </a:extLst>
          </p:cNvPr>
          <p:cNvSpPr txBox="1"/>
          <p:nvPr/>
        </p:nvSpPr>
        <p:spPr>
          <a:xfrm>
            <a:off x="6604000" y="19988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이해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81465CA-6977-7AEE-21A3-916A15183570}"/>
              </a:ext>
            </a:extLst>
          </p:cNvPr>
          <p:cNvSpPr txBox="1"/>
          <p:nvPr/>
        </p:nvSpPr>
        <p:spPr>
          <a:xfrm>
            <a:off x="9450780" y="19988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인사이트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8B53863-055E-B305-3C6B-F6EC92E32E00}"/>
              </a:ext>
            </a:extLst>
          </p:cNvPr>
          <p:cNvSpPr txBox="1"/>
          <p:nvPr/>
        </p:nvSpPr>
        <p:spPr>
          <a:xfrm>
            <a:off x="6604000" y="38471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3558333-2318-D273-D4AF-0943A477B440}"/>
              </a:ext>
            </a:extLst>
          </p:cNvPr>
          <p:cNvSpPr txBox="1"/>
          <p:nvPr/>
        </p:nvSpPr>
        <p:spPr>
          <a:xfrm>
            <a:off x="9450780" y="38471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모델링 계획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1262F6A-005D-F7CB-4393-41816228DE2E}"/>
              </a:ext>
            </a:extLst>
          </p:cNvPr>
          <p:cNvSpPr txBox="1"/>
          <p:nvPr/>
        </p:nvSpPr>
        <p:spPr>
          <a:xfrm>
            <a:off x="6781800" y="2437751"/>
            <a:ext cx="2551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테이블별 정제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51" name="그림 105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D32548-69FC-C1A7-9CE5-E15B3FE6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3375" y="2437751"/>
            <a:ext cx="1488030" cy="148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B755F-0E29-77A9-A6A8-D93826D89226}"/>
              </a:ext>
            </a:extLst>
          </p:cNvPr>
          <p:cNvSpPr txBox="1"/>
          <p:nvPr/>
        </p:nvSpPr>
        <p:spPr>
          <a:xfrm>
            <a:off x="659449" y="1214929"/>
            <a:ext cx="5356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여행 정보를 기반으로 여행 실패 가능성을 이진 분류 모델을 통해 예측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BBD03-618A-3E4D-3D0C-97488AA2E94A}"/>
              </a:ext>
            </a:extLst>
          </p:cNvPr>
          <p:cNvSpPr txBox="1"/>
          <p:nvPr/>
        </p:nvSpPr>
        <p:spPr>
          <a:xfrm>
            <a:off x="571149" y="2502147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활용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84AF-C9E6-1CFB-56ED-AAC7229A671E}"/>
              </a:ext>
            </a:extLst>
          </p:cNvPr>
          <p:cNvSpPr txBox="1"/>
          <p:nvPr/>
        </p:nvSpPr>
        <p:spPr>
          <a:xfrm>
            <a:off x="739661" y="1998800"/>
            <a:ext cx="5356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a.k.a. “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이번 휴가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웃음이냐 눈물이냐”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56405-5B30-EA6D-B66A-3A8158F7040F}"/>
              </a:ext>
            </a:extLst>
          </p:cNvPr>
          <p:cNvSpPr txBox="1"/>
          <p:nvPr/>
        </p:nvSpPr>
        <p:spPr>
          <a:xfrm>
            <a:off x="739661" y="2944703"/>
            <a:ext cx="48483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예측 확인 게임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출발 전 눌러보는 운세 뽑기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“괜찮겠어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..?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망할 확률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73% —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 횟수가 많고 당일치기 위주예요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2~3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다이어트하고 숙소를 고정해 보세요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2523-AF87-C301-371A-0C5AEC62D1EB}"/>
              </a:ext>
            </a:extLst>
          </p:cNvPr>
          <p:cNvSpPr txBox="1"/>
          <p:nvPr/>
        </p:nvSpPr>
        <p:spPr>
          <a:xfrm>
            <a:off x="699555" y="4774385"/>
            <a:ext cx="53563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규모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2,560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타깃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여행실패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1 </a:t>
            </a:r>
          </a:p>
        </p:txBody>
      </p:sp>
    </p:spTree>
    <p:extLst>
      <p:ext uri="{BB962C8B-B14F-4D97-AF65-F5344CB8AC3E}">
        <p14:creationId xmlns:p14="http://schemas.microsoft.com/office/powerpoint/2010/main" val="272825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13B68-3985-E542-7077-C04892CC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316E56-1793-7D01-344E-E52266A9EDEF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834F4-176C-E21C-2136-4A522818C0F5}"/>
              </a:ext>
            </a:extLst>
          </p:cNvPr>
          <p:cNvSpPr txBox="1"/>
          <p:nvPr/>
        </p:nvSpPr>
        <p:spPr>
          <a:xfrm>
            <a:off x="1" y="-458216"/>
            <a:ext cx="332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1A9F9E-4C29-204F-8D35-08F946D2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76925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소비내역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새우깡블랙</a:t>
                      </a:r>
                      <a:endParaRPr lang="en-US" altLang="ko-KR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통감자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입장권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DD6D2E-68B1-625D-21C8-D698B715D1D0}"/>
              </a:ext>
            </a:extLst>
          </p:cNvPr>
          <p:cNvCxnSpPr>
            <a:cxnSpLocks/>
          </p:cNvCxnSpPr>
          <p:nvPr/>
        </p:nvCxnSpPr>
        <p:spPr>
          <a:xfrm>
            <a:off x="6939352" y="3228696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43AD7F-CAAB-0CB6-1EFF-B638B8A1E442}"/>
              </a:ext>
            </a:extLst>
          </p:cNvPr>
          <p:cNvSpPr txBox="1"/>
          <p:nvPr/>
        </p:nvSpPr>
        <p:spPr>
          <a:xfrm>
            <a:off x="7157236" y="3094479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C435351-8E55-3A38-1E72-F569F047E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34813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소비인원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결제금액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8F6F10-9443-1CF2-ECB5-4EED144A06D8}"/>
              </a:ext>
            </a:extLst>
          </p:cNvPr>
          <p:cNvSpPr txBox="1"/>
          <p:nvPr/>
        </p:nvSpPr>
        <p:spPr>
          <a:xfrm>
            <a:off x="5358021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8EA8-A3C0-8430-AA69-813566EABF7A}"/>
              </a:ext>
            </a:extLst>
          </p:cNvPr>
          <p:cNvSpPr txBox="1"/>
          <p:nvPr/>
        </p:nvSpPr>
        <p:spPr>
          <a:xfrm>
            <a:off x="1927346" y="1740742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7E503-C8E1-1EE6-70D3-A9A2C9E4FA6F}"/>
              </a:ext>
            </a:extLst>
          </p:cNvPr>
          <p:cNvSpPr txBox="1"/>
          <p:nvPr/>
        </p:nvSpPr>
        <p:spPr>
          <a:xfrm>
            <a:off x="8751920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 방법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A0AD5-FB1E-67B5-CE01-24E211258640}"/>
              </a:ext>
            </a:extLst>
          </p:cNvPr>
          <p:cNvSpPr txBox="1"/>
          <p:nvPr/>
        </p:nvSpPr>
        <p:spPr>
          <a:xfrm>
            <a:off x="7122418" y="3315871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28.9%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2CAA2F3-71C7-4076-D10D-BF9DF159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85689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1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322E3-F644-7075-AA36-9387592B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F028EF-13F1-F3CB-8EA0-F316B8EAB618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BA23F2-6D11-CAC9-0EF6-6D30E83427C2}"/>
              </a:ext>
            </a:extLst>
          </p:cNvPr>
          <p:cNvSpPr/>
          <p:nvPr/>
        </p:nvSpPr>
        <p:spPr>
          <a:xfrm>
            <a:off x="1093826" y="4750581"/>
            <a:ext cx="10004349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취식 활동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전체의 약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66%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가장 큰 비중을 차지하며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여행의 핵심 활동으로 나타남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결제 금액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극단치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고액 소비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존재하지만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 소액 결제가 집중되어 분포가 치우쳐 있음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BEA97-6F3E-392D-5D11-782354FE7641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F7BAA3-06A5-3B5A-6C75-28813E638D6A}"/>
              </a:ext>
            </a:extLst>
          </p:cNvPr>
          <p:cNvGrpSpPr/>
          <p:nvPr/>
        </p:nvGrpSpPr>
        <p:grpSpPr>
          <a:xfrm>
            <a:off x="2509656" y="836613"/>
            <a:ext cx="7172689" cy="4016185"/>
            <a:chOff x="2325551" y="857819"/>
            <a:chExt cx="7172689" cy="40161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D446A13-3F29-4F8A-B842-C6CFC040BBE1}"/>
                </a:ext>
              </a:extLst>
            </p:cNvPr>
            <p:cNvGrpSpPr/>
            <p:nvPr/>
          </p:nvGrpSpPr>
          <p:grpSpPr>
            <a:xfrm>
              <a:off x="6640225" y="857819"/>
              <a:ext cx="2858015" cy="4016185"/>
              <a:chOff x="7531049" y="1121195"/>
              <a:chExt cx="3765476" cy="529138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A1D9235-ED21-7935-A593-FACB59DEF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0148"/>
              <a:stretch>
                <a:fillRect/>
              </a:stretch>
            </p:blipFill>
            <p:spPr>
              <a:xfrm>
                <a:off x="7531049" y="3659852"/>
                <a:ext cx="3765476" cy="275272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EA087A0-2B33-8083-E04C-D98E3E6DD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0981"/>
              <a:stretch>
                <a:fillRect/>
              </a:stretch>
            </p:blipFill>
            <p:spPr>
              <a:xfrm>
                <a:off x="7562507" y="1121195"/>
                <a:ext cx="3702560" cy="2752725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82724FE-A94C-F0A4-130F-20300DCCD397}"/>
                </a:ext>
              </a:extLst>
            </p:cNvPr>
            <p:cNvGrpSpPr/>
            <p:nvPr/>
          </p:nvGrpSpPr>
          <p:grpSpPr>
            <a:xfrm>
              <a:off x="2325551" y="1001262"/>
              <a:ext cx="3144479" cy="3729298"/>
              <a:chOff x="1897712" y="960177"/>
              <a:chExt cx="3317240" cy="393418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86B4615-CC54-10A9-949E-44190D309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600" t="325" r="47928" b="92600"/>
              <a:stretch>
                <a:fillRect/>
              </a:stretch>
            </p:blipFill>
            <p:spPr>
              <a:xfrm>
                <a:off x="1897712" y="960177"/>
                <a:ext cx="3317240" cy="3302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BE646F3-753E-6F54-2C08-FB0026D95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0220" t="28541" r="57082" b="22965"/>
              <a:stretch>
                <a:fillRect/>
              </a:stretch>
            </p:blipFill>
            <p:spPr>
              <a:xfrm>
                <a:off x="2481813" y="1426233"/>
                <a:ext cx="2149038" cy="226333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3D73477-DB5F-2F32-6FCB-CEAFA6F3A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2727" t="40811" r="668" b="36286"/>
              <a:stretch>
                <a:fillRect/>
              </a:stretch>
            </p:blipFill>
            <p:spPr>
              <a:xfrm>
                <a:off x="2024820" y="3825422"/>
                <a:ext cx="3063025" cy="106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190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B2B09-DDDA-07B6-32B5-5A119EC4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1E6E5C-857B-F9A1-BEFF-2F238DB4D4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8B05A61-0996-2D51-009D-16EBE485E304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인사이트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요약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7D68E-B35A-F4D6-F112-6E6DCDB91D03}"/>
              </a:ext>
            </a:extLst>
          </p:cNvPr>
          <p:cNvSpPr txBox="1"/>
          <p:nvPr/>
        </p:nvSpPr>
        <p:spPr>
          <a:xfrm>
            <a:off x="1013129" y="588933"/>
            <a:ext cx="9946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테이블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필요컬럼식별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이상치 점검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타입 정리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EDA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191B8-24E0-EA23-569C-F619DBE85B7A}"/>
              </a:ext>
            </a:extLst>
          </p:cNvPr>
          <p:cNvSpPr txBox="1"/>
          <p:nvPr/>
        </p:nvSpPr>
        <p:spPr>
          <a:xfrm>
            <a:off x="1030774" y="5622736"/>
            <a:ext cx="1031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테이블을 여행 단위로 집계하고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실패 예측에 유용한 파생변수를 설계하여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머신러닝을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위한 데이터 준비를 완료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9BD75-5AE4-127E-8480-87EA94E8DB6C}"/>
              </a:ext>
            </a:extLst>
          </p:cNvPr>
          <p:cNvSpPr txBox="1"/>
          <p:nvPr/>
        </p:nvSpPr>
        <p:spPr>
          <a:xfrm>
            <a:off x="844240" y="1731738"/>
            <a:ext cx="106888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EDA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동반유형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동반인원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총경비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숙소유형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이동횟수가 전반적 만족도와 연관될 가능성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따라 이번 미니 프로젝트 목표로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여행이 실패할 확률을 예측하는 이진 분류 문제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설정하였고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algn="ctr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방문지의 만족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재방문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 점수를 결합해 여행 실패를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정량화하여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타겟변수를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C56DC-EE66-4F43-75C4-A68508B6B0AA}"/>
              </a:ext>
            </a:extLst>
          </p:cNvPr>
          <p:cNvSpPr txBox="1"/>
          <p:nvPr/>
        </p:nvSpPr>
        <p:spPr>
          <a:xfrm>
            <a:off x="1139628" y="3648935"/>
            <a:ext cx="172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 변수 정의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DD38-4C95-E38B-C99F-8F6ED94FD065}"/>
              </a:ext>
            </a:extLst>
          </p:cNvPr>
          <p:cNvSpPr txBox="1"/>
          <p:nvPr/>
        </p:nvSpPr>
        <p:spPr>
          <a:xfrm>
            <a:off x="844240" y="4134052"/>
            <a:ext cx="5613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 단위 실패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만족도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재방문의향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추천의향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중 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이하가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이상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 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bad_spot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1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FBD69-9B6D-8C1F-D267-7796433D4E9A}"/>
                  </a:ext>
                </a:extLst>
              </p:cNvPr>
              <p:cNvSpPr txBox="1"/>
              <p:nvPr/>
            </p:nvSpPr>
            <p:spPr>
              <a:xfrm>
                <a:off x="6378958" y="4623915"/>
                <a:ext cx="1811729" cy="419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비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율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Pr>
                        <m:num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망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한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방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문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지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전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체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방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문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지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FBD69-9B6D-8C1F-D267-7796433D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58" y="4623915"/>
                <a:ext cx="1811729" cy="419346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544E5-25A3-B03B-6E01-3AD233B1AB9C}"/>
                  </a:ext>
                </a:extLst>
              </p:cNvPr>
              <p:cNvSpPr txBox="1"/>
              <p:nvPr/>
            </p:nvSpPr>
            <p:spPr>
              <a:xfrm>
                <a:off x="8299674" y="4632899"/>
                <a:ext cx="2660292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방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문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지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여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부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1 , 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망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한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비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율≥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544E5-25A3-B03B-6E01-3AD233B1A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74" y="4632899"/>
                <a:ext cx="2660292" cy="435632"/>
              </a:xfrm>
              <a:prstGeom prst="rect">
                <a:avLst/>
              </a:prstGeom>
              <a:blipFill>
                <a:blip r:embed="rId3"/>
                <a:stretch>
                  <a:fillRect t="-177465" b="-256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D827B4C-B4F5-151A-D627-DE2D54EB6D49}"/>
              </a:ext>
            </a:extLst>
          </p:cNvPr>
          <p:cNvSpPr txBox="1"/>
          <p:nvPr/>
        </p:nvSpPr>
        <p:spPr>
          <a:xfrm>
            <a:off x="10189956" y="5240620"/>
            <a:ext cx="1384816" cy="21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방문유형 집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제외</a:t>
            </a:r>
            <a:endParaRPr lang="en-US" altLang="ko-KR" sz="800" i="1" dirty="0">
              <a:solidFill>
                <a:schemeClr val="tx1">
                  <a:lumMod val="50000"/>
                  <a:lumOff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A6EF0-5C36-71C0-C268-D786F63D78BC}"/>
                  </a:ext>
                </a:extLst>
              </p:cNvPr>
              <p:cNvSpPr txBox="1"/>
              <p:nvPr/>
            </p:nvSpPr>
            <p:spPr>
              <a:xfrm>
                <a:off x="844240" y="4629724"/>
                <a:ext cx="3372308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방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문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지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1 , 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방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𝐼𝐷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기준 3점 이하 지표 개수≥2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A6EF0-5C36-71C0-C268-D786F63D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0" y="4629724"/>
                <a:ext cx="3372308" cy="435632"/>
              </a:xfrm>
              <a:prstGeom prst="rect">
                <a:avLst/>
              </a:prstGeom>
              <a:blipFill>
                <a:blip r:embed="rId4"/>
                <a:stretch>
                  <a:fillRect t="-175000" b="-25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D131BF-5EC0-82FB-52B8-01C7A048CBCE}"/>
              </a:ext>
            </a:extLst>
          </p:cNvPr>
          <p:cNvSpPr txBox="1"/>
          <p:nvPr/>
        </p:nvSpPr>
        <p:spPr>
          <a:xfrm>
            <a:off x="5986547" y="4096766"/>
            <a:ext cx="5808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단위 실패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여행에서 망한방문지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방문지의 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≥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0.5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 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망한방문지여부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1,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92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E05F2-F4AB-1B07-FE79-9D896C12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E3CC81-BC4A-322D-A8FF-BE8222C33E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6AF9392-135E-34E5-7037-C0DDE62A4EAE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ML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E3A2D-66E9-56F0-B579-6A8572AB657E}"/>
              </a:ext>
            </a:extLst>
          </p:cNvPr>
          <p:cNvSpPr txBox="1"/>
          <p:nvPr/>
        </p:nvSpPr>
        <p:spPr>
          <a:xfrm>
            <a:off x="419924" y="1166333"/>
            <a:ext cx="56758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이상치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파생 변수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3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|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병합한 데이터셋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결측치와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이상치 확인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 후 아래 내용으로 전처리하기로 결정 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테이블과 병합하면서 생긴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의미중복컬럼삭제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같은컬럼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MVMN_NM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정보없음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4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|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가공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TRAVEL_START_YMD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월별컬럼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계절컬럼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travel_mission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travel_mission_check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비교해서 실제로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하려고햇던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여행활동을 했는지 컬럼 생성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(y/n)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5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여기까진 된 데이터로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타겟변수와의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관계 시각화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(seaborn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4B4EE-4E55-EFE4-E8BC-2EB6938811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7867" y="283634"/>
            <a:ext cx="11616266" cy="6290732"/>
            <a:chOff x="287867" y="283634"/>
            <a:chExt cx="11616266" cy="62907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9C5B16-4769-5D08-2A9B-5FBABD5D67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867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E2708-DD53-9CF3-8DDA-2354493455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0DE2B8-8D38-80BF-0117-94CCEFB48125}"/>
              </a:ext>
            </a:extLst>
          </p:cNvPr>
          <p:cNvSpPr txBox="1"/>
          <p:nvPr/>
        </p:nvSpPr>
        <p:spPr>
          <a:xfrm>
            <a:off x="442942" y="651947"/>
            <a:ext cx="3975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데이터 개요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41821-64F6-BE41-3B0E-0DD7D538DF56}"/>
              </a:ext>
            </a:extLst>
          </p:cNvPr>
          <p:cNvSpPr txBox="1"/>
          <p:nvPr/>
        </p:nvSpPr>
        <p:spPr>
          <a:xfrm>
            <a:off x="6294372" y="1166333"/>
            <a:ext cx="567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변수간 관계 시각화 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69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0A248-5808-5527-5511-901C9688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8228D5-584C-B474-5218-844D722B21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10480353-F8DC-46E8-2489-F3399F7289A0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계획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1B56F7-726E-96A1-6AED-E8BFD38A48B8}"/>
              </a:ext>
            </a:extLst>
          </p:cNvPr>
          <p:cNvGrpSpPr/>
          <p:nvPr/>
        </p:nvGrpSpPr>
        <p:grpSpPr>
          <a:xfrm>
            <a:off x="2486095" y="1366878"/>
            <a:ext cx="6940410" cy="2982404"/>
            <a:chOff x="67733" y="5902212"/>
            <a:chExt cx="12192000" cy="5239096"/>
          </a:xfrm>
        </p:grpSpPr>
        <p:pic>
          <p:nvPicPr>
            <p:cNvPr id="8" name="그림 7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5F69A8B-20CA-E522-8341-331B6DCE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1"/>
            <a:stretch>
              <a:fillRect/>
            </a:stretch>
          </p:blipFill>
          <p:spPr>
            <a:xfrm>
              <a:off x="67733" y="5902212"/>
              <a:ext cx="12192000" cy="2407345"/>
            </a:xfrm>
            <a:prstGeom prst="rect">
              <a:avLst/>
            </a:prstGeom>
          </p:spPr>
        </p:pic>
        <p:pic>
          <p:nvPicPr>
            <p:cNvPr id="9" name="그림 8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95D5BC5-81B1-2E15-60C7-0A77539FD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20"/>
            <a:stretch>
              <a:fillRect/>
            </a:stretch>
          </p:blipFill>
          <p:spPr>
            <a:xfrm>
              <a:off x="67733" y="8435307"/>
              <a:ext cx="12192000" cy="2706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30000-BE49-81A7-0848-FEB250AA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F207CD-CF65-AC23-D5DE-1E3A0FBFFB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EA6D9-49F6-E57F-939B-C1DD5B97AFF0}"/>
              </a:ext>
            </a:extLst>
          </p:cNvPr>
          <p:cNvSpPr txBox="1"/>
          <p:nvPr/>
        </p:nvSpPr>
        <p:spPr>
          <a:xfrm>
            <a:off x="535355" y="441801"/>
            <a:ext cx="253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주요 산출물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66F7-6FBE-1C41-360F-9EA637D2E713}"/>
              </a:ext>
            </a:extLst>
          </p:cNvPr>
          <p:cNvSpPr txBox="1"/>
          <p:nvPr/>
        </p:nvSpPr>
        <p:spPr>
          <a:xfrm>
            <a:off x="535355" y="815761"/>
            <a:ext cx="383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정제된 데이터셋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노트북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정제된 통합 데이터셋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노트북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Slack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 관리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(WBS)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정제 기록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(Excel)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관리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ERD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기술스택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B3ACDF-5D69-ED8E-B021-70F35876389A}"/>
              </a:ext>
            </a:extLst>
          </p:cNvPr>
          <p:cNvGrpSpPr/>
          <p:nvPr/>
        </p:nvGrpSpPr>
        <p:grpSpPr>
          <a:xfrm>
            <a:off x="2773798" y="2107798"/>
            <a:ext cx="5827345" cy="4154142"/>
            <a:chOff x="-1519338" y="1007722"/>
            <a:chExt cx="10617202" cy="7568689"/>
          </a:xfrm>
        </p:grpSpPr>
        <p:pic>
          <p:nvPicPr>
            <p:cNvPr id="24" name="그림 23" descr="텍스트, 번호, 평행, 문서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3765104-6A17-4D3C-A6C6-D9B0D645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19338" y="1007722"/>
              <a:ext cx="7810934" cy="6858000"/>
            </a:xfrm>
            <a:prstGeom prst="rect">
              <a:avLst/>
            </a:prstGeom>
          </p:spPr>
        </p:pic>
        <p:pic>
          <p:nvPicPr>
            <p:cNvPr id="26" name="그림 25" descr="텍스트, 번호, 영수증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6C03878-D731-A8E2-59C3-88A5CCFB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9498" y="1456711"/>
              <a:ext cx="9526329" cy="4734586"/>
            </a:xfrm>
            <a:prstGeom prst="rect">
              <a:avLst/>
            </a:prstGeom>
          </p:spPr>
        </p:pic>
        <p:pic>
          <p:nvPicPr>
            <p:cNvPr id="30" name="그림 29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E146820-818B-6169-F94E-2110E813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9658" y="1976610"/>
              <a:ext cx="9526329" cy="4163006"/>
            </a:xfrm>
            <a:prstGeom prst="rect">
              <a:avLst/>
            </a:prstGeom>
          </p:spPr>
        </p:pic>
        <p:pic>
          <p:nvPicPr>
            <p:cNvPr id="28" name="그림 27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68035B8-9E0B-F1C4-503F-8C12D05E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9527" y="2482636"/>
              <a:ext cx="9526329" cy="3067478"/>
            </a:xfrm>
            <a:prstGeom prst="rect">
              <a:avLst/>
            </a:prstGeom>
          </p:spPr>
        </p:pic>
        <p:pic>
          <p:nvPicPr>
            <p:cNvPr id="22" name="그림 21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3E901C0-4BBA-BB8F-A699-BE85452E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8465" y="3022561"/>
              <a:ext cx="9526329" cy="55538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6C5D13-EF71-FA1A-46DC-E7C23B8F10F0}"/>
              </a:ext>
            </a:extLst>
          </p:cNvPr>
          <p:cNvGrpSpPr/>
          <p:nvPr/>
        </p:nvGrpSpPr>
        <p:grpSpPr>
          <a:xfrm>
            <a:off x="6272978" y="553861"/>
            <a:ext cx="4852520" cy="2786813"/>
            <a:chOff x="67733" y="-1225433"/>
            <a:chExt cx="12192000" cy="7001894"/>
          </a:xfrm>
        </p:grpSpPr>
        <p:pic>
          <p:nvPicPr>
            <p:cNvPr id="9" name="그림 8" descr="텍스트, 스크린샷, 폰트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CC090B6-8079-12BF-0EA5-CA0A31B3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6" b="24008"/>
            <a:stretch>
              <a:fillRect/>
            </a:stretch>
          </p:blipFill>
          <p:spPr>
            <a:xfrm>
              <a:off x="67733" y="-1225433"/>
              <a:ext cx="12192000" cy="1253615"/>
            </a:xfrm>
            <a:prstGeom prst="rect">
              <a:avLst/>
            </a:prstGeom>
          </p:spPr>
        </p:pic>
        <p:pic>
          <p:nvPicPr>
            <p:cNvPr id="11" name="그림 10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BAA3B4C-7F36-20DC-37E1-C3005C97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6"/>
            <a:stretch>
              <a:fillRect/>
            </a:stretch>
          </p:blipFill>
          <p:spPr>
            <a:xfrm>
              <a:off x="67733" y="153933"/>
              <a:ext cx="12192000" cy="3945323"/>
            </a:xfrm>
            <a:prstGeom prst="rect">
              <a:avLst/>
            </a:prstGeom>
          </p:spPr>
        </p:pic>
        <p:pic>
          <p:nvPicPr>
            <p:cNvPr id="13" name="그림 12" descr="텍스트, 스크린샷, 폰트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F6226C-20C4-B017-1015-9A5C47BD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95"/>
            <a:stretch>
              <a:fillRect/>
            </a:stretch>
          </p:blipFill>
          <p:spPr>
            <a:xfrm>
              <a:off x="67733" y="4225007"/>
              <a:ext cx="12192000" cy="1551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6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876F8-4F70-C65C-B638-92525E1A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00FF23-8527-55C1-F838-92503165B61F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B285-B790-5AEF-709E-E98E15F2BC8B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85AAF1-5CC8-732D-DE40-936F13E418FE}"/>
              </a:ext>
            </a:extLst>
          </p:cNvPr>
          <p:cNvGraphicFramePr>
            <a:graphicFrameLocks noGrp="1"/>
          </p:cNvGraphicFramePr>
          <p:nvPr/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가구소득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1FFB532-8D8B-530E-E622-B36C1E2940B5}"/>
              </a:ext>
            </a:extLst>
          </p:cNvPr>
          <p:cNvCxnSpPr>
            <a:cxnSpLocks/>
          </p:cNvCxnSpPr>
          <p:nvPr/>
        </p:nvCxnSpPr>
        <p:spPr>
          <a:xfrm>
            <a:off x="6939352" y="3033660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9434C2-8647-9786-FF02-C6564FB45A9D}"/>
              </a:ext>
            </a:extLst>
          </p:cNvPr>
          <p:cNvSpPr txBox="1"/>
          <p:nvPr/>
        </p:nvSpPr>
        <p:spPr>
          <a:xfrm>
            <a:off x="7157236" y="289944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중앙값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0ABFA2-063D-5F21-1A24-507069BAA3A3}"/>
              </a:ext>
            </a:extLst>
          </p:cNvPr>
          <p:cNvGraphicFramePr>
            <a:graphicFrameLocks noGrp="1"/>
          </p:cNvGraphicFramePr>
          <p:nvPr/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최종학력이수여부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가구소득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직업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F89721-66F8-151E-677C-45AF90F238CB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4BB79-B4F7-1941-EC73-6953EBB400C1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6FB791-C1D0-7D8F-810D-2DC23094F49F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24D2F2-1DAA-C865-73A4-FABA9ADF38A2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188614-E297-74DF-07AA-C5C1F1D36417}"/>
              </a:ext>
            </a:extLst>
          </p:cNvPr>
          <p:cNvSpPr txBox="1"/>
          <p:nvPr/>
        </p:nvSpPr>
        <p:spPr>
          <a:xfrm>
            <a:off x="7071618" y="3120835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21.7%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FAD4F5-3967-D972-F97E-92ADA5F89847}"/>
              </a:ext>
            </a:extLst>
          </p:cNvPr>
          <p:cNvGraphicFramePr>
            <a:graphicFrameLocks noGrp="1"/>
          </p:cNvGraphicFramePr>
          <p:nvPr/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여행동기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1EC48EE-413D-7055-0E38-D71D3181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16777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동반유형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2945CE-E81A-A83E-BE73-9CE411D020C3}"/>
              </a:ext>
            </a:extLst>
          </p:cNvPr>
          <p:cNvCxnSpPr>
            <a:cxnSpLocks/>
          </p:cNvCxnSpPr>
          <p:nvPr/>
        </p:nvCxnSpPr>
        <p:spPr>
          <a:xfrm>
            <a:off x="6939352" y="4333651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A45B90-2CE0-C644-D933-48C64B26CDFA}"/>
              </a:ext>
            </a:extLst>
          </p:cNvPr>
          <p:cNvSpPr txBox="1"/>
          <p:nvPr/>
        </p:nvSpPr>
        <p:spPr>
          <a:xfrm>
            <a:off x="7157236" y="419943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8EF9CE-C60A-D30B-F9C4-2D8F2ABB917B}"/>
              </a:ext>
            </a:extLst>
          </p:cNvPr>
          <p:cNvSpPr txBox="1"/>
          <p:nvPr/>
        </p:nvSpPr>
        <p:spPr>
          <a:xfrm>
            <a:off x="7071618" y="4420826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8.4%</a:t>
            </a:r>
          </a:p>
        </p:txBody>
      </p:sp>
    </p:spTree>
    <p:extLst>
      <p:ext uri="{BB962C8B-B14F-4D97-AF65-F5344CB8AC3E}">
        <p14:creationId xmlns:p14="http://schemas.microsoft.com/office/powerpoint/2010/main" val="8282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060E8-078C-8722-FF8D-AF0796090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DE04E8-38A8-ED9C-078A-209D9CDB5897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3D7C-C084-A825-A156-492D5D0EC6D2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B1A635-C585-35F8-2589-1D1AD06C8C8D}"/>
              </a:ext>
            </a:extLst>
          </p:cNvPr>
          <p:cNvSpPr/>
          <p:nvPr/>
        </p:nvSpPr>
        <p:spPr>
          <a:xfrm>
            <a:off x="2649463" y="4750581"/>
            <a:ext cx="6893074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20·30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세대 중심으로 소규모 여행 비중이 높음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30·40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세대의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여행은 급감하고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가족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단체 여행 비중이 높음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D93C1-E4BF-C3BE-5AC3-5BF7C5D7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52" y="857820"/>
            <a:ext cx="4969241" cy="383559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1A645B-CA3C-200F-E69D-A22F6838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14" y="857820"/>
            <a:ext cx="5366735" cy="383559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432DB-C82A-F966-8174-83AECBE1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BCA1E2-D0F1-F5A9-C79A-6B3FB8F11DAA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3CAEE-D685-9100-3688-79E43D7BF399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15D97B-116D-737C-5AE6-5661F726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50275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결제일시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2023-04-29 00:…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2023-04-29 15:…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2023-07-02 00:…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70715C-0E00-FD91-7DE7-B683ACD35216}"/>
              </a:ext>
            </a:extLst>
          </p:cNvPr>
          <p:cNvCxnSpPr>
            <a:cxnSpLocks/>
          </p:cNvCxnSpPr>
          <p:nvPr/>
        </p:nvCxnSpPr>
        <p:spPr>
          <a:xfrm>
            <a:off x="6939352" y="3033660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A8D8-B299-D83D-DA83-8737D433D8FE}"/>
              </a:ext>
            </a:extLst>
          </p:cNvPr>
          <p:cNvSpPr txBox="1"/>
          <p:nvPr/>
        </p:nvSpPr>
        <p:spPr>
          <a:xfrm>
            <a:off x="7157236" y="2899443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여행시작일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65FFF8-3BE8-E6F5-5E73-9B134E70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02583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숙박유형코드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결제금액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체크인시간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체크아웃시간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35F732-94E1-ED0E-BA67-2DEBD12FF018}"/>
              </a:ext>
            </a:extLst>
          </p:cNvPr>
          <p:cNvSpPr txBox="1"/>
          <p:nvPr/>
        </p:nvSpPr>
        <p:spPr>
          <a:xfrm>
            <a:off x="5358021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8B4C4-FA23-EF8B-70F5-E87711D657C1}"/>
              </a:ext>
            </a:extLst>
          </p:cNvPr>
          <p:cNvSpPr txBox="1"/>
          <p:nvPr/>
        </p:nvSpPr>
        <p:spPr>
          <a:xfrm>
            <a:off x="1927346" y="1740742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305B2-A995-DE5E-F142-233C5FDEF2A9}"/>
              </a:ext>
            </a:extLst>
          </p:cNvPr>
          <p:cNvSpPr txBox="1"/>
          <p:nvPr/>
        </p:nvSpPr>
        <p:spPr>
          <a:xfrm>
            <a:off x="8751920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 방법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27EFE-D5F2-6325-BA02-90386AFB47CF}"/>
              </a:ext>
            </a:extLst>
          </p:cNvPr>
          <p:cNvSpPr txBox="1"/>
          <p:nvPr/>
        </p:nvSpPr>
        <p:spPr>
          <a:xfrm>
            <a:off x="7071618" y="3120835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38.1%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47F641-9484-5468-5127-B7CC9404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81527"/>
              </p:ext>
            </p:extLst>
          </p:nvPr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도로명주소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1D8B7BD-5FB6-8F1A-88D5-F8DD7001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0091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숙소유형코드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41E4EB-DA83-EB5B-78CB-A361545187B4}"/>
              </a:ext>
            </a:extLst>
          </p:cNvPr>
          <p:cNvCxnSpPr>
            <a:cxnSpLocks/>
          </p:cNvCxnSpPr>
          <p:nvPr/>
        </p:nvCxnSpPr>
        <p:spPr>
          <a:xfrm>
            <a:off x="6939352" y="4333651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8A5107-0A6B-4B13-7E20-E09B2C5E8B8B}"/>
              </a:ext>
            </a:extLst>
          </p:cNvPr>
          <p:cNvSpPr txBox="1"/>
          <p:nvPr/>
        </p:nvSpPr>
        <p:spPr>
          <a:xfrm>
            <a:off x="7157236" y="4199434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9D986C-C47F-1B7C-9C93-28B62F476605}"/>
              </a:ext>
            </a:extLst>
          </p:cNvPr>
          <p:cNvSpPr txBox="1"/>
          <p:nvPr/>
        </p:nvSpPr>
        <p:spPr>
          <a:xfrm>
            <a:off x="7071618" y="4420826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9.5%</a:t>
            </a:r>
          </a:p>
        </p:txBody>
      </p:sp>
    </p:spTree>
    <p:extLst>
      <p:ext uri="{BB962C8B-B14F-4D97-AF65-F5344CB8AC3E}">
        <p14:creationId xmlns:p14="http://schemas.microsoft.com/office/powerpoint/2010/main" val="9339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822C8-6107-1234-6989-FAEADB022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1E6067-7A2A-CE3E-5FD2-FBB1913C0741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8F0062-0715-088E-486C-F5DF2BA743C9}"/>
              </a:ext>
            </a:extLst>
          </p:cNvPr>
          <p:cNvGrpSpPr/>
          <p:nvPr/>
        </p:nvGrpSpPr>
        <p:grpSpPr>
          <a:xfrm>
            <a:off x="948295" y="857821"/>
            <a:ext cx="10295411" cy="3835596"/>
            <a:chOff x="948295" y="857821"/>
            <a:chExt cx="10295411" cy="38355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7E6131-95AC-0FC5-8BE0-08EEC30EE8AF}"/>
                </a:ext>
              </a:extLst>
            </p:cNvPr>
            <p:cNvGrpSpPr/>
            <p:nvPr/>
          </p:nvGrpSpPr>
          <p:grpSpPr>
            <a:xfrm>
              <a:off x="948295" y="857822"/>
              <a:ext cx="4443422" cy="3835595"/>
              <a:chOff x="-908665" y="5632762"/>
              <a:chExt cx="6057900" cy="52292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276D189-9D12-E5C8-105B-88695C410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8665" y="5632762"/>
                <a:ext cx="6057900" cy="5229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78F7DEA-A48A-3FD7-97D3-FF6298F99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0825" y="6351493"/>
                <a:ext cx="1997503" cy="253736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67FEAAA-E250-3B9E-7D4A-64F82A9BD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138" y="857821"/>
              <a:ext cx="5802568" cy="38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5CA0ED-8A39-7B20-08FB-E74E38A71D12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80F5-9769-8399-98A1-333229F77DD3}"/>
              </a:ext>
            </a:extLst>
          </p:cNvPr>
          <p:cNvSpPr txBox="1"/>
          <p:nvPr/>
        </p:nvSpPr>
        <p:spPr>
          <a:xfrm>
            <a:off x="3537736" y="3256238"/>
            <a:ext cx="1898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중앙값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</a:t>
            </a:r>
            <a:endParaRPr lang="en-US" altLang="ko-KR" sz="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7180CD-CCD9-B54D-BF85-7E195EAF2C3F}"/>
              </a:ext>
            </a:extLst>
          </p:cNvPr>
          <p:cNvGrpSpPr/>
          <p:nvPr/>
        </p:nvGrpSpPr>
        <p:grpSpPr>
          <a:xfrm>
            <a:off x="2817738" y="4750581"/>
            <a:ext cx="6556524" cy="1249600"/>
            <a:chOff x="3343126" y="4750581"/>
            <a:chExt cx="6556524" cy="12496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876797-F8A1-8C77-A71B-0EF69C1363BF}"/>
                </a:ext>
              </a:extLst>
            </p:cNvPr>
            <p:cNvSpPr/>
            <p:nvPr/>
          </p:nvSpPr>
          <p:spPr>
            <a:xfrm>
              <a:off x="3343126" y="4750581"/>
              <a:ext cx="6556524" cy="1249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여행객 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90%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 숙박 지출 금액은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약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33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만원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이내로 소비</a:t>
              </a:r>
              <a:endPara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숙박 유형은 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“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중저가숙소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&gt;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고급숙소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&gt;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”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순으로 선호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439CF-A471-E0E3-E703-DA9A366837C5}"/>
                </a:ext>
              </a:extLst>
            </p:cNvPr>
            <p:cNvSpPr txBox="1"/>
            <p:nvPr/>
          </p:nvSpPr>
          <p:spPr>
            <a:xfrm>
              <a:off x="3652036" y="5784734"/>
              <a:ext cx="49103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*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중저가숙소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모텔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여관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펜션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게스트하우스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고급숙소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호텔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콘도미니엄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테마숙소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캠핑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전통숙소</a:t>
              </a:r>
              <a:endPara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0DBA3-0D65-8C30-0B5E-D361F888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8D9CD0-2680-1536-AFB1-4CBBE1E69AC8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4E505-8A2B-F6AC-F414-9377C2B5CC83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7DFE3E-24D8-2CFE-B321-8FE96EAE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9967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B0F26-D52D-8958-BE61-37655CF5470F}"/>
              </a:ext>
            </a:extLst>
          </p:cNvPr>
          <p:cNvCxnSpPr>
            <a:cxnSpLocks/>
          </p:cNvCxnSpPr>
          <p:nvPr/>
        </p:nvCxnSpPr>
        <p:spPr>
          <a:xfrm>
            <a:off x="6939352" y="2797863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61F35B-DF56-AC7A-5D34-94CEA6993E64}"/>
              </a:ext>
            </a:extLst>
          </p:cNvPr>
          <p:cNvSpPr txBox="1"/>
          <p:nvPr/>
        </p:nvSpPr>
        <p:spPr>
          <a:xfrm>
            <a:off x="7157236" y="266364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7FD680-B25D-0A37-B9B2-042D273F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32110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만족도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재방문의향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추천의향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77006E8-9C55-7982-10E1-85911DC2EE4D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7C94C-0512-6393-A92D-FE8D4C9DE10A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43D13F-8EAC-1B2C-5D7A-C8B97A6F8AE8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56F0C-426A-C3CD-9CF9-21867B403BCB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9C2E99-A071-4335-583C-282C1F805AB7}"/>
              </a:ext>
            </a:extLst>
          </p:cNvPr>
          <p:cNvSpPr txBox="1"/>
          <p:nvPr/>
        </p:nvSpPr>
        <p:spPr>
          <a:xfrm>
            <a:off x="7122418" y="2885038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2419B82-6683-03F6-9D48-3F49C686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32241"/>
              </p:ext>
            </p:extLst>
          </p:nvPr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A933CF4-8596-E0BE-50C8-83916C97B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25113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F10133-1613-795A-CE25-EFF79EA7F808}"/>
              </a:ext>
            </a:extLst>
          </p:cNvPr>
          <p:cNvCxnSpPr>
            <a:cxnSpLocks/>
          </p:cNvCxnSpPr>
          <p:nvPr/>
        </p:nvCxnSpPr>
        <p:spPr>
          <a:xfrm>
            <a:off x="6939352" y="4111515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611382-C6D2-BC06-2ECB-3902ACAE43FD}"/>
              </a:ext>
            </a:extLst>
          </p:cNvPr>
          <p:cNvSpPr txBox="1"/>
          <p:nvPr/>
        </p:nvSpPr>
        <p:spPr>
          <a:xfrm>
            <a:off x="7157236" y="39772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916C9-5EDD-50AB-DFF0-0E97C5B44BB9}"/>
              </a:ext>
            </a:extLst>
          </p:cNvPr>
          <p:cNvSpPr txBox="1"/>
          <p:nvPr/>
        </p:nvSpPr>
        <p:spPr>
          <a:xfrm>
            <a:off x="7122418" y="4198690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</p:spTree>
    <p:extLst>
      <p:ext uri="{BB962C8B-B14F-4D97-AF65-F5344CB8AC3E}">
        <p14:creationId xmlns:p14="http://schemas.microsoft.com/office/powerpoint/2010/main" val="34462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3B04A-3DCA-84BB-E9F2-786BC482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2FB1CE-CDA7-26D8-447D-43B9CEE5090E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FF2FEE-6A00-2E0D-0990-537DD134B509}"/>
              </a:ext>
            </a:extLst>
          </p:cNvPr>
          <p:cNvGrpSpPr/>
          <p:nvPr/>
        </p:nvGrpSpPr>
        <p:grpSpPr>
          <a:xfrm>
            <a:off x="1255751" y="4750581"/>
            <a:ext cx="9680499" cy="1306765"/>
            <a:chOff x="2295600" y="4750581"/>
            <a:chExt cx="9680499" cy="13067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E57B7D-1171-7010-F020-20E1391F2A50}"/>
                </a:ext>
              </a:extLst>
            </p:cNvPr>
            <p:cNvSpPr/>
            <p:nvPr/>
          </p:nvSpPr>
          <p:spPr>
            <a:xfrm>
              <a:off x="2295600" y="4750581"/>
              <a:ext cx="9680499" cy="1249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여행기간은 </a:t>
              </a:r>
              <a:r>
                <a:rPr lang="ko-KR" altLang="en-US" b="1" dirty="0">
                  <a:solidFill>
                    <a:srgbClr val="87CEEB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당일 여행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가장 많으며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기간이 짧을 수록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테마시설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·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관광지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 선호도가 높음</a:t>
              </a:r>
              <a:endPara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여행기간과 관계없이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식당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카페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·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상업지구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방문은 항상 많음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ECE48A-05D5-7013-1AE9-A4AD0854B452}"/>
                </a:ext>
              </a:extLst>
            </p:cNvPr>
            <p:cNvSpPr txBox="1"/>
            <p:nvPr/>
          </p:nvSpPr>
          <p:spPr>
            <a:xfrm>
              <a:off x="2581999" y="5841902"/>
              <a:ext cx="44855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*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테마시설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놀이공원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워터파크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관광지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체험 활동 관광지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상업지구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거리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시장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쇼핑시설</a:t>
              </a:r>
              <a:endPara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9E0137-134C-63A8-AFFD-E9D8A4E2D9A6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FA77F1-B117-EACB-5735-1D191DEC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57" t="5106" r="-1390" b="3347"/>
          <a:stretch>
            <a:fillRect/>
          </a:stretch>
        </p:blipFill>
        <p:spPr>
          <a:xfrm>
            <a:off x="1778224" y="1249787"/>
            <a:ext cx="4264979" cy="2793714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67EDB0-C4E1-3C20-6245-D77717D00D43}"/>
              </a:ext>
            </a:extLst>
          </p:cNvPr>
          <p:cNvGrpSpPr/>
          <p:nvPr/>
        </p:nvGrpSpPr>
        <p:grpSpPr>
          <a:xfrm>
            <a:off x="6875788" y="1249787"/>
            <a:ext cx="3588127" cy="3636362"/>
            <a:chOff x="6875789" y="945269"/>
            <a:chExt cx="3588127" cy="363636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72B94CE-E988-E343-B9A4-73F4C32422FA}"/>
                </a:ext>
              </a:extLst>
            </p:cNvPr>
            <p:cNvGrpSpPr/>
            <p:nvPr/>
          </p:nvGrpSpPr>
          <p:grpSpPr>
            <a:xfrm>
              <a:off x="6875789" y="945269"/>
              <a:ext cx="3588127" cy="3636362"/>
              <a:chOff x="7156799" y="945269"/>
              <a:chExt cx="3588127" cy="363636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145E23B-08FB-B775-CB0D-11FA8D769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658" r="49966" b="50000"/>
              <a:stretch>
                <a:fillRect/>
              </a:stretch>
            </p:blipFill>
            <p:spPr>
              <a:xfrm>
                <a:off x="7156801" y="945269"/>
                <a:ext cx="3588125" cy="98060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9ECFC-F86B-8CD9-FBBE-664544A73C1B}"/>
                  </a:ext>
                </a:extLst>
              </p:cNvPr>
              <p:cNvSpPr txBox="1"/>
              <p:nvPr/>
            </p:nvSpPr>
            <p:spPr>
              <a:xfrm>
                <a:off x="10074099" y="960959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당일</a:t>
                </a: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FEC6722-8E32-AD39-5A89-01ED2F438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0034" t="5658" b="50000"/>
              <a:stretch>
                <a:fillRect/>
              </a:stretch>
            </p:blipFill>
            <p:spPr>
              <a:xfrm>
                <a:off x="7159455" y="1825706"/>
                <a:ext cx="3583277" cy="980607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CF6881D-0ABB-09D1-DFC7-C4011C880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72" r="49966"/>
              <a:stretch>
                <a:fillRect/>
              </a:stretch>
            </p:blipFill>
            <p:spPr>
              <a:xfrm>
                <a:off x="7156799" y="2706143"/>
                <a:ext cx="3588127" cy="98691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BF30B5C-705D-763A-6C0A-9D2A44E6F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0034" t="55290"/>
              <a:stretch>
                <a:fillRect/>
              </a:stretch>
            </p:blipFill>
            <p:spPr>
              <a:xfrm>
                <a:off x="7159454" y="3592889"/>
                <a:ext cx="3583278" cy="98874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C6FDF-CBAF-1796-0050-3134A68F0871}"/>
                  </a:ext>
                </a:extLst>
              </p:cNvPr>
              <p:cNvSpPr txBox="1"/>
              <p:nvPr/>
            </p:nvSpPr>
            <p:spPr>
              <a:xfrm>
                <a:off x="10074099" y="1844632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</a:t>
                </a:r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1E49A4-4C8D-46F6-712E-89A4AE94F522}"/>
                  </a:ext>
                </a:extLst>
              </p:cNvPr>
              <p:cNvSpPr txBox="1"/>
              <p:nvPr/>
            </p:nvSpPr>
            <p:spPr>
              <a:xfrm>
                <a:off x="10074098" y="2728305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</a:t>
                </a:r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B77951-46E0-2855-3C25-DB12A36082F7}"/>
                  </a:ext>
                </a:extLst>
              </p:cNvPr>
              <p:cNvSpPr txBox="1"/>
              <p:nvPr/>
            </p:nvSpPr>
            <p:spPr>
              <a:xfrm>
                <a:off x="10074098" y="3611978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</a:t>
                </a:r>
                <a:r>
                  <a:rPr lang="ko-KR" altLang="en-US" sz="9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박이상</a:t>
                </a:r>
                <a:endParaRPr lang="ko-KR" altLang="en-US" sz="9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F4F6ED6-708C-A873-8946-42774E7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9251107" y="1331668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2692934-E1AB-E3C5-BB66-4F5B7AF6313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582" y="2232390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F84A33-ECC2-DA33-F89B-A7EC53A13DB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982" y="1322143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7C5098E-3DBF-69A7-FE99-89074C66603A}"/>
                </a:ext>
              </a:extLst>
            </p:cNvPr>
            <p:cNvCxnSpPr>
              <a:cxnSpLocks/>
            </p:cNvCxnSpPr>
            <p:nvPr/>
          </p:nvCxnSpPr>
          <p:spPr>
            <a:xfrm>
              <a:off x="9475689" y="2232390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D9FF4E-4181-B2E7-C51B-C0286DF70C07}"/>
                </a:ext>
              </a:extLst>
            </p:cNvPr>
            <p:cNvCxnSpPr>
              <a:cxnSpLocks/>
            </p:cNvCxnSpPr>
            <p:nvPr/>
          </p:nvCxnSpPr>
          <p:spPr>
            <a:xfrm>
              <a:off x="9244560" y="3093616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3E14F2C-8E79-B9B1-50CD-CEDF6169B9B9}"/>
                </a:ext>
              </a:extLst>
            </p:cNvPr>
            <p:cNvCxnSpPr>
              <a:cxnSpLocks/>
            </p:cNvCxnSpPr>
            <p:nvPr/>
          </p:nvCxnSpPr>
          <p:spPr>
            <a:xfrm>
              <a:off x="9482039" y="3117517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4F6674F-139D-8F1B-BA9B-F4CC70DB5585}"/>
                </a:ext>
              </a:extLst>
            </p:cNvPr>
            <p:cNvCxnSpPr>
              <a:cxnSpLocks/>
            </p:cNvCxnSpPr>
            <p:nvPr/>
          </p:nvCxnSpPr>
          <p:spPr>
            <a:xfrm>
              <a:off x="9706621" y="4005612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D84391F-0642-63E1-1AE8-4A62CDB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189" y="4019217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601D8E-0E76-DBA3-B62B-B2DA4C81C832}"/>
              </a:ext>
            </a:extLst>
          </p:cNvPr>
          <p:cNvSpPr txBox="1"/>
          <p:nvPr/>
        </p:nvSpPr>
        <p:spPr>
          <a:xfrm>
            <a:off x="1992845" y="915623"/>
            <a:ext cx="222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기간 비중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162F7-D4B8-37D2-5549-7AF2BA1C8E9B}"/>
              </a:ext>
            </a:extLst>
          </p:cNvPr>
          <p:cNvSpPr txBox="1"/>
          <p:nvPr/>
        </p:nvSpPr>
        <p:spPr>
          <a:xfrm>
            <a:off x="7556318" y="915623"/>
            <a:ext cx="222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기간별 방문지 순위</a:t>
            </a:r>
          </a:p>
        </p:txBody>
      </p:sp>
    </p:spTree>
    <p:extLst>
      <p:ext uri="{BB962C8B-B14F-4D97-AF65-F5344CB8AC3E}">
        <p14:creationId xmlns:p14="http://schemas.microsoft.com/office/powerpoint/2010/main" val="329101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35803-5A87-95F2-B49F-F23B8A9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7EEA65-F44D-BE1D-0253-83EE88760331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CC5A-1BF3-4EB6-C480-905590497063}"/>
              </a:ext>
            </a:extLst>
          </p:cNvPr>
          <p:cNvSpPr txBox="1"/>
          <p:nvPr/>
        </p:nvSpPr>
        <p:spPr>
          <a:xfrm>
            <a:off x="1" y="-458216"/>
            <a:ext cx="332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6A6197-EE30-F4D6-5C1F-A8174EA0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8054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8C81232-6F85-CBB6-5880-BFB4AC2B5C5E}"/>
              </a:ext>
            </a:extLst>
          </p:cNvPr>
          <p:cNvCxnSpPr>
            <a:cxnSpLocks/>
          </p:cNvCxnSpPr>
          <p:nvPr/>
        </p:nvCxnSpPr>
        <p:spPr>
          <a:xfrm>
            <a:off x="6939352" y="3013763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37833A-FCBE-6C16-095A-B0B3E9C7DD5E}"/>
              </a:ext>
            </a:extLst>
          </p:cNvPr>
          <p:cNvSpPr txBox="1"/>
          <p:nvPr/>
        </p:nvSpPr>
        <p:spPr>
          <a:xfrm>
            <a:off x="7157236" y="2879546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466B45-D11E-B605-3832-97B62413A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54499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입장료구분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491E20F-95C0-34CC-948B-81281B9E8C9C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5C30F-03DB-F134-A66D-5A17DAAD7089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34C665-8FC0-8E0D-7693-BB010CAEC705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51A81C-B1DF-0D73-6B55-E6C0359BE20F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58E1C8-2DC9-B60C-C9DA-EA367CFE4C5D}"/>
              </a:ext>
            </a:extLst>
          </p:cNvPr>
          <p:cNvSpPr txBox="1"/>
          <p:nvPr/>
        </p:nvSpPr>
        <p:spPr>
          <a:xfrm>
            <a:off x="7122418" y="3100938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65EC1C5-7BD6-8F5E-5BDF-F1D3A1AB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6703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4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6F8F-0DA2-4434-6238-2FBFF15E7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5F8B00-B59E-A2A1-68A9-F3AAE9E3AB8C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716C3-E1A3-5A9E-C7DC-65643930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52"/>
          <a:stretch>
            <a:fillRect/>
          </a:stretch>
        </p:blipFill>
        <p:spPr>
          <a:xfrm>
            <a:off x="6226539" y="1160057"/>
            <a:ext cx="5076599" cy="32311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6A557-0D50-6915-FCEA-85CFB232260D}"/>
              </a:ext>
            </a:extLst>
          </p:cNvPr>
          <p:cNvSpPr/>
          <p:nvPr/>
        </p:nvSpPr>
        <p:spPr>
          <a:xfrm>
            <a:off x="2295601" y="4750581"/>
            <a:ext cx="7600798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A326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취식 유형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활동이 가장 많으며 이들 중 약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20%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예약을 동반함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체험</a:t>
            </a:r>
            <a:r>
              <a:rPr lang="en-US" altLang="ko-KR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관람 유형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여행객은 상대적으로 적지만 예약 활동 비중은 높음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34EB-83E1-45A3-4F11-AC2AE604A0F8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83D6E-8BD1-0291-3053-ECB487F2D4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77"/>
          <a:stretch>
            <a:fillRect/>
          </a:stretch>
        </p:blipFill>
        <p:spPr>
          <a:xfrm>
            <a:off x="1020694" y="1160057"/>
            <a:ext cx="5075306" cy="32311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47A6A6-FEB3-A70C-BF21-8331CBD9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421" t="27909" r="3993" b="63331"/>
          <a:stretch>
            <a:fillRect/>
          </a:stretch>
        </p:blipFill>
        <p:spPr>
          <a:xfrm>
            <a:off x="6791734" y="2018050"/>
            <a:ext cx="4328386" cy="387801"/>
          </a:xfrm>
          <a:prstGeom prst="rect">
            <a:avLst/>
          </a:prstGeom>
          <a:ln>
            <a:noFill/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B7F8A1E-1D53-B533-E4AA-3CA2AFE40405}"/>
              </a:ext>
            </a:extLst>
          </p:cNvPr>
          <p:cNvGrpSpPr/>
          <p:nvPr/>
        </p:nvGrpSpPr>
        <p:grpSpPr>
          <a:xfrm>
            <a:off x="7340346" y="2626562"/>
            <a:ext cx="3700638" cy="2239855"/>
            <a:chOff x="7340346" y="2626562"/>
            <a:chExt cx="3700638" cy="223985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CB17C9-0791-48F8-5BB1-2E8A593781C2}"/>
                </a:ext>
              </a:extLst>
            </p:cNvPr>
            <p:cNvGrpSpPr/>
            <p:nvPr/>
          </p:nvGrpSpPr>
          <p:grpSpPr>
            <a:xfrm>
              <a:off x="7340346" y="2626562"/>
              <a:ext cx="2037940" cy="2239855"/>
              <a:chOff x="7340346" y="2626562"/>
              <a:chExt cx="2037940" cy="223985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0DBF88C-C03C-4B27-725A-210951C25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20497" t="685" r="53897" b="94565"/>
              <a:stretch>
                <a:fillRect/>
              </a:stretch>
            </p:blipFill>
            <p:spPr>
              <a:xfrm>
                <a:off x="7773529" y="2626562"/>
                <a:ext cx="1171575" cy="156131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BE7D0CA-DDF8-85BE-66BC-58DCD2D0F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278" b="87698" l="7955" r="58460">
                            <a14:foregroundMark x1="28030" y1="21793" x2="28030" y2="21793"/>
                            <a14:foregroundMark x1="41919" y1="24780" x2="41919" y2="24780"/>
                            <a14:foregroundMark x1="41919" y1="24780" x2="41919" y2="24780"/>
                            <a14:foregroundMark x1="11616" y1="35501" x2="7955" y2="50615"/>
                            <a14:foregroundMark x1="7955" y1="50615" x2="11490" y2="66608"/>
                            <a14:foregroundMark x1="32197" y1="19684" x2="28283" y2="19156"/>
                            <a14:foregroundMark x1="19697" y1="82953" x2="34596" y2="87698"/>
                            <a14:foregroundMark x1="34596" y1="87698" x2="43308" y2="81722"/>
                            <a14:foregroundMark x1="28662" y1="19156" x2="28662" y2="19156"/>
                            <a14:foregroundMark x1="27904" y1="19332" x2="29167" y2="19156"/>
                            <a14:foregroundMark x1="34975" y1="18629" x2="45455" y2="25132"/>
                            <a14:foregroundMark x1="45455" y1="25132" x2="54545" y2="55536"/>
                            <a14:foregroundMark x1="54545" y1="55536" x2="49369" y2="76098"/>
                            <a14:foregroundMark x1="49369" y1="76098" x2="38763" y2="57996"/>
                            <a14:foregroundMark x1="38763" y1="57996" x2="35859" y2="19332"/>
                            <a14:foregroundMark x1="36869" y1="28998" x2="36869" y2="51142"/>
                            <a14:foregroundMark x1="36869" y1="51142" x2="46212" y2="82074"/>
                            <a14:foregroundMark x1="46591" y1="84359" x2="52146" y2="73814"/>
                            <a14:foregroundMark x1="52399" y1="77856" x2="55934" y2="53603"/>
                            <a14:foregroundMark x1="55934" y1="53603" x2="51263" y2="37786"/>
                            <a14:foregroundMark x1="51263" y1="37786" x2="40909" y2="23023"/>
                            <a14:foregroundMark x1="40909" y1="23023" x2="38889" y2="22320"/>
                            <a14:foregroundMark x1="57323" y1="43058" x2="58460" y2="59754"/>
                            <a14:foregroundMark x1="58460" y1="59754" x2="56566" y2="66784"/>
                          </a14:backgroundRemoval>
                        </a14:imgEffect>
                      </a14:imgLayer>
                    </a14:imgProps>
                  </a:ext>
                </a:extLst>
              </a:blip>
              <a:srcRect l="7077" t="16937" r="39518" b="9388"/>
              <a:stretch>
                <a:fillRect/>
              </a:stretch>
            </p:blipFill>
            <p:spPr>
              <a:xfrm>
                <a:off x="7340346" y="2846532"/>
                <a:ext cx="2037940" cy="2019885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A9EB71-E727-C519-AD5C-ACFF20D52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5622" t="38708" r="892" b="30705"/>
            <a:stretch>
              <a:fillRect/>
            </a:stretch>
          </p:blipFill>
          <p:spPr>
            <a:xfrm>
              <a:off x="9508825" y="3243781"/>
              <a:ext cx="1532159" cy="1005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4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1795</Words>
  <Application>Microsoft Office PowerPoint</Application>
  <PresentationFormat>와이드스크린</PresentationFormat>
  <Paragraphs>404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소희 김</dc:creator>
  <cp:lastModifiedBy>소희 김</cp:lastModifiedBy>
  <cp:revision>94</cp:revision>
  <dcterms:created xsi:type="dcterms:W3CDTF">2025-09-20T08:28:20Z</dcterms:created>
  <dcterms:modified xsi:type="dcterms:W3CDTF">2025-09-20T17:20:38Z</dcterms:modified>
</cp:coreProperties>
</file>