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84" r:id="rId2"/>
    <p:sldId id="283" r:id="rId3"/>
    <p:sldId id="285" r:id="rId4"/>
    <p:sldId id="286" r:id="rId5"/>
    <p:sldId id="289" r:id="rId6"/>
    <p:sldId id="290" r:id="rId7"/>
    <p:sldId id="287" r:id="rId8"/>
    <p:sldId id="292" r:id="rId9"/>
    <p:sldId id="293" r:id="rId10"/>
    <p:sldId id="294" r:id="rId1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70" userDrawn="1">
          <p15:clr>
            <a:srgbClr val="A4A3A4"/>
          </p15:clr>
        </p15:guide>
        <p15:guide id="3" pos="7310" userDrawn="1">
          <p15:clr>
            <a:srgbClr val="A4A3A4"/>
          </p15:clr>
        </p15:guide>
        <p15:guide id="4"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F4BD"/>
    <a:srgbClr val="8FF8C3"/>
    <a:srgbClr val="B9FCC8"/>
    <a:srgbClr val="FF889C"/>
    <a:srgbClr val="FFA99F"/>
    <a:srgbClr val="FFC29F"/>
    <a:srgbClr val="6B7AD5"/>
    <a:srgbClr val="B39FFE"/>
    <a:srgbClr val="D49FFE"/>
    <a:srgbClr val="E54D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09" autoAdjust="0"/>
    <p:restoredTop sz="94660"/>
  </p:normalViewPr>
  <p:slideViewPr>
    <p:cSldViewPr snapToGrid="0" showGuides="1">
      <p:cViewPr varScale="1">
        <p:scale>
          <a:sx n="105" d="100"/>
          <a:sy n="105" d="100"/>
        </p:scale>
        <p:origin x="216" y="688"/>
      </p:cViewPr>
      <p:guideLst>
        <p:guide pos="370"/>
        <p:guide pos="731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skommuri/Library/Containers/com.microsoft.Excel/Data/Library/Application%20Support/Microsoft/default_clients2%20(version%201).xlsb"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skommuri/Library/Containers/com.microsoft.Excel/Data/Library/Application%20Support/Microsoft/default_clients2%20(version%201).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skommuri\Library\Containers\com.microsoft.Excel\Data\Library\Application%20Support\Microsoft\default_clients2%20(version%201).xlsb"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skommuri/Library/Containers/com.microsoft.Excel/Data/Library/Application%20Support/Microsoft/default_clients2%20(version%201).xlsb"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bg1"/>
                </a:solidFill>
                <a:latin typeface="+mn-lt"/>
                <a:ea typeface="+mn-ea"/>
                <a:cs typeface="+mn-cs"/>
              </a:defRPr>
            </a:pPr>
            <a:r>
              <a:rPr lang="en-US"/>
              <a:t>Credit Limit / Age </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bg1"/>
              </a:solidFill>
              <a:latin typeface="+mn-lt"/>
              <a:ea typeface="+mn-ea"/>
              <a:cs typeface="+mn-cs"/>
            </a:defRPr>
          </a:pPr>
          <a:endParaRPr lang="en-US"/>
        </a:p>
      </c:txPr>
    </c:title>
    <c:autoTitleDeleted val="0"/>
    <c:plotArea>
      <c:layout/>
      <c:scatterChart>
        <c:scatterStyle val="smoothMarker"/>
        <c:varyColors val="0"/>
        <c:ser>
          <c:idx val="1"/>
          <c:order val="1"/>
          <c:tx>
            <c:strRef>
              <c:f>Sheet2!$B$1</c:f>
              <c:strCache>
                <c:ptCount val="1"/>
                <c:pt idx="0">
                  <c:v>LIMIT_BAL</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delete val="1"/>
          </c:dLbls>
          <c:yVal>
            <c:numRef>
              <c:f>Sheet2!$B$2:$B$57</c:f>
              <c:numCache>
                <c:formatCode>0</c:formatCode>
                <c:ptCount val="56"/>
                <c:pt idx="0">
                  <c:v>34000</c:v>
                </c:pt>
                <c:pt idx="1">
                  <c:v>84000</c:v>
                </c:pt>
                <c:pt idx="2">
                  <c:v>150000</c:v>
                </c:pt>
                <c:pt idx="3">
                  <c:v>196216.21621621621</c:v>
                </c:pt>
                <c:pt idx="4">
                  <c:v>224883.72093023255</c:v>
                </c:pt>
                <c:pt idx="5">
                  <c:v>239130.4347826087</c:v>
                </c:pt>
                <c:pt idx="6">
                  <c:v>255000</c:v>
                </c:pt>
                <c:pt idx="7">
                  <c:v>296250</c:v>
                </c:pt>
                <c:pt idx="8">
                  <c:v>307118.64406779659</c:v>
                </c:pt>
                <c:pt idx="9">
                  <c:v>296315.78947368421</c:v>
                </c:pt>
                <c:pt idx="10">
                  <c:v>305254.23728813557</c:v>
                </c:pt>
                <c:pt idx="11">
                  <c:v>299122.80701754388</c:v>
                </c:pt>
                <c:pt idx="12">
                  <c:v>302931.03448275861</c:v>
                </c:pt>
                <c:pt idx="13">
                  <c:v>301379.31034482759</c:v>
                </c:pt>
                <c:pt idx="14">
                  <c:v>301551.72413793101</c:v>
                </c:pt>
                <c:pt idx="15">
                  <c:v>297368.42105263157</c:v>
                </c:pt>
                <c:pt idx="16">
                  <c:v>295789.4736842105</c:v>
                </c:pt>
                <c:pt idx="17">
                  <c:v>303103.44827586209</c:v>
                </c:pt>
                <c:pt idx="18">
                  <c:v>312166.66666666669</c:v>
                </c:pt>
                <c:pt idx="19">
                  <c:v>300000</c:v>
                </c:pt>
                <c:pt idx="20">
                  <c:v>301228.0701754386</c:v>
                </c:pt>
                <c:pt idx="21">
                  <c:v>281412.36363636365</c:v>
                </c:pt>
                <c:pt idx="22">
                  <c:v>286851.85185185185</c:v>
                </c:pt>
                <c:pt idx="23">
                  <c:v>275660.37735849054</c:v>
                </c:pt>
                <c:pt idx="24">
                  <c:v>273461.53846153844</c:v>
                </c:pt>
                <c:pt idx="25">
                  <c:v>280111.11111111112</c:v>
                </c:pt>
                <c:pt idx="26">
                  <c:v>284339.62264150946</c:v>
                </c:pt>
                <c:pt idx="27">
                  <c:v>254120</c:v>
                </c:pt>
                <c:pt idx="28">
                  <c:v>263800</c:v>
                </c:pt>
                <c:pt idx="29">
                  <c:v>297272.72727272729</c:v>
                </c:pt>
                <c:pt idx="30">
                  <c:v>257021.27659574468</c:v>
                </c:pt>
                <c:pt idx="31">
                  <c:v>254893.61702127659</c:v>
                </c:pt>
                <c:pt idx="32">
                  <c:v>266800</c:v>
                </c:pt>
                <c:pt idx="33">
                  <c:v>267777.77777777775</c:v>
                </c:pt>
                <c:pt idx="34">
                  <c:v>236190.47619047618</c:v>
                </c:pt>
                <c:pt idx="35">
                  <c:v>224871.79487179487</c:v>
                </c:pt>
                <c:pt idx="36">
                  <c:v>241794.87179487178</c:v>
                </c:pt>
                <c:pt idx="37">
                  <c:v>217647.0588235294</c:v>
                </c:pt>
                <c:pt idx="38">
                  <c:v>178076.92307692306</c:v>
                </c:pt>
                <c:pt idx="39">
                  <c:v>185925.92592592593</c:v>
                </c:pt>
                <c:pt idx="40">
                  <c:v>234642.85714285713</c:v>
                </c:pt>
                <c:pt idx="41">
                  <c:v>199230.76923076922</c:v>
                </c:pt>
                <c:pt idx="42">
                  <c:v>224500</c:v>
                </c:pt>
                <c:pt idx="43">
                  <c:v>235454.54545454544</c:v>
                </c:pt>
                <c:pt idx="44">
                  <c:v>216153.84615384616</c:v>
                </c:pt>
                <c:pt idx="45">
                  <c:v>264705.8823529412</c:v>
                </c:pt>
                <c:pt idx="46">
                  <c:v>244000</c:v>
                </c:pt>
                <c:pt idx="47">
                  <c:v>192000</c:v>
                </c:pt>
                <c:pt idx="48">
                  <c:v>221818.18181818182</c:v>
                </c:pt>
                <c:pt idx="49">
                  <c:v>214285.71428571429</c:v>
                </c:pt>
                <c:pt idx="50">
                  <c:v>160000</c:v>
                </c:pt>
                <c:pt idx="51">
                  <c:v>166666.66666666666</c:v>
                </c:pt>
                <c:pt idx="52">
                  <c:v>270000</c:v>
                </c:pt>
                <c:pt idx="53">
                  <c:v>160000</c:v>
                </c:pt>
                <c:pt idx="54">
                  <c:v>213333.33333333334</c:v>
                </c:pt>
                <c:pt idx="55">
                  <c:v>440000</c:v>
                </c:pt>
              </c:numCache>
            </c:numRef>
          </c:yVal>
          <c:smooth val="1"/>
          <c:extLst>
            <c:ext xmlns:c16="http://schemas.microsoft.com/office/drawing/2014/chart" uri="{C3380CC4-5D6E-409C-BE32-E72D297353CC}">
              <c16:uniqueId val="{00000000-03F6-BD43-A626-E0189B69AE39}"/>
            </c:ext>
          </c:extLst>
        </c:ser>
        <c:dLbls>
          <c:dLblPos val="ctr"/>
          <c:showLegendKey val="0"/>
          <c:showVal val="1"/>
          <c:showCatName val="0"/>
          <c:showSerName val="0"/>
          <c:showPercent val="0"/>
          <c:showBubbleSize val="0"/>
        </c:dLbls>
        <c:axId val="1244057119"/>
        <c:axId val="1248879471"/>
      </c:scatterChart>
      <c:scatterChart>
        <c:scatterStyle val="smoothMarker"/>
        <c:varyColors val="0"/>
        <c:ser>
          <c:idx val="0"/>
          <c:order val="0"/>
          <c:tx>
            <c:strRef>
              <c:f>Sheet2!$A$1</c:f>
              <c:strCache>
                <c:ptCount val="1"/>
                <c:pt idx="0">
                  <c:v>AGE</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yVal>
            <c:numRef>
              <c:f>Sheet2!$A$2:$A$57</c:f>
              <c:numCache>
                <c:formatCode>General</c:formatCode>
                <c:ptCount val="56"/>
                <c:pt idx="0">
                  <c:v>21</c:v>
                </c:pt>
                <c:pt idx="1">
                  <c:v>22</c:v>
                </c:pt>
                <c:pt idx="2">
                  <c:v>23</c:v>
                </c:pt>
                <c:pt idx="3">
                  <c:v>24</c:v>
                </c:pt>
                <c:pt idx="4">
                  <c:v>25</c:v>
                </c:pt>
                <c:pt idx="5">
                  <c:v>26</c:v>
                </c:pt>
                <c:pt idx="6">
                  <c:v>27</c:v>
                </c:pt>
                <c:pt idx="7">
                  <c:v>28</c:v>
                </c:pt>
                <c:pt idx="8">
                  <c:v>29</c:v>
                </c:pt>
                <c:pt idx="9">
                  <c:v>30</c:v>
                </c:pt>
                <c:pt idx="10">
                  <c:v>31</c:v>
                </c:pt>
                <c:pt idx="11">
                  <c:v>32</c:v>
                </c:pt>
                <c:pt idx="12">
                  <c:v>33</c:v>
                </c:pt>
                <c:pt idx="13">
                  <c:v>34</c:v>
                </c:pt>
                <c:pt idx="14">
                  <c:v>35</c:v>
                </c:pt>
                <c:pt idx="15">
                  <c:v>36</c:v>
                </c:pt>
                <c:pt idx="16">
                  <c:v>37</c:v>
                </c:pt>
                <c:pt idx="17">
                  <c:v>38</c:v>
                </c:pt>
                <c:pt idx="18">
                  <c:v>39</c:v>
                </c:pt>
                <c:pt idx="19">
                  <c:v>40</c:v>
                </c:pt>
                <c:pt idx="20">
                  <c:v>41</c:v>
                </c:pt>
                <c:pt idx="21">
                  <c:v>42</c:v>
                </c:pt>
                <c:pt idx="22">
                  <c:v>43</c:v>
                </c:pt>
                <c:pt idx="23">
                  <c:v>44</c:v>
                </c:pt>
                <c:pt idx="24">
                  <c:v>45</c:v>
                </c:pt>
                <c:pt idx="25">
                  <c:v>46</c:v>
                </c:pt>
                <c:pt idx="26">
                  <c:v>47</c:v>
                </c:pt>
                <c:pt idx="27">
                  <c:v>48</c:v>
                </c:pt>
                <c:pt idx="28">
                  <c:v>49</c:v>
                </c:pt>
                <c:pt idx="29">
                  <c:v>50</c:v>
                </c:pt>
                <c:pt idx="30">
                  <c:v>51</c:v>
                </c:pt>
                <c:pt idx="31">
                  <c:v>52</c:v>
                </c:pt>
                <c:pt idx="32">
                  <c:v>53</c:v>
                </c:pt>
                <c:pt idx="33">
                  <c:v>54</c:v>
                </c:pt>
                <c:pt idx="34">
                  <c:v>55</c:v>
                </c:pt>
                <c:pt idx="35">
                  <c:v>56</c:v>
                </c:pt>
                <c:pt idx="36">
                  <c:v>57</c:v>
                </c:pt>
                <c:pt idx="37">
                  <c:v>58</c:v>
                </c:pt>
                <c:pt idx="38">
                  <c:v>59</c:v>
                </c:pt>
                <c:pt idx="39">
                  <c:v>60</c:v>
                </c:pt>
                <c:pt idx="40">
                  <c:v>61</c:v>
                </c:pt>
                <c:pt idx="41">
                  <c:v>62</c:v>
                </c:pt>
                <c:pt idx="42">
                  <c:v>63</c:v>
                </c:pt>
                <c:pt idx="43">
                  <c:v>64</c:v>
                </c:pt>
                <c:pt idx="44">
                  <c:v>65</c:v>
                </c:pt>
                <c:pt idx="45">
                  <c:v>66</c:v>
                </c:pt>
                <c:pt idx="46">
                  <c:v>67</c:v>
                </c:pt>
                <c:pt idx="47">
                  <c:v>68</c:v>
                </c:pt>
                <c:pt idx="48">
                  <c:v>69</c:v>
                </c:pt>
                <c:pt idx="49">
                  <c:v>70</c:v>
                </c:pt>
                <c:pt idx="50">
                  <c:v>71</c:v>
                </c:pt>
                <c:pt idx="51">
                  <c:v>72</c:v>
                </c:pt>
                <c:pt idx="52">
                  <c:v>73</c:v>
                </c:pt>
                <c:pt idx="53">
                  <c:v>74</c:v>
                </c:pt>
                <c:pt idx="54">
                  <c:v>75</c:v>
                </c:pt>
                <c:pt idx="55">
                  <c:v>79</c:v>
                </c:pt>
              </c:numCache>
            </c:numRef>
          </c:yVal>
          <c:smooth val="1"/>
          <c:extLst>
            <c:ext xmlns:c16="http://schemas.microsoft.com/office/drawing/2014/chart" uri="{C3380CC4-5D6E-409C-BE32-E72D297353CC}">
              <c16:uniqueId val="{00000001-03F6-BD43-A626-E0189B69AE39}"/>
            </c:ext>
          </c:extLst>
        </c:ser>
        <c:dLbls>
          <c:showLegendKey val="0"/>
          <c:showVal val="0"/>
          <c:showCatName val="0"/>
          <c:showSerName val="0"/>
          <c:showPercent val="0"/>
          <c:showBubbleSize val="0"/>
        </c:dLbls>
        <c:axId val="2008552719"/>
        <c:axId val="2126277855"/>
      </c:scatterChart>
      <c:valAx>
        <c:axId val="1244057119"/>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248879471"/>
        <c:crosses val="autoZero"/>
        <c:crossBetween val="midCat"/>
      </c:valAx>
      <c:valAx>
        <c:axId val="1248879471"/>
        <c:scaling>
          <c:orientation val="minMax"/>
        </c:scaling>
        <c:delete val="0"/>
        <c:axPos val="l"/>
        <c:numFmt formatCode="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244057119"/>
        <c:crosses val="autoZero"/>
        <c:crossBetween val="midCat"/>
      </c:valAx>
      <c:valAx>
        <c:axId val="2126277855"/>
        <c:scaling>
          <c:orientation val="minMax"/>
        </c:scaling>
        <c:delete val="0"/>
        <c:axPos val="r"/>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2008552719"/>
        <c:crosses val="max"/>
        <c:crossBetween val="midCat"/>
      </c:valAx>
      <c:valAx>
        <c:axId val="2008552719"/>
        <c:scaling>
          <c:orientation val="minMax"/>
        </c:scaling>
        <c:delete val="1"/>
        <c:axPos val="b"/>
        <c:majorTickMark val="out"/>
        <c:minorTickMark val="none"/>
        <c:tickLblPos val="nextTo"/>
        <c:crossAx val="2126277855"/>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accent3">
            <a:lumMod val="67000"/>
          </a:schemeClr>
        </a:gs>
        <a:gs pos="0">
          <a:schemeClr val="accent3">
            <a:lumMod val="97000"/>
            <a:lumOff val="3000"/>
          </a:schemeClr>
        </a:gs>
        <a:gs pos="0">
          <a:schemeClr val="tx1">
            <a:lumMod val="65000"/>
            <a:lumOff val="35000"/>
          </a:schemeClr>
        </a:gs>
      </a:gsLst>
      <a:lin ang="16200000" scaled="1"/>
      <a:tileRect/>
    </a:gradFill>
    <a:ln>
      <a:noFill/>
    </a:ln>
    <a:effectLst/>
  </c:spPr>
  <c:txPr>
    <a:bodyPr/>
    <a:lstStyle/>
    <a:p>
      <a:pPr>
        <a:defRPr>
          <a:solidFill>
            <a:schemeClr val="bg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Default by Age Bins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Sheet11!$A$1</c:f>
              <c:strCache>
                <c:ptCount val="1"/>
                <c:pt idx="0">
                  <c:v>Bin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val>
            <c:numRef>
              <c:f>Sheet11!$A$2:$A$5</c:f>
              <c:numCache>
                <c:formatCode>General</c:formatCode>
                <c:ptCount val="4"/>
                <c:pt idx="0">
                  <c:v>25</c:v>
                </c:pt>
                <c:pt idx="1">
                  <c:v>43</c:v>
                </c:pt>
                <c:pt idx="2">
                  <c:v>54</c:v>
                </c:pt>
                <c:pt idx="3">
                  <c:v>85</c:v>
                </c:pt>
              </c:numCache>
            </c:numRef>
          </c:val>
          <c:extLst>
            <c:ext xmlns:c16="http://schemas.microsoft.com/office/drawing/2014/chart" uri="{C3380CC4-5D6E-409C-BE32-E72D297353CC}">
              <c16:uniqueId val="{00000000-BB78-EA4E-A650-35284686325C}"/>
            </c:ext>
          </c:extLst>
        </c:ser>
        <c:ser>
          <c:idx val="1"/>
          <c:order val="1"/>
          <c:tx>
            <c:strRef>
              <c:f>Sheet11!$B$1</c:f>
              <c:strCache>
                <c:ptCount val="1"/>
                <c:pt idx="0">
                  <c:v>Default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val>
            <c:numRef>
              <c:f>Sheet11!$B$2:$B$5</c:f>
              <c:numCache>
                <c:formatCode>General</c:formatCode>
                <c:ptCount val="4"/>
                <c:pt idx="0">
                  <c:v>7500</c:v>
                </c:pt>
                <c:pt idx="1">
                  <c:v>4372</c:v>
                </c:pt>
                <c:pt idx="2">
                  <c:v>1097</c:v>
                </c:pt>
                <c:pt idx="3">
                  <c:v>275</c:v>
                </c:pt>
              </c:numCache>
            </c:numRef>
          </c:val>
          <c:extLst>
            <c:ext xmlns:c16="http://schemas.microsoft.com/office/drawing/2014/chart" uri="{C3380CC4-5D6E-409C-BE32-E72D297353CC}">
              <c16:uniqueId val="{00000001-BB78-EA4E-A650-35284686325C}"/>
            </c:ext>
          </c:extLst>
        </c:ser>
        <c:ser>
          <c:idx val="2"/>
          <c:order val="2"/>
          <c:tx>
            <c:strRef>
              <c:f>Sheet11!$C$1</c:f>
              <c:strCache>
                <c:ptCount val="1"/>
                <c:pt idx="0">
                  <c:v>Not Default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val>
            <c:numRef>
              <c:f>Sheet11!$C$2:$C$5</c:f>
              <c:numCache>
                <c:formatCode>General</c:formatCode>
                <c:ptCount val="4"/>
                <c:pt idx="0">
                  <c:v>33869</c:v>
                </c:pt>
                <c:pt idx="1">
                  <c:v>20143</c:v>
                </c:pt>
                <c:pt idx="2">
                  <c:v>4933</c:v>
                </c:pt>
                <c:pt idx="3">
                  <c:v>1053</c:v>
                </c:pt>
              </c:numCache>
            </c:numRef>
          </c:val>
          <c:extLst>
            <c:ext xmlns:c16="http://schemas.microsoft.com/office/drawing/2014/chart" uri="{C3380CC4-5D6E-409C-BE32-E72D297353CC}">
              <c16:uniqueId val="{00000002-BB78-EA4E-A650-35284686325C}"/>
            </c:ext>
          </c:extLst>
        </c:ser>
        <c:dLbls>
          <c:showLegendKey val="0"/>
          <c:showVal val="0"/>
          <c:showCatName val="0"/>
          <c:showSerName val="0"/>
          <c:showPercent val="0"/>
          <c:showBubbleSize val="0"/>
        </c:dLbls>
        <c:gapWidth val="150"/>
        <c:shape val="box"/>
        <c:axId val="1671296719"/>
        <c:axId val="1671298351"/>
        <c:axId val="0"/>
      </c:bar3DChart>
      <c:catAx>
        <c:axId val="1671296719"/>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71298351"/>
        <c:crosses val="autoZero"/>
        <c:auto val="1"/>
        <c:lblAlgn val="ctr"/>
        <c:lblOffset val="100"/>
        <c:noMultiLvlLbl val="0"/>
      </c:catAx>
      <c:valAx>
        <c:axId val="1671298351"/>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712967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2"/>
                </a:solidFill>
                <a:latin typeface="+mn-lt"/>
                <a:ea typeface="+mn-ea"/>
                <a:cs typeface="+mn-cs"/>
              </a:defRPr>
            </a:pPr>
            <a:r>
              <a:rPr lang="en-US"/>
              <a:t>Education vs Credit Limit</a:t>
            </a:r>
          </a:p>
        </c:rich>
      </c:tx>
      <c:layout>
        <c:manualLayout>
          <c:xMode val="edge"/>
          <c:yMode val="edge"/>
          <c:x val="0.35839405788657286"/>
          <c:y val="2.337966926052131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bg2"/>
              </a:solidFill>
              <a:latin typeface="+mn-lt"/>
              <a:ea typeface="+mn-ea"/>
              <a:cs typeface="+mn-cs"/>
            </a:defRPr>
          </a:pPr>
          <a:endParaRPr lang="en-US"/>
        </a:p>
      </c:txPr>
    </c:title>
    <c:autoTitleDeleted val="0"/>
    <c:plotArea>
      <c:layout/>
      <c:barChart>
        <c:barDir val="col"/>
        <c:grouping val="clustered"/>
        <c:varyColors val="0"/>
        <c:ser>
          <c:idx val="0"/>
          <c:order val="0"/>
          <c:tx>
            <c:strRef>
              <c:f>Sheet3!$F$30026</c:f>
              <c:strCache>
                <c:ptCount val="1"/>
                <c:pt idx="0">
                  <c:v>Default</c:v>
                </c:pt>
              </c:strCache>
            </c:strRef>
          </c:tx>
          <c:spPr>
            <a:solidFill>
              <a:schemeClr val="accent1"/>
            </a:solidFill>
            <a:ln>
              <a:noFill/>
            </a:ln>
            <a:effectLst/>
          </c:spPr>
          <c:invertIfNegative val="0"/>
          <c:cat>
            <c:strRef>
              <c:f>Sheet3!$E$30027:$E$30029</c:f>
              <c:strCache>
                <c:ptCount val="3"/>
                <c:pt idx="0">
                  <c:v>Gradutation</c:v>
                </c:pt>
                <c:pt idx="1">
                  <c:v>High School</c:v>
                </c:pt>
                <c:pt idx="2">
                  <c:v>Universtity</c:v>
                </c:pt>
              </c:strCache>
            </c:strRef>
          </c:cat>
          <c:val>
            <c:numRef>
              <c:f>Sheet3!$F$30027:$F$30029</c:f>
              <c:numCache>
                <c:formatCode>General</c:formatCode>
                <c:ptCount val="3"/>
                <c:pt idx="0">
                  <c:v>21.917808219178081</c:v>
                </c:pt>
                <c:pt idx="1">
                  <c:v>21.659548505186088</c:v>
                </c:pt>
                <c:pt idx="2">
                  <c:v>22.440832620473337</c:v>
                </c:pt>
              </c:numCache>
            </c:numRef>
          </c:val>
          <c:extLst>
            <c:ext xmlns:c16="http://schemas.microsoft.com/office/drawing/2014/chart" uri="{C3380CC4-5D6E-409C-BE32-E72D297353CC}">
              <c16:uniqueId val="{00000000-00D9-5A49-8ADA-E666CF8671C7}"/>
            </c:ext>
          </c:extLst>
        </c:ser>
        <c:dLbls>
          <c:showLegendKey val="0"/>
          <c:showVal val="0"/>
          <c:showCatName val="0"/>
          <c:showSerName val="0"/>
          <c:showPercent val="0"/>
          <c:showBubbleSize val="0"/>
        </c:dLbls>
        <c:gapWidth val="150"/>
        <c:axId val="2117340431"/>
        <c:axId val="2117427663"/>
      </c:barChart>
      <c:lineChart>
        <c:grouping val="standard"/>
        <c:varyColors val="0"/>
        <c:ser>
          <c:idx val="1"/>
          <c:order val="1"/>
          <c:tx>
            <c:strRef>
              <c:f>Sheet3!$G$30026</c:f>
              <c:strCache>
                <c:ptCount val="1"/>
                <c:pt idx="0">
                  <c:v>Not Default</c:v>
                </c:pt>
              </c:strCache>
            </c:strRef>
          </c:tx>
          <c:spPr>
            <a:ln w="28575" cap="rnd">
              <a:solidFill>
                <a:schemeClr val="accent2"/>
              </a:solidFill>
              <a:round/>
            </a:ln>
            <a:effectLst/>
          </c:spPr>
          <c:marker>
            <c:symbol val="none"/>
          </c:marker>
          <c:cat>
            <c:strRef>
              <c:f>Sheet3!$E$30027:$E$30029</c:f>
              <c:strCache>
                <c:ptCount val="3"/>
                <c:pt idx="0">
                  <c:v>Gradutation</c:v>
                </c:pt>
                <c:pt idx="1">
                  <c:v>High School</c:v>
                </c:pt>
                <c:pt idx="2">
                  <c:v>Universtity</c:v>
                </c:pt>
              </c:strCache>
            </c:strRef>
          </c:cat>
          <c:val>
            <c:numRef>
              <c:f>Sheet3!$G$30027:$G$30029</c:f>
              <c:numCache>
                <c:formatCode>General</c:formatCode>
                <c:ptCount val="3"/>
                <c:pt idx="0">
                  <c:v>78.082191780821915</c:v>
                </c:pt>
                <c:pt idx="1">
                  <c:v>78.340451494813919</c:v>
                </c:pt>
                <c:pt idx="2">
                  <c:v>77.559167379526656</c:v>
                </c:pt>
              </c:numCache>
            </c:numRef>
          </c:val>
          <c:smooth val="0"/>
          <c:extLst>
            <c:ext xmlns:c16="http://schemas.microsoft.com/office/drawing/2014/chart" uri="{C3380CC4-5D6E-409C-BE32-E72D297353CC}">
              <c16:uniqueId val="{00000001-00D9-5A49-8ADA-E666CF8671C7}"/>
            </c:ext>
          </c:extLst>
        </c:ser>
        <c:dLbls>
          <c:showLegendKey val="0"/>
          <c:showVal val="0"/>
          <c:showCatName val="0"/>
          <c:showSerName val="0"/>
          <c:showPercent val="0"/>
          <c:showBubbleSize val="0"/>
        </c:dLbls>
        <c:marker val="1"/>
        <c:smooth val="0"/>
        <c:axId val="2117340431"/>
        <c:axId val="2117427663"/>
      </c:lineChart>
      <c:catAx>
        <c:axId val="2117340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2"/>
                </a:solidFill>
                <a:latin typeface="+mn-lt"/>
                <a:ea typeface="+mn-ea"/>
                <a:cs typeface="+mn-cs"/>
              </a:defRPr>
            </a:pPr>
            <a:endParaRPr lang="en-US"/>
          </a:p>
        </c:txPr>
        <c:crossAx val="2117427663"/>
        <c:crosses val="autoZero"/>
        <c:auto val="1"/>
        <c:lblAlgn val="ctr"/>
        <c:lblOffset val="100"/>
        <c:noMultiLvlLbl val="0"/>
      </c:catAx>
      <c:valAx>
        <c:axId val="2117427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2"/>
                </a:solidFill>
                <a:latin typeface="+mn-lt"/>
                <a:ea typeface="+mn-ea"/>
                <a:cs typeface="+mn-cs"/>
              </a:defRPr>
            </a:pPr>
            <a:endParaRPr lang="en-US"/>
          </a:p>
        </c:txPr>
        <c:crossAx val="21173404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accent3">
            <a:lumMod val="67000"/>
          </a:schemeClr>
        </a:gs>
        <a:gs pos="0">
          <a:schemeClr val="accent3">
            <a:lumMod val="97000"/>
            <a:lumOff val="3000"/>
          </a:schemeClr>
        </a:gs>
        <a:gs pos="0">
          <a:schemeClr val="tx1">
            <a:lumMod val="75000"/>
            <a:lumOff val="25000"/>
          </a:schemeClr>
        </a:gs>
      </a:gsLst>
      <a:lin ang="16200000" scaled="1"/>
      <a:tileRect/>
    </a:gradFill>
    <a:ln>
      <a:noFill/>
    </a:ln>
    <a:effectLst/>
  </c:spPr>
  <c:txPr>
    <a:bodyPr/>
    <a:lstStyle/>
    <a:p>
      <a:pPr>
        <a:defRPr>
          <a:solidFill>
            <a:schemeClr val="bg2"/>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Bill Pay vs Payment</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stacked"/>
        <c:varyColors val="0"/>
        <c:ser>
          <c:idx val="0"/>
          <c:order val="0"/>
          <c:tx>
            <c:strRef>
              <c:f>'default of credit card clients'!$H$30012</c:f>
              <c:strCache>
                <c:ptCount val="1"/>
                <c:pt idx="0">
                  <c:v>Avg Bill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'default of credit card clients'!$G$30013:$G$30014</c:f>
              <c:strCache>
                <c:ptCount val="2"/>
                <c:pt idx="0">
                  <c:v>Default</c:v>
                </c:pt>
                <c:pt idx="1">
                  <c:v>Not Default</c:v>
                </c:pt>
              </c:strCache>
            </c:strRef>
          </c:cat>
          <c:val>
            <c:numRef>
              <c:f>'default of credit card clients'!$H$30013:$H$30014</c:f>
              <c:numCache>
                <c:formatCode>0</c:formatCode>
                <c:ptCount val="2"/>
                <c:pt idx="0">
                  <c:v>268756</c:v>
                </c:pt>
                <c:pt idx="1">
                  <c:v>270198</c:v>
                </c:pt>
              </c:numCache>
            </c:numRef>
          </c:val>
          <c:extLst>
            <c:ext xmlns:c16="http://schemas.microsoft.com/office/drawing/2014/chart" uri="{C3380CC4-5D6E-409C-BE32-E72D297353CC}">
              <c16:uniqueId val="{00000000-4322-7543-AF3E-C9B0BB4666F0}"/>
            </c:ext>
          </c:extLst>
        </c:ser>
        <c:ser>
          <c:idx val="1"/>
          <c:order val="1"/>
          <c:tx>
            <c:strRef>
              <c:f>'default of credit card clients'!$I$30012</c:f>
              <c:strCache>
                <c:ptCount val="1"/>
                <c:pt idx="0">
                  <c:v>Avg Pay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'default of credit card clients'!$G$30013:$G$30014</c:f>
              <c:strCache>
                <c:ptCount val="2"/>
                <c:pt idx="0">
                  <c:v>Default</c:v>
                </c:pt>
                <c:pt idx="1">
                  <c:v>Not Default</c:v>
                </c:pt>
              </c:strCache>
            </c:strRef>
          </c:cat>
          <c:val>
            <c:numRef>
              <c:f>'default of credit card clients'!$I$30013:$I$30014</c:f>
              <c:numCache>
                <c:formatCode>0</c:formatCode>
                <c:ptCount val="2"/>
                <c:pt idx="0">
                  <c:v>30536</c:v>
                </c:pt>
                <c:pt idx="1">
                  <c:v>31971</c:v>
                </c:pt>
              </c:numCache>
            </c:numRef>
          </c:val>
          <c:extLst>
            <c:ext xmlns:c16="http://schemas.microsoft.com/office/drawing/2014/chart" uri="{C3380CC4-5D6E-409C-BE32-E72D297353CC}">
              <c16:uniqueId val="{00000001-4322-7543-AF3E-C9B0BB4666F0}"/>
            </c:ext>
          </c:extLst>
        </c:ser>
        <c:dLbls>
          <c:showLegendKey val="0"/>
          <c:showVal val="0"/>
          <c:showCatName val="0"/>
          <c:showSerName val="0"/>
          <c:showPercent val="0"/>
          <c:showBubbleSize val="0"/>
        </c:dLbls>
        <c:gapWidth val="150"/>
        <c:overlap val="100"/>
        <c:axId val="795792"/>
        <c:axId val="2123494623"/>
      </c:barChart>
      <c:catAx>
        <c:axId val="7957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23494623"/>
        <c:crosses val="autoZero"/>
        <c:auto val="1"/>
        <c:lblAlgn val="ctr"/>
        <c:lblOffset val="100"/>
        <c:noMultiLvlLbl val="0"/>
      </c:catAx>
      <c:valAx>
        <c:axId val="2123494623"/>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95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0F1F85-8E5E-46DF-9606-6E017C91E855}" type="datetimeFigureOut">
              <a:rPr lang="id-ID" smtClean="0"/>
              <a:t>19/04/20</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22E110-6487-44F4-B9FC-5AC48C90CE97}" type="slidenum">
              <a:rPr lang="id-ID" smtClean="0"/>
              <a:t>‹#›</a:t>
            </a:fld>
            <a:endParaRPr lang="id-ID"/>
          </a:p>
        </p:txBody>
      </p:sp>
    </p:spTree>
    <p:extLst>
      <p:ext uri="{BB962C8B-B14F-4D97-AF65-F5344CB8AC3E}">
        <p14:creationId xmlns:p14="http://schemas.microsoft.com/office/powerpoint/2010/main" val="330682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D51B5-19FC-4CFC-BE64-4DAA140B52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C8FEAA3E-24BE-4CDF-9488-A20712ABE2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B4D5FB5A-70BC-458C-88CB-1C18FB0C748C}"/>
              </a:ext>
            </a:extLst>
          </p:cNvPr>
          <p:cNvSpPr>
            <a:spLocks noGrp="1"/>
          </p:cNvSpPr>
          <p:nvPr>
            <p:ph type="dt" sz="half" idx="10"/>
          </p:nvPr>
        </p:nvSpPr>
        <p:spPr/>
        <p:txBody>
          <a:bodyPr/>
          <a:lstStyle/>
          <a:p>
            <a:fld id="{5C499853-C6CB-4C0C-BC94-147235F29066}" type="datetimeFigureOut">
              <a:rPr lang="id-ID" smtClean="0"/>
              <a:t>19/04/20</a:t>
            </a:fld>
            <a:endParaRPr lang="id-ID"/>
          </a:p>
        </p:txBody>
      </p:sp>
      <p:sp>
        <p:nvSpPr>
          <p:cNvPr id="5" name="Footer Placeholder 4">
            <a:extLst>
              <a:ext uri="{FF2B5EF4-FFF2-40B4-BE49-F238E27FC236}">
                <a16:creationId xmlns:a16="http://schemas.microsoft.com/office/drawing/2014/main" id="{DB121211-6621-488C-B54B-0A433AECB517}"/>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9FA8ACFA-E1C2-4940-A82E-3BFA72542CB7}"/>
              </a:ext>
            </a:extLst>
          </p:cNvPr>
          <p:cNvSpPr>
            <a:spLocks noGrp="1"/>
          </p:cNvSpPr>
          <p:nvPr>
            <p:ph type="sldNum" sz="quarter" idx="12"/>
          </p:nvPr>
        </p:nvSpPr>
        <p:spPr/>
        <p:txBody>
          <a:bodyPr/>
          <a:lstStyle/>
          <a:p>
            <a:fld id="{D3719D50-003F-4869-BD56-D5E7D3DA95FF}" type="slidenum">
              <a:rPr lang="id-ID" smtClean="0"/>
              <a:t>‹#›</a:t>
            </a:fld>
            <a:endParaRPr lang="id-ID"/>
          </a:p>
        </p:txBody>
      </p:sp>
    </p:spTree>
    <p:extLst>
      <p:ext uri="{BB962C8B-B14F-4D97-AF65-F5344CB8AC3E}">
        <p14:creationId xmlns:p14="http://schemas.microsoft.com/office/powerpoint/2010/main" val="2072041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6DD7-484A-4996-92C6-A1928952E35A}"/>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93EF5B23-06C5-4BFC-A7A0-7FD9D4BDB41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5C747937-D8A5-48A7-A514-D895273DC3D5}"/>
              </a:ext>
            </a:extLst>
          </p:cNvPr>
          <p:cNvSpPr>
            <a:spLocks noGrp="1"/>
          </p:cNvSpPr>
          <p:nvPr>
            <p:ph type="dt" sz="half" idx="10"/>
          </p:nvPr>
        </p:nvSpPr>
        <p:spPr/>
        <p:txBody>
          <a:bodyPr/>
          <a:lstStyle/>
          <a:p>
            <a:fld id="{5C499853-C6CB-4C0C-BC94-147235F29066}" type="datetimeFigureOut">
              <a:rPr lang="id-ID" smtClean="0"/>
              <a:t>19/04/20</a:t>
            </a:fld>
            <a:endParaRPr lang="id-ID"/>
          </a:p>
        </p:txBody>
      </p:sp>
      <p:sp>
        <p:nvSpPr>
          <p:cNvPr id="5" name="Footer Placeholder 4">
            <a:extLst>
              <a:ext uri="{FF2B5EF4-FFF2-40B4-BE49-F238E27FC236}">
                <a16:creationId xmlns:a16="http://schemas.microsoft.com/office/drawing/2014/main" id="{5DEE0E7F-5FAE-4B6C-B701-DC627A8CD99B}"/>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243E9FE0-6012-477C-88D4-D5F6F52DCAC3}"/>
              </a:ext>
            </a:extLst>
          </p:cNvPr>
          <p:cNvSpPr>
            <a:spLocks noGrp="1"/>
          </p:cNvSpPr>
          <p:nvPr>
            <p:ph type="sldNum" sz="quarter" idx="12"/>
          </p:nvPr>
        </p:nvSpPr>
        <p:spPr/>
        <p:txBody>
          <a:bodyPr/>
          <a:lstStyle/>
          <a:p>
            <a:fld id="{D3719D50-003F-4869-BD56-D5E7D3DA95FF}" type="slidenum">
              <a:rPr lang="id-ID" smtClean="0"/>
              <a:t>‹#›</a:t>
            </a:fld>
            <a:endParaRPr lang="id-ID"/>
          </a:p>
        </p:txBody>
      </p:sp>
    </p:spTree>
    <p:extLst>
      <p:ext uri="{BB962C8B-B14F-4D97-AF65-F5344CB8AC3E}">
        <p14:creationId xmlns:p14="http://schemas.microsoft.com/office/powerpoint/2010/main" val="3516306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440836-2454-4519-9542-4B340A1C89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64B5699E-7599-44FD-83EE-A05B3B636CF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01F96F79-7726-466C-A296-0876F75269B9}"/>
              </a:ext>
            </a:extLst>
          </p:cNvPr>
          <p:cNvSpPr>
            <a:spLocks noGrp="1"/>
          </p:cNvSpPr>
          <p:nvPr>
            <p:ph type="dt" sz="half" idx="10"/>
          </p:nvPr>
        </p:nvSpPr>
        <p:spPr/>
        <p:txBody>
          <a:bodyPr/>
          <a:lstStyle/>
          <a:p>
            <a:fld id="{5C499853-C6CB-4C0C-BC94-147235F29066}" type="datetimeFigureOut">
              <a:rPr lang="id-ID" smtClean="0"/>
              <a:t>19/04/20</a:t>
            </a:fld>
            <a:endParaRPr lang="id-ID"/>
          </a:p>
        </p:txBody>
      </p:sp>
      <p:sp>
        <p:nvSpPr>
          <p:cNvPr id="5" name="Footer Placeholder 4">
            <a:extLst>
              <a:ext uri="{FF2B5EF4-FFF2-40B4-BE49-F238E27FC236}">
                <a16:creationId xmlns:a16="http://schemas.microsoft.com/office/drawing/2014/main" id="{CA041312-3912-410F-A1AD-1FCDC85FA08E}"/>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15B68A27-5DF5-4C78-A11C-BDC689AF4B7E}"/>
              </a:ext>
            </a:extLst>
          </p:cNvPr>
          <p:cNvSpPr>
            <a:spLocks noGrp="1"/>
          </p:cNvSpPr>
          <p:nvPr>
            <p:ph type="sldNum" sz="quarter" idx="12"/>
          </p:nvPr>
        </p:nvSpPr>
        <p:spPr/>
        <p:txBody>
          <a:bodyPr/>
          <a:lstStyle/>
          <a:p>
            <a:fld id="{D3719D50-003F-4869-BD56-D5E7D3DA95FF}" type="slidenum">
              <a:rPr lang="id-ID" smtClean="0"/>
              <a:t>‹#›</a:t>
            </a:fld>
            <a:endParaRPr lang="id-ID"/>
          </a:p>
        </p:txBody>
      </p:sp>
    </p:spTree>
    <p:extLst>
      <p:ext uri="{BB962C8B-B14F-4D97-AF65-F5344CB8AC3E}">
        <p14:creationId xmlns:p14="http://schemas.microsoft.com/office/powerpoint/2010/main" val="3174107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D3C7-6783-46F1-BD04-0C07CC0A0EA3}"/>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52F0D426-D92A-4EA1-859B-736BF25B714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8C6E9E1C-F2C0-420C-8546-479DA4939BEA}"/>
              </a:ext>
            </a:extLst>
          </p:cNvPr>
          <p:cNvSpPr>
            <a:spLocks noGrp="1"/>
          </p:cNvSpPr>
          <p:nvPr>
            <p:ph type="dt" sz="half" idx="10"/>
          </p:nvPr>
        </p:nvSpPr>
        <p:spPr/>
        <p:txBody>
          <a:bodyPr/>
          <a:lstStyle/>
          <a:p>
            <a:fld id="{5C499853-C6CB-4C0C-BC94-147235F29066}" type="datetimeFigureOut">
              <a:rPr lang="id-ID" smtClean="0"/>
              <a:t>19/04/20</a:t>
            </a:fld>
            <a:endParaRPr lang="id-ID"/>
          </a:p>
        </p:txBody>
      </p:sp>
      <p:sp>
        <p:nvSpPr>
          <p:cNvPr id="5" name="Footer Placeholder 4">
            <a:extLst>
              <a:ext uri="{FF2B5EF4-FFF2-40B4-BE49-F238E27FC236}">
                <a16:creationId xmlns:a16="http://schemas.microsoft.com/office/drawing/2014/main" id="{96859A45-4CE0-4C14-B457-B652B29C5AB9}"/>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1354F99F-DBBF-4C36-8EFD-1C43C27E503B}"/>
              </a:ext>
            </a:extLst>
          </p:cNvPr>
          <p:cNvSpPr>
            <a:spLocks noGrp="1"/>
          </p:cNvSpPr>
          <p:nvPr>
            <p:ph type="sldNum" sz="quarter" idx="12"/>
          </p:nvPr>
        </p:nvSpPr>
        <p:spPr/>
        <p:txBody>
          <a:bodyPr/>
          <a:lstStyle/>
          <a:p>
            <a:fld id="{D3719D50-003F-4869-BD56-D5E7D3DA95FF}" type="slidenum">
              <a:rPr lang="id-ID" smtClean="0"/>
              <a:t>‹#›</a:t>
            </a:fld>
            <a:endParaRPr lang="id-ID"/>
          </a:p>
        </p:txBody>
      </p:sp>
    </p:spTree>
    <p:extLst>
      <p:ext uri="{BB962C8B-B14F-4D97-AF65-F5344CB8AC3E}">
        <p14:creationId xmlns:p14="http://schemas.microsoft.com/office/powerpoint/2010/main" val="4001925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71C0D-6B2B-4545-8051-E4746F1F53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73EEA20E-2D33-4F5E-A597-DCF08C4D33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179483A-85DA-42E2-BAE9-0929814D18CB}"/>
              </a:ext>
            </a:extLst>
          </p:cNvPr>
          <p:cNvSpPr>
            <a:spLocks noGrp="1"/>
          </p:cNvSpPr>
          <p:nvPr>
            <p:ph type="dt" sz="half" idx="10"/>
          </p:nvPr>
        </p:nvSpPr>
        <p:spPr/>
        <p:txBody>
          <a:bodyPr/>
          <a:lstStyle/>
          <a:p>
            <a:fld id="{5C499853-C6CB-4C0C-BC94-147235F29066}" type="datetimeFigureOut">
              <a:rPr lang="id-ID" smtClean="0"/>
              <a:t>19/04/20</a:t>
            </a:fld>
            <a:endParaRPr lang="id-ID"/>
          </a:p>
        </p:txBody>
      </p:sp>
      <p:sp>
        <p:nvSpPr>
          <p:cNvPr id="5" name="Footer Placeholder 4">
            <a:extLst>
              <a:ext uri="{FF2B5EF4-FFF2-40B4-BE49-F238E27FC236}">
                <a16:creationId xmlns:a16="http://schemas.microsoft.com/office/drawing/2014/main" id="{047F2F3F-255C-4CFD-8745-52A27F777A16}"/>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642080E3-C5C1-4F5E-A6F4-7917B3CBCF51}"/>
              </a:ext>
            </a:extLst>
          </p:cNvPr>
          <p:cNvSpPr>
            <a:spLocks noGrp="1"/>
          </p:cNvSpPr>
          <p:nvPr>
            <p:ph type="sldNum" sz="quarter" idx="12"/>
          </p:nvPr>
        </p:nvSpPr>
        <p:spPr/>
        <p:txBody>
          <a:bodyPr/>
          <a:lstStyle/>
          <a:p>
            <a:fld id="{D3719D50-003F-4869-BD56-D5E7D3DA95FF}" type="slidenum">
              <a:rPr lang="id-ID" smtClean="0"/>
              <a:t>‹#›</a:t>
            </a:fld>
            <a:endParaRPr lang="id-ID"/>
          </a:p>
        </p:txBody>
      </p:sp>
    </p:spTree>
    <p:extLst>
      <p:ext uri="{BB962C8B-B14F-4D97-AF65-F5344CB8AC3E}">
        <p14:creationId xmlns:p14="http://schemas.microsoft.com/office/powerpoint/2010/main" val="2777120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D64C-5832-4739-99D5-28F90476CA15}"/>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1202E6DD-BD0A-48EC-B858-8DBE005B10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35B29BD6-0232-45A3-8277-90D9AFB09F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473D8140-462F-4780-8493-ECD321D38E0D}"/>
              </a:ext>
            </a:extLst>
          </p:cNvPr>
          <p:cNvSpPr>
            <a:spLocks noGrp="1"/>
          </p:cNvSpPr>
          <p:nvPr>
            <p:ph type="dt" sz="half" idx="10"/>
          </p:nvPr>
        </p:nvSpPr>
        <p:spPr/>
        <p:txBody>
          <a:bodyPr/>
          <a:lstStyle/>
          <a:p>
            <a:fld id="{5C499853-C6CB-4C0C-BC94-147235F29066}" type="datetimeFigureOut">
              <a:rPr lang="id-ID" smtClean="0"/>
              <a:t>19/04/20</a:t>
            </a:fld>
            <a:endParaRPr lang="id-ID"/>
          </a:p>
        </p:txBody>
      </p:sp>
      <p:sp>
        <p:nvSpPr>
          <p:cNvPr id="6" name="Footer Placeholder 5">
            <a:extLst>
              <a:ext uri="{FF2B5EF4-FFF2-40B4-BE49-F238E27FC236}">
                <a16:creationId xmlns:a16="http://schemas.microsoft.com/office/drawing/2014/main" id="{CA2A5154-E5CC-41C9-803C-2F22E8CFD511}"/>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555EA6D4-E652-4CAC-9052-93B5FBA70CD1}"/>
              </a:ext>
            </a:extLst>
          </p:cNvPr>
          <p:cNvSpPr>
            <a:spLocks noGrp="1"/>
          </p:cNvSpPr>
          <p:nvPr>
            <p:ph type="sldNum" sz="quarter" idx="12"/>
          </p:nvPr>
        </p:nvSpPr>
        <p:spPr/>
        <p:txBody>
          <a:bodyPr/>
          <a:lstStyle/>
          <a:p>
            <a:fld id="{D3719D50-003F-4869-BD56-D5E7D3DA95FF}" type="slidenum">
              <a:rPr lang="id-ID" smtClean="0"/>
              <a:t>‹#›</a:t>
            </a:fld>
            <a:endParaRPr lang="id-ID"/>
          </a:p>
        </p:txBody>
      </p:sp>
    </p:spTree>
    <p:extLst>
      <p:ext uri="{BB962C8B-B14F-4D97-AF65-F5344CB8AC3E}">
        <p14:creationId xmlns:p14="http://schemas.microsoft.com/office/powerpoint/2010/main" val="951774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FB678-14BB-4148-A46C-813B0C1568A1}"/>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BAD0417C-730F-4CB2-8E20-472C870CC3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950A80C-047C-497F-828D-1D158B59417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5DEB8DD8-2327-4080-B7DA-F85407BE3A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95695B7-D8CD-470E-A7DE-00E91A0D022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EB38589A-4648-4B70-BE0F-9FAD536EFD6D}"/>
              </a:ext>
            </a:extLst>
          </p:cNvPr>
          <p:cNvSpPr>
            <a:spLocks noGrp="1"/>
          </p:cNvSpPr>
          <p:nvPr>
            <p:ph type="dt" sz="half" idx="10"/>
          </p:nvPr>
        </p:nvSpPr>
        <p:spPr/>
        <p:txBody>
          <a:bodyPr/>
          <a:lstStyle/>
          <a:p>
            <a:fld id="{5C499853-C6CB-4C0C-BC94-147235F29066}" type="datetimeFigureOut">
              <a:rPr lang="id-ID" smtClean="0"/>
              <a:t>19/04/20</a:t>
            </a:fld>
            <a:endParaRPr lang="id-ID"/>
          </a:p>
        </p:txBody>
      </p:sp>
      <p:sp>
        <p:nvSpPr>
          <p:cNvPr id="8" name="Footer Placeholder 7">
            <a:extLst>
              <a:ext uri="{FF2B5EF4-FFF2-40B4-BE49-F238E27FC236}">
                <a16:creationId xmlns:a16="http://schemas.microsoft.com/office/drawing/2014/main" id="{BD9890D7-363F-442F-A077-FD27E25774DE}"/>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E8DABBC8-63B0-489D-87E8-B530F9716B0E}"/>
              </a:ext>
            </a:extLst>
          </p:cNvPr>
          <p:cNvSpPr>
            <a:spLocks noGrp="1"/>
          </p:cNvSpPr>
          <p:nvPr>
            <p:ph type="sldNum" sz="quarter" idx="12"/>
          </p:nvPr>
        </p:nvSpPr>
        <p:spPr/>
        <p:txBody>
          <a:bodyPr/>
          <a:lstStyle/>
          <a:p>
            <a:fld id="{D3719D50-003F-4869-BD56-D5E7D3DA95FF}" type="slidenum">
              <a:rPr lang="id-ID" smtClean="0"/>
              <a:t>‹#›</a:t>
            </a:fld>
            <a:endParaRPr lang="id-ID"/>
          </a:p>
        </p:txBody>
      </p:sp>
    </p:spTree>
    <p:extLst>
      <p:ext uri="{BB962C8B-B14F-4D97-AF65-F5344CB8AC3E}">
        <p14:creationId xmlns:p14="http://schemas.microsoft.com/office/powerpoint/2010/main" val="1560399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6D4AD-5157-471B-AA44-FB3AC083B413}"/>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5BC0D927-1394-4AD1-8DD5-6054EC6C256A}"/>
              </a:ext>
            </a:extLst>
          </p:cNvPr>
          <p:cNvSpPr>
            <a:spLocks noGrp="1"/>
          </p:cNvSpPr>
          <p:nvPr>
            <p:ph type="dt" sz="half" idx="10"/>
          </p:nvPr>
        </p:nvSpPr>
        <p:spPr/>
        <p:txBody>
          <a:bodyPr/>
          <a:lstStyle/>
          <a:p>
            <a:fld id="{5C499853-C6CB-4C0C-BC94-147235F29066}" type="datetimeFigureOut">
              <a:rPr lang="id-ID" smtClean="0"/>
              <a:t>19/04/20</a:t>
            </a:fld>
            <a:endParaRPr lang="id-ID"/>
          </a:p>
        </p:txBody>
      </p:sp>
      <p:sp>
        <p:nvSpPr>
          <p:cNvPr id="4" name="Footer Placeholder 3">
            <a:extLst>
              <a:ext uri="{FF2B5EF4-FFF2-40B4-BE49-F238E27FC236}">
                <a16:creationId xmlns:a16="http://schemas.microsoft.com/office/drawing/2014/main" id="{73FBD2E9-FF72-4199-BDCB-9116ADFAA6A4}"/>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9D4C05B8-03DA-44B5-9823-1358D7520858}"/>
              </a:ext>
            </a:extLst>
          </p:cNvPr>
          <p:cNvSpPr>
            <a:spLocks noGrp="1"/>
          </p:cNvSpPr>
          <p:nvPr>
            <p:ph type="sldNum" sz="quarter" idx="12"/>
          </p:nvPr>
        </p:nvSpPr>
        <p:spPr/>
        <p:txBody>
          <a:bodyPr/>
          <a:lstStyle/>
          <a:p>
            <a:fld id="{D3719D50-003F-4869-BD56-D5E7D3DA95FF}" type="slidenum">
              <a:rPr lang="id-ID" smtClean="0"/>
              <a:t>‹#›</a:t>
            </a:fld>
            <a:endParaRPr lang="id-ID"/>
          </a:p>
        </p:txBody>
      </p:sp>
    </p:spTree>
    <p:extLst>
      <p:ext uri="{BB962C8B-B14F-4D97-AF65-F5344CB8AC3E}">
        <p14:creationId xmlns:p14="http://schemas.microsoft.com/office/powerpoint/2010/main" val="3143253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E8E526-166D-482F-8E1B-D26CDF4E02E0}"/>
              </a:ext>
            </a:extLst>
          </p:cNvPr>
          <p:cNvSpPr>
            <a:spLocks noGrp="1"/>
          </p:cNvSpPr>
          <p:nvPr>
            <p:ph type="dt" sz="half" idx="10"/>
          </p:nvPr>
        </p:nvSpPr>
        <p:spPr/>
        <p:txBody>
          <a:bodyPr/>
          <a:lstStyle/>
          <a:p>
            <a:fld id="{5C499853-C6CB-4C0C-BC94-147235F29066}" type="datetimeFigureOut">
              <a:rPr lang="id-ID" smtClean="0"/>
              <a:t>19/04/20</a:t>
            </a:fld>
            <a:endParaRPr lang="id-ID"/>
          </a:p>
        </p:txBody>
      </p:sp>
      <p:sp>
        <p:nvSpPr>
          <p:cNvPr id="3" name="Footer Placeholder 2">
            <a:extLst>
              <a:ext uri="{FF2B5EF4-FFF2-40B4-BE49-F238E27FC236}">
                <a16:creationId xmlns:a16="http://schemas.microsoft.com/office/drawing/2014/main" id="{1C7F451C-A0AA-40B2-8BCB-EEA4C22F81BA}"/>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2E4A4789-4C66-44A9-B951-D2586115E3CE}"/>
              </a:ext>
            </a:extLst>
          </p:cNvPr>
          <p:cNvSpPr>
            <a:spLocks noGrp="1"/>
          </p:cNvSpPr>
          <p:nvPr>
            <p:ph type="sldNum" sz="quarter" idx="12"/>
          </p:nvPr>
        </p:nvSpPr>
        <p:spPr/>
        <p:txBody>
          <a:bodyPr/>
          <a:lstStyle/>
          <a:p>
            <a:fld id="{D3719D50-003F-4869-BD56-D5E7D3DA95FF}" type="slidenum">
              <a:rPr lang="id-ID" smtClean="0"/>
              <a:t>‹#›</a:t>
            </a:fld>
            <a:endParaRPr lang="id-ID"/>
          </a:p>
        </p:txBody>
      </p:sp>
    </p:spTree>
    <p:extLst>
      <p:ext uri="{BB962C8B-B14F-4D97-AF65-F5344CB8AC3E}">
        <p14:creationId xmlns:p14="http://schemas.microsoft.com/office/powerpoint/2010/main" val="2983147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8BDC8-1953-4DC9-BCF5-265A2B46BC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FA4B39D5-FC92-4335-B0E3-1603B43D6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5111C4E0-4007-447F-B6A1-86463EF64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D70011-3954-4F1C-9D7D-1CB34910DE23}"/>
              </a:ext>
            </a:extLst>
          </p:cNvPr>
          <p:cNvSpPr>
            <a:spLocks noGrp="1"/>
          </p:cNvSpPr>
          <p:nvPr>
            <p:ph type="dt" sz="half" idx="10"/>
          </p:nvPr>
        </p:nvSpPr>
        <p:spPr/>
        <p:txBody>
          <a:bodyPr/>
          <a:lstStyle/>
          <a:p>
            <a:fld id="{5C499853-C6CB-4C0C-BC94-147235F29066}" type="datetimeFigureOut">
              <a:rPr lang="id-ID" smtClean="0"/>
              <a:t>19/04/20</a:t>
            </a:fld>
            <a:endParaRPr lang="id-ID"/>
          </a:p>
        </p:txBody>
      </p:sp>
      <p:sp>
        <p:nvSpPr>
          <p:cNvPr id="6" name="Footer Placeholder 5">
            <a:extLst>
              <a:ext uri="{FF2B5EF4-FFF2-40B4-BE49-F238E27FC236}">
                <a16:creationId xmlns:a16="http://schemas.microsoft.com/office/drawing/2014/main" id="{476AD78D-356E-4286-8DA0-64FAA2F8569F}"/>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E6030987-2776-48D1-BE4B-4446481F360A}"/>
              </a:ext>
            </a:extLst>
          </p:cNvPr>
          <p:cNvSpPr>
            <a:spLocks noGrp="1"/>
          </p:cNvSpPr>
          <p:nvPr>
            <p:ph type="sldNum" sz="quarter" idx="12"/>
          </p:nvPr>
        </p:nvSpPr>
        <p:spPr/>
        <p:txBody>
          <a:bodyPr/>
          <a:lstStyle/>
          <a:p>
            <a:fld id="{D3719D50-003F-4869-BD56-D5E7D3DA95FF}" type="slidenum">
              <a:rPr lang="id-ID" smtClean="0"/>
              <a:t>‹#›</a:t>
            </a:fld>
            <a:endParaRPr lang="id-ID"/>
          </a:p>
        </p:txBody>
      </p:sp>
    </p:spTree>
    <p:extLst>
      <p:ext uri="{BB962C8B-B14F-4D97-AF65-F5344CB8AC3E}">
        <p14:creationId xmlns:p14="http://schemas.microsoft.com/office/powerpoint/2010/main" val="29464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3856E-4194-4996-A1F6-A88E4A398C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01AE88F7-B05D-4358-8C17-48F7249472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0C46B145-1997-4792-9F0D-DB79AF1B3E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66331B5-7BD2-4385-8BEC-CFEB1F769DD9}"/>
              </a:ext>
            </a:extLst>
          </p:cNvPr>
          <p:cNvSpPr>
            <a:spLocks noGrp="1"/>
          </p:cNvSpPr>
          <p:nvPr>
            <p:ph type="dt" sz="half" idx="10"/>
          </p:nvPr>
        </p:nvSpPr>
        <p:spPr/>
        <p:txBody>
          <a:bodyPr/>
          <a:lstStyle/>
          <a:p>
            <a:fld id="{5C499853-C6CB-4C0C-BC94-147235F29066}" type="datetimeFigureOut">
              <a:rPr lang="id-ID" smtClean="0"/>
              <a:t>19/04/20</a:t>
            </a:fld>
            <a:endParaRPr lang="id-ID"/>
          </a:p>
        </p:txBody>
      </p:sp>
      <p:sp>
        <p:nvSpPr>
          <p:cNvPr id="6" name="Footer Placeholder 5">
            <a:extLst>
              <a:ext uri="{FF2B5EF4-FFF2-40B4-BE49-F238E27FC236}">
                <a16:creationId xmlns:a16="http://schemas.microsoft.com/office/drawing/2014/main" id="{358C2050-334A-4259-ACCD-84DA94E265EC}"/>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CC03B031-3299-4D36-A64E-F369181A7D42}"/>
              </a:ext>
            </a:extLst>
          </p:cNvPr>
          <p:cNvSpPr>
            <a:spLocks noGrp="1"/>
          </p:cNvSpPr>
          <p:nvPr>
            <p:ph type="sldNum" sz="quarter" idx="12"/>
          </p:nvPr>
        </p:nvSpPr>
        <p:spPr/>
        <p:txBody>
          <a:bodyPr/>
          <a:lstStyle/>
          <a:p>
            <a:fld id="{D3719D50-003F-4869-BD56-D5E7D3DA95FF}" type="slidenum">
              <a:rPr lang="id-ID" smtClean="0"/>
              <a:t>‹#›</a:t>
            </a:fld>
            <a:endParaRPr lang="id-ID"/>
          </a:p>
        </p:txBody>
      </p:sp>
    </p:spTree>
    <p:extLst>
      <p:ext uri="{BB962C8B-B14F-4D97-AF65-F5344CB8AC3E}">
        <p14:creationId xmlns:p14="http://schemas.microsoft.com/office/powerpoint/2010/main" val="2696053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FF93E2-67A5-493C-8D3B-1DAE8AB142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DFC17682-7A70-4525-98E6-A2B30FB46B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E12AD0AC-9FD2-4B32-9273-0B407FD56F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499853-C6CB-4C0C-BC94-147235F29066}" type="datetimeFigureOut">
              <a:rPr lang="id-ID" smtClean="0"/>
              <a:t>19/04/20</a:t>
            </a:fld>
            <a:endParaRPr lang="id-ID"/>
          </a:p>
        </p:txBody>
      </p:sp>
      <p:sp>
        <p:nvSpPr>
          <p:cNvPr id="5" name="Footer Placeholder 4">
            <a:extLst>
              <a:ext uri="{FF2B5EF4-FFF2-40B4-BE49-F238E27FC236}">
                <a16:creationId xmlns:a16="http://schemas.microsoft.com/office/drawing/2014/main" id="{55F56D11-C827-4BA6-BA20-A72263031B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61EC2B1C-83F2-4D23-B311-09186EB665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719D50-003F-4869-BD56-D5E7D3DA95FF}" type="slidenum">
              <a:rPr lang="id-ID" smtClean="0"/>
              <a:t>‹#›</a:t>
            </a:fld>
            <a:endParaRPr lang="id-ID"/>
          </a:p>
        </p:txBody>
      </p:sp>
    </p:spTree>
    <p:extLst>
      <p:ext uri="{BB962C8B-B14F-4D97-AF65-F5344CB8AC3E}">
        <p14:creationId xmlns:p14="http://schemas.microsoft.com/office/powerpoint/2010/main" val="1917790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9E12314-7CFC-4A4A-B7B5-8CC895597CF7}"/>
              </a:ext>
            </a:extLst>
          </p:cNvPr>
          <p:cNvSpPr>
            <a:spLocks noGrp="1"/>
          </p:cNvSpPr>
          <p:nvPr>
            <p:ph type="title"/>
          </p:nvPr>
        </p:nvSpPr>
        <p:spPr>
          <a:xfrm>
            <a:off x="777240" y="731519"/>
            <a:ext cx="2845191" cy="3237579"/>
          </a:xfrm>
        </p:spPr>
        <p:txBody>
          <a:bodyPr>
            <a:normAutofit/>
          </a:bodyPr>
          <a:lstStyle/>
          <a:p>
            <a:r>
              <a:rPr lang="en-US" sz="3800">
                <a:solidFill>
                  <a:srgbClr val="FFFFFF"/>
                </a:solidFill>
              </a:rPr>
              <a:t>Introduction</a:t>
            </a:r>
          </a:p>
        </p:txBody>
      </p:sp>
      <p:sp>
        <p:nvSpPr>
          <p:cNvPr id="60" name="Rectangle 5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2" name="Rectangle 6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962061B-CA03-074F-A10A-8FBD36D29C97}"/>
              </a:ext>
            </a:extLst>
          </p:cNvPr>
          <p:cNvSpPr>
            <a:spLocks noGrp="1"/>
          </p:cNvSpPr>
          <p:nvPr>
            <p:ph idx="1"/>
          </p:nvPr>
        </p:nvSpPr>
        <p:spPr>
          <a:xfrm>
            <a:off x="4379709" y="686862"/>
            <a:ext cx="7037591" cy="5475129"/>
          </a:xfrm>
        </p:spPr>
        <p:txBody>
          <a:bodyPr anchor="ctr">
            <a:normAutofit/>
          </a:bodyPr>
          <a:lstStyle/>
          <a:p>
            <a:pPr marL="0" indent="0">
              <a:buNone/>
            </a:pPr>
            <a:r>
              <a:rPr lang="en-US" sz="2600" dirty="0"/>
              <a:t>This research aimed at improving the credit services, which credit one offers for his clients. Recently there has been an increase in the customer who defaulted using credit one services.</a:t>
            </a:r>
          </a:p>
          <a:p>
            <a:endParaRPr lang="en-US" sz="2600" dirty="0"/>
          </a:p>
          <a:p>
            <a:pPr marL="457200" lvl="1" indent="0">
              <a:buNone/>
            </a:pPr>
            <a:r>
              <a:rPr lang="en-US" sz="2200" dirty="0"/>
              <a:t>•Data Set has below information:</a:t>
            </a:r>
          </a:p>
          <a:p>
            <a:pPr marL="457200" lvl="1" indent="0">
              <a:buNone/>
            </a:pPr>
            <a:r>
              <a:rPr lang="en-US" sz="2200" dirty="0"/>
              <a:t>•Credit Limit</a:t>
            </a:r>
          </a:p>
          <a:p>
            <a:pPr marL="457200" lvl="1" indent="0">
              <a:buNone/>
            </a:pPr>
            <a:r>
              <a:rPr lang="en-US" sz="2200" dirty="0"/>
              <a:t>•Customer Age</a:t>
            </a:r>
          </a:p>
          <a:p>
            <a:pPr marL="457200" lvl="1" indent="0">
              <a:buNone/>
            </a:pPr>
            <a:r>
              <a:rPr lang="en-US" sz="2200" dirty="0"/>
              <a:t>•Customer Education</a:t>
            </a:r>
          </a:p>
          <a:p>
            <a:pPr marL="457200" lvl="1" indent="0">
              <a:buNone/>
            </a:pPr>
            <a:r>
              <a:rPr lang="en-US" sz="2200" dirty="0"/>
              <a:t>•Gender</a:t>
            </a:r>
          </a:p>
          <a:p>
            <a:pPr marL="457200" lvl="1" indent="0">
              <a:buNone/>
            </a:pPr>
            <a:r>
              <a:rPr lang="en-US" sz="2200" dirty="0"/>
              <a:t>•Bill History</a:t>
            </a:r>
          </a:p>
          <a:p>
            <a:pPr marL="457200" lvl="1" indent="0">
              <a:buNone/>
            </a:pPr>
            <a:r>
              <a:rPr lang="en-US" sz="2200" dirty="0"/>
              <a:t>•Payment History </a:t>
            </a:r>
          </a:p>
        </p:txBody>
      </p:sp>
    </p:spTree>
    <p:extLst>
      <p:ext uri="{BB962C8B-B14F-4D97-AF65-F5344CB8AC3E}">
        <p14:creationId xmlns:p14="http://schemas.microsoft.com/office/powerpoint/2010/main" val="3573730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6EF38B9-FE6A-4D7B-80AA-C5A4D408D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3960" y="321733"/>
            <a:ext cx="11548872" cy="6214534"/>
          </a:xfrm>
          <a:prstGeom prst="rect">
            <a:avLst/>
          </a:prstGeom>
          <a:solidFill>
            <a:schemeClr val="tx1">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986689-EC97-B445-B2E4-F8C70361CE10}"/>
              </a:ext>
            </a:extLst>
          </p:cNvPr>
          <p:cNvSpPr>
            <a:spLocks noGrp="1"/>
          </p:cNvSpPr>
          <p:nvPr>
            <p:ph type="title"/>
          </p:nvPr>
        </p:nvSpPr>
        <p:spPr>
          <a:xfrm>
            <a:off x="570044" y="511453"/>
            <a:ext cx="9826286" cy="841260"/>
          </a:xfrm>
        </p:spPr>
        <p:txBody>
          <a:bodyPr vert="horz" lIns="91440" tIns="45720" rIns="91440" bIns="45720" rtlCol="0" anchor="ctr">
            <a:normAutofit/>
          </a:bodyPr>
          <a:lstStyle/>
          <a:p>
            <a:r>
              <a:rPr lang="en-US" kern="1200" dirty="0">
                <a:solidFill>
                  <a:schemeClr val="tx1"/>
                </a:solidFill>
                <a:latin typeface="+mj-lt"/>
                <a:ea typeface="+mj-ea"/>
                <a:cs typeface="+mj-cs"/>
              </a:rPr>
              <a:t>Step 5: Recommendations 3</a:t>
            </a:r>
          </a:p>
        </p:txBody>
      </p:sp>
      <p:sp>
        <p:nvSpPr>
          <p:cNvPr id="9" name="TextBox 8">
            <a:extLst>
              <a:ext uri="{FF2B5EF4-FFF2-40B4-BE49-F238E27FC236}">
                <a16:creationId xmlns:a16="http://schemas.microsoft.com/office/drawing/2014/main" id="{9D9D5440-490F-9543-999E-F980091AB5F2}"/>
              </a:ext>
            </a:extLst>
          </p:cNvPr>
          <p:cNvSpPr txBox="1"/>
          <p:nvPr/>
        </p:nvSpPr>
        <p:spPr>
          <a:xfrm>
            <a:off x="435338" y="1471784"/>
            <a:ext cx="9960992" cy="972450"/>
          </a:xfrm>
          <a:prstGeom prst="rect">
            <a:avLst/>
          </a:prstGeom>
        </p:spPr>
        <p:txBody>
          <a:bodyPr vert="horz" lIns="91440" tIns="45720" rIns="91440" bIns="45720" rtlCol="0">
            <a:normAutofit/>
          </a:bodyPr>
          <a:lstStyle/>
          <a:p>
            <a:pPr marL="228600" lvl="1">
              <a:lnSpc>
                <a:spcPct val="90000"/>
              </a:lnSpc>
              <a:spcAft>
                <a:spcPts val="600"/>
              </a:spcAft>
            </a:pPr>
            <a:r>
              <a:rPr lang="en-US" sz="2000" dirty="0">
                <a:solidFill>
                  <a:srgbClr val="1A1718"/>
                </a:solidFill>
              </a:rPr>
              <a:t>Customer outstanding bill and payment history is consistent between default vs non-default.</a:t>
            </a:r>
          </a:p>
          <a:p>
            <a:pPr marL="228600" lvl="1">
              <a:lnSpc>
                <a:spcPct val="90000"/>
              </a:lnSpc>
              <a:spcAft>
                <a:spcPts val="600"/>
              </a:spcAft>
            </a:pPr>
            <a:r>
              <a:rPr lang="en-US" sz="2000" dirty="0">
                <a:solidFill>
                  <a:srgbClr val="1A1718"/>
                </a:solidFill>
              </a:rPr>
              <a:t>Hypothesis 3 disproved.</a:t>
            </a:r>
            <a:endParaRPr lang="en-US" sz="2000" dirty="0"/>
          </a:p>
        </p:txBody>
      </p:sp>
      <p:sp>
        <p:nvSpPr>
          <p:cNvPr id="8" name="TextBox 7">
            <a:extLst>
              <a:ext uri="{FF2B5EF4-FFF2-40B4-BE49-F238E27FC236}">
                <a16:creationId xmlns:a16="http://schemas.microsoft.com/office/drawing/2014/main" id="{0B281EEF-A6BF-8145-B39C-051B914E6BBC}"/>
              </a:ext>
            </a:extLst>
          </p:cNvPr>
          <p:cNvSpPr txBox="1"/>
          <p:nvPr/>
        </p:nvSpPr>
        <p:spPr>
          <a:xfrm>
            <a:off x="10396330" y="1958009"/>
            <a:ext cx="184731" cy="369332"/>
          </a:xfrm>
          <a:prstGeom prst="rect">
            <a:avLst/>
          </a:prstGeom>
          <a:noFill/>
        </p:spPr>
        <p:txBody>
          <a:bodyPr wrap="none" rtlCol="0">
            <a:spAutoFit/>
          </a:bodyPr>
          <a:lstStyle/>
          <a:p>
            <a:endParaRPr lang="en-US" dirty="0"/>
          </a:p>
        </p:txBody>
      </p:sp>
      <p:graphicFrame>
        <p:nvGraphicFramePr>
          <p:cNvPr id="11" name="Chart 10">
            <a:extLst>
              <a:ext uri="{FF2B5EF4-FFF2-40B4-BE49-F238E27FC236}">
                <a16:creationId xmlns:a16="http://schemas.microsoft.com/office/drawing/2014/main" id="{AFA56F6E-BABF-4C4A-9396-8BFA71E4C408}"/>
              </a:ext>
            </a:extLst>
          </p:cNvPr>
          <p:cNvGraphicFramePr>
            <a:graphicFrameLocks/>
          </p:cNvGraphicFramePr>
          <p:nvPr>
            <p:extLst>
              <p:ext uri="{D42A27DB-BD31-4B8C-83A1-F6EECF244321}">
                <p14:modId xmlns:p14="http://schemas.microsoft.com/office/powerpoint/2010/main" val="3574755413"/>
              </p:ext>
            </p:extLst>
          </p:nvPr>
        </p:nvGraphicFramePr>
        <p:xfrm>
          <a:off x="786128" y="2791967"/>
          <a:ext cx="6004816" cy="30547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04063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67E76467-2D1B-2C41-BA8F-531FDB77B77D}"/>
              </a:ext>
            </a:extLst>
          </p:cNvPr>
          <p:cNvSpPr>
            <a:spLocks noGrp="1"/>
          </p:cNvSpPr>
          <p:nvPr>
            <p:ph type="title"/>
          </p:nvPr>
        </p:nvSpPr>
        <p:spPr>
          <a:xfrm>
            <a:off x="777240" y="731519"/>
            <a:ext cx="2845191" cy="3237579"/>
          </a:xfrm>
        </p:spPr>
        <p:txBody>
          <a:bodyPr>
            <a:normAutofit/>
          </a:bodyPr>
          <a:lstStyle/>
          <a:p>
            <a:r>
              <a:rPr lang="en-US" sz="3800">
                <a:solidFill>
                  <a:srgbClr val="FFFFFF"/>
                </a:solidFill>
              </a:rPr>
              <a:t>Define Goal</a:t>
            </a:r>
          </a:p>
        </p:txBody>
      </p:sp>
      <p:sp>
        <p:nvSpPr>
          <p:cNvPr id="28" name="Rectangle 27">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0" name="Rectangle 2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A7301E-100E-9347-866F-293FF6DD77E7}"/>
              </a:ext>
            </a:extLst>
          </p:cNvPr>
          <p:cNvSpPr>
            <a:spLocks noGrp="1"/>
          </p:cNvSpPr>
          <p:nvPr>
            <p:ph idx="1"/>
          </p:nvPr>
        </p:nvSpPr>
        <p:spPr>
          <a:xfrm>
            <a:off x="4379709" y="686862"/>
            <a:ext cx="7037591" cy="5475129"/>
          </a:xfrm>
        </p:spPr>
        <p:txBody>
          <a:bodyPr anchor="ctr">
            <a:normAutofit/>
          </a:bodyPr>
          <a:lstStyle/>
          <a:p>
            <a:pPr marL="457200" lvl="1" indent="0">
              <a:buNone/>
            </a:pPr>
            <a:endParaRPr lang="en-US" sz="2600" dirty="0"/>
          </a:p>
          <a:p>
            <a:r>
              <a:rPr lang="en-US" sz="2600" dirty="0"/>
              <a:t>Credit one needs to improve its understanding of how much credit is allowed to someone to use. </a:t>
            </a:r>
          </a:p>
          <a:p>
            <a:endParaRPr lang="en-US" sz="2600" dirty="0"/>
          </a:p>
          <a:p>
            <a:r>
              <a:rPr lang="en-US" sz="2600" dirty="0"/>
              <a:t>New Data Science framework (IDS) will be used to analyze the customer data</a:t>
            </a:r>
          </a:p>
          <a:p>
            <a:pPr lvl="1"/>
            <a:endParaRPr lang="en-US" sz="2600" dirty="0"/>
          </a:p>
          <a:p>
            <a:pPr lvl="1"/>
            <a:endParaRPr lang="en-US" sz="2600" dirty="0"/>
          </a:p>
        </p:txBody>
      </p:sp>
    </p:spTree>
    <p:extLst>
      <p:ext uri="{BB962C8B-B14F-4D97-AF65-F5344CB8AC3E}">
        <p14:creationId xmlns:p14="http://schemas.microsoft.com/office/powerpoint/2010/main" val="1722367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0">
            <a:extLst>
              <a:ext uri="{FF2B5EF4-FFF2-40B4-BE49-F238E27FC236}">
                <a16:creationId xmlns:a16="http://schemas.microsoft.com/office/drawing/2014/main" id="{A6EF38B9-FE6A-4D7B-80AA-C5A4D408D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3960" y="321733"/>
            <a:ext cx="11548872" cy="6214534"/>
          </a:xfrm>
          <a:prstGeom prst="rect">
            <a:avLst/>
          </a:prstGeom>
          <a:solidFill>
            <a:schemeClr val="tx1">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986689-EC97-B445-B2E4-F8C70361CE10}"/>
              </a:ext>
            </a:extLst>
          </p:cNvPr>
          <p:cNvSpPr>
            <a:spLocks noGrp="1"/>
          </p:cNvSpPr>
          <p:nvPr>
            <p:ph type="title"/>
          </p:nvPr>
        </p:nvSpPr>
        <p:spPr>
          <a:xfrm>
            <a:off x="689314" y="321733"/>
            <a:ext cx="10261938" cy="1258574"/>
          </a:xfrm>
        </p:spPr>
        <p:txBody>
          <a:bodyPr vert="horz" lIns="91440" tIns="45720" rIns="91440" bIns="45720" rtlCol="0" anchor="ctr">
            <a:normAutofit/>
          </a:bodyPr>
          <a:lstStyle/>
          <a:p>
            <a:r>
              <a:rPr lang="en-US" kern="1200" dirty="0">
                <a:solidFill>
                  <a:schemeClr val="tx1"/>
                </a:solidFill>
                <a:latin typeface="+mj-lt"/>
                <a:ea typeface="+mj-ea"/>
                <a:cs typeface="+mj-cs"/>
              </a:rPr>
              <a:t>Step 1: Business Questions</a:t>
            </a:r>
          </a:p>
        </p:txBody>
      </p:sp>
      <p:pic>
        <p:nvPicPr>
          <p:cNvPr id="10" name="Graphic 9" descr="Questions">
            <a:extLst>
              <a:ext uri="{FF2B5EF4-FFF2-40B4-BE49-F238E27FC236}">
                <a16:creationId xmlns:a16="http://schemas.microsoft.com/office/drawing/2014/main" id="{DF4A1C8C-9CFC-417C-8B46-362EB98E5B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9314" y="1608667"/>
            <a:ext cx="1820333" cy="1820333"/>
          </a:xfrm>
          <a:prstGeom prst="rect">
            <a:avLst/>
          </a:prstGeom>
        </p:spPr>
      </p:pic>
      <p:sp>
        <p:nvSpPr>
          <p:cNvPr id="6" name="Rectangle 5">
            <a:extLst>
              <a:ext uri="{FF2B5EF4-FFF2-40B4-BE49-F238E27FC236}">
                <a16:creationId xmlns:a16="http://schemas.microsoft.com/office/drawing/2014/main" id="{DDE3E6B4-A309-6E4A-9138-53801450E755}"/>
              </a:ext>
            </a:extLst>
          </p:cNvPr>
          <p:cNvSpPr/>
          <p:nvPr/>
        </p:nvSpPr>
        <p:spPr>
          <a:xfrm>
            <a:off x="3024815" y="1380067"/>
            <a:ext cx="8713297" cy="4732498"/>
          </a:xfrm>
          <a:prstGeom prst="rect">
            <a:avLst/>
          </a:prstGeom>
        </p:spPr>
        <p:txBody>
          <a:bodyPr vert="horz" lIns="91440" tIns="45720" rIns="91440" bIns="45720" rtlCol="0">
            <a:noAutofit/>
          </a:bodyPr>
          <a:lstStyle/>
          <a:p>
            <a:pPr>
              <a:lnSpc>
                <a:spcPct val="90000"/>
              </a:lnSpc>
              <a:spcAft>
                <a:spcPts val="600"/>
              </a:spcAft>
            </a:pPr>
            <a:r>
              <a:rPr lang="en-US" sz="1600" dirty="0"/>
              <a:t>1) Since when we have issue of customer defaulting?  </a:t>
            </a:r>
          </a:p>
          <a:p>
            <a:pPr>
              <a:lnSpc>
                <a:spcPct val="90000"/>
              </a:lnSpc>
              <a:spcAft>
                <a:spcPts val="600"/>
              </a:spcAft>
            </a:pPr>
            <a:r>
              <a:rPr lang="en-US" sz="1600" i="1" dirty="0"/>
              <a:t>Answer: one year.</a:t>
            </a:r>
            <a:endParaRPr lang="en-US" sz="1600" dirty="0"/>
          </a:p>
          <a:p>
            <a:pPr>
              <a:lnSpc>
                <a:spcPct val="90000"/>
              </a:lnSpc>
              <a:spcAft>
                <a:spcPts val="600"/>
              </a:spcAft>
            </a:pPr>
            <a:endParaRPr lang="en-US" sz="1600" dirty="0"/>
          </a:p>
          <a:p>
            <a:pPr>
              <a:lnSpc>
                <a:spcPct val="90000"/>
              </a:lnSpc>
              <a:spcAft>
                <a:spcPts val="600"/>
              </a:spcAft>
            </a:pPr>
            <a:r>
              <a:rPr lang="en-US" sz="1600" dirty="0"/>
              <a:t>2) What issue they like to address?</a:t>
            </a:r>
          </a:p>
          <a:p>
            <a:pPr>
              <a:lnSpc>
                <a:spcPct val="90000"/>
              </a:lnSpc>
              <a:spcAft>
                <a:spcPts val="600"/>
              </a:spcAft>
            </a:pPr>
            <a:r>
              <a:rPr lang="en-US" sz="1600" i="1" dirty="0"/>
              <a:t> Answer: Understand how much credit to allow someone to use</a:t>
            </a:r>
            <a:r>
              <a:rPr lang="en-US" sz="1600" dirty="0"/>
              <a:t>.</a:t>
            </a:r>
            <a:br>
              <a:rPr lang="en-US" sz="1600" dirty="0"/>
            </a:br>
            <a:endParaRPr lang="en-US" sz="1600" dirty="0"/>
          </a:p>
          <a:p>
            <a:pPr>
              <a:lnSpc>
                <a:spcPct val="90000"/>
              </a:lnSpc>
              <a:spcAft>
                <a:spcPts val="600"/>
              </a:spcAft>
            </a:pPr>
            <a:r>
              <a:rPr lang="en-US" sz="1600" dirty="0"/>
              <a:t>3) How soon you need this report : </a:t>
            </a:r>
          </a:p>
          <a:p>
            <a:pPr>
              <a:lnSpc>
                <a:spcPct val="90000"/>
              </a:lnSpc>
              <a:spcAft>
                <a:spcPts val="600"/>
              </a:spcAft>
            </a:pPr>
            <a:r>
              <a:rPr lang="en-US" sz="1600" i="1" dirty="0"/>
              <a:t>Answer: In few days. </a:t>
            </a:r>
            <a:br>
              <a:rPr lang="en-US" sz="1600" dirty="0"/>
            </a:br>
            <a:endParaRPr lang="en-US" sz="1600" dirty="0"/>
          </a:p>
          <a:p>
            <a:pPr>
              <a:lnSpc>
                <a:spcPct val="90000"/>
              </a:lnSpc>
              <a:spcAft>
                <a:spcPts val="600"/>
              </a:spcAft>
            </a:pPr>
            <a:r>
              <a:rPr lang="en-US" sz="1600" dirty="0"/>
              <a:t>4) What resources are available to use? </a:t>
            </a:r>
          </a:p>
          <a:p>
            <a:pPr>
              <a:lnSpc>
                <a:spcPct val="90000"/>
              </a:lnSpc>
              <a:spcAft>
                <a:spcPts val="600"/>
              </a:spcAft>
            </a:pPr>
            <a:r>
              <a:rPr lang="en-US" sz="1600" i="1" dirty="0"/>
              <a:t>Answer: Please use all available tools, including python libraries.</a:t>
            </a:r>
            <a:endParaRPr lang="en-US" sz="1600" dirty="0"/>
          </a:p>
          <a:p>
            <a:pPr>
              <a:lnSpc>
                <a:spcPct val="90000"/>
              </a:lnSpc>
              <a:spcAft>
                <a:spcPts val="600"/>
              </a:spcAft>
            </a:pPr>
            <a:endParaRPr lang="en-US" sz="1600" dirty="0"/>
          </a:p>
          <a:p>
            <a:pPr>
              <a:lnSpc>
                <a:spcPct val="90000"/>
              </a:lnSpc>
              <a:spcAft>
                <a:spcPts val="600"/>
              </a:spcAft>
            </a:pPr>
            <a:r>
              <a:rPr lang="en-US" sz="1600" dirty="0"/>
              <a:t>5) Did this impact all customers?</a:t>
            </a:r>
          </a:p>
          <a:p>
            <a:pPr>
              <a:lnSpc>
                <a:spcPct val="90000"/>
              </a:lnSpc>
              <a:spcAft>
                <a:spcPts val="600"/>
              </a:spcAft>
            </a:pPr>
            <a:r>
              <a:rPr lang="en-US" sz="1600" dirty="0"/>
              <a:t>Answer: No, we have good customer of 23k, about 6k have defaulted.</a:t>
            </a:r>
          </a:p>
          <a:p>
            <a:pPr>
              <a:lnSpc>
                <a:spcPct val="90000"/>
              </a:lnSpc>
              <a:spcAft>
                <a:spcPts val="600"/>
              </a:spcAft>
            </a:pPr>
            <a:endParaRPr lang="en-US" sz="1600" dirty="0">
              <a:effectLst/>
            </a:endParaRPr>
          </a:p>
          <a:p>
            <a:pPr>
              <a:lnSpc>
                <a:spcPct val="90000"/>
              </a:lnSpc>
            </a:pPr>
            <a:r>
              <a:rPr lang="en-US" sz="1600" dirty="0"/>
              <a:t>6) What are the business thoughts to resolve this issue?  </a:t>
            </a:r>
          </a:p>
          <a:p>
            <a:pPr>
              <a:lnSpc>
                <a:spcPct val="90000"/>
              </a:lnSpc>
            </a:pPr>
            <a:r>
              <a:rPr lang="en-US" sz="1600" i="1" dirty="0"/>
              <a:t>Answer: Identify the customer segments that may mostly like to default vs not default</a:t>
            </a:r>
            <a:endParaRPr lang="en-US" sz="1600" dirty="0"/>
          </a:p>
          <a:p>
            <a:pPr>
              <a:lnSpc>
                <a:spcPct val="90000"/>
              </a:lnSpc>
              <a:spcAft>
                <a:spcPts val="600"/>
              </a:spcAft>
            </a:pPr>
            <a:endParaRPr lang="en-US" sz="1600" dirty="0">
              <a:effectLst/>
            </a:endParaRPr>
          </a:p>
        </p:txBody>
      </p:sp>
      <p:sp>
        <p:nvSpPr>
          <p:cNvPr id="8" name="TextBox 7">
            <a:extLst>
              <a:ext uri="{FF2B5EF4-FFF2-40B4-BE49-F238E27FC236}">
                <a16:creationId xmlns:a16="http://schemas.microsoft.com/office/drawing/2014/main" id="{0B281EEF-A6BF-8145-B39C-051B914E6BBC}"/>
              </a:ext>
            </a:extLst>
          </p:cNvPr>
          <p:cNvSpPr txBox="1"/>
          <p:nvPr/>
        </p:nvSpPr>
        <p:spPr>
          <a:xfrm>
            <a:off x="10396330" y="195800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876355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6EF38B9-FE6A-4D7B-80AA-C5A4D408D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3960" y="321733"/>
            <a:ext cx="11548872" cy="6214534"/>
          </a:xfrm>
          <a:prstGeom prst="rect">
            <a:avLst/>
          </a:prstGeom>
          <a:solidFill>
            <a:schemeClr val="tx1">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986689-EC97-B445-B2E4-F8C70361CE10}"/>
              </a:ext>
            </a:extLst>
          </p:cNvPr>
          <p:cNvSpPr>
            <a:spLocks noGrp="1"/>
          </p:cNvSpPr>
          <p:nvPr>
            <p:ph type="title"/>
          </p:nvPr>
        </p:nvSpPr>
        <p:spPr>
          <a:xfrm>
            <a:off x="509746" y="308508"/>
            <a:ext cx="10328941" cy="1006034"/>
          </a:xfrm>
        </p:spPr>
        <p:txBody>
          <a:bodyPr vert="horz" lIns="91440" tIns="45720" rIns="91440" bIns="45720" rtlCol="0" anchor="ctr">
            <a:normAutofit/>
          </a:bodyPr>
          <a:lstStyle/>
          <a:p>
            <a:r>
              <a:rPr lang="en-US" kern="1200" dirty="0">
                <a:solidFill>
                  <a:schemeClr val="tx1"/>
                </a:solidFill>
                <a:latin typeface="+mj-lt"/>
                <a:ea typeface="+mj-ea"/>
                <a:cs typeface="+mj-cs"/>
              </a:rPr>
              <a:t>Step 2: Analysis Plan (1)</a:t>
            </a:r>
          </a:p>
        </p:txBody>
      </p:sp>
      <p:pic>
        <p:nvPicPr>
          <p:cNvPr id="10" name="Graphic 9" descr="Checklist">
            <a:extLst>
              <a:ext uri="{FF2B5EF4-FFF2-40B4-BE49-F238E27FC236}">
                <a16:creationId xmlns:a16="http://schemas.microsoft.com/office/drawing/2014/main" id="{DF4A1C8C-9CFC-417C-8B46-362EB98E5B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591" y="1494304"/>
            <a:ext cx="1934696" cy="1934696"/>
          </a:xfrm>
          <a:prstGeom prst="rect">
            <a:avLst/>
          </a:prstGeom>
        </p:spPr>
      </p:pic>
      <p:sp>
        <p:nvSpPr>
          <p:cNvPr id="6" name="Rectangle 5">
            <a:extLst>
              <a:ext uri="{FF2B5EF4-FFF2-40B4-BE49-F238E27FC236}">
                <a16:creationId xmlns:a16="http://schemas.microsoft.com/office/drawing/2014/main" id="{DDE3E6B4-A309-6E4A-9138-53801450E755}"/>
              </a:ext>
            </a:extLst>
          </p:cNvPr>
          <p:cNvSpPr/>
          <p:nvPr/>
        </p:nvSpPr>
        <p:spPr>
          <a:xfrm>
            <a:off x="3027394" y="1327766"/>
            <a:ext cx="8713501" cy="501207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1600" dirty="0">
              <a:effectLst/>
            </a:endParaRPr>
          </a:p>
        </p:txBody>
      </p:sp>
      <p:sp>
        <p:nvSpPr>
          <p:cNvPr id="8" name="TextBox 7">
            <a:extLst>
              <a:ext uri="{FF2B5EF4-FFF2-40B4-BE49-F238E27FC236}">
                <a16:creationId xmlns:a16="http://schemas.microsoft.com/office/drawing/2014/main" id="{0B281EEF-A6BF-8145-B39C-051B914E6BBC}"/>
              </a:ext>
            </a:extLst>
          </p:cNvPr>
          <p:cNvSpPr txBox="1"/>
          <p:nvPr/>
        </p:nvSpPr>
        <p:spPr>
          <a:xfrm>
            <a:off x="10396330" y="1958009"/>
            <a:ext cx="184731" cy="369332"/>
          </a:xfrm>
          <a:prstGeom prst="rect">
            <a:avLst/>
          </a:prstGeom>
          <a:noFill/>
        </p:spPr>
        <p:txBody>
          <a:bodyPr wrap="none" rtlCol="0">
            <a:spAutoFit/>
          </a:bodyPr>
          <a:lstStyle/>
          <a:p>
            <a:endParaRPr lang="en-US" dirty="0"/>
          </a:p>
        </p:txBody>
      </p:sp>
      <p:sp>
        <p:nvSpPr>
          <p:cNvPr id="5" name="Rectangle 4">
            <a:extLst>
              <a:ext uri="{FF2B5EF4-FFF2-40B4-BE49-F238E27FC236}">
                <a16:creationId xmlns:a16="http://schemas.microsoft.com/office/drawing/2014/main" id="{24712BA4-1179-5344-A5F1-24765DDFAD52}"/>
              </a:ext>
            </a:extLst>
          </p:cNvPr>
          <p:cNvSpPr/>
          <p:nvPr/>
        </p:nvSpPr>
        <p:spPr>
          <a:xfrm>
            <a:off x="2734073" y="1208993"/>
            <a:ext cx="7846988" cy="1323439"/>
          </a:xfrm>
          <a:prstGeom prst="rect">
            <a:avLst/>
          </a:prstGeom>
        </p:spPr>
        <p:txBody>
          <a:bodyPr wrap="square">
            <a:spAutoFit/>
          </a:bodyPr>
          <a:lstStyle/>
          <a:p>
            <a:r>
              <a:rPr lang="en-US" sz="2000" dirty="0">
                <a:solidFill>
                  <a:srgbClr val="1A1718"/>
                </a:solidFill>
              </a:rPr>
              <a:t>Having identified what questions we need to answer, we will use hypothesis driven planning to limit the scope of our analysis to only the core questions at hand. This will help us to choose the appropriate data and the correct analysis technique.</a:t>
            </a:r>
            <a:endParaRPr lang="en-US" sz="2000" dirty="0">
              <a:solidFill>
                <a:srgbClr val="1A1718"/>
              </a:solidFill>
              <a:effectLst/>
            </a:endParaRPr>
          </a:p>
        </p:txBody>
      </p:sp>
      <p:sp>
        <p:nvSpPr>
          <p:cNvPr id="7" name="Rectangle 6">
            <a:extLst>
              <a:ext uri="{FF2B5EF4-FFF2-40B4-BE49-F238E27FC236}">
                <a16:creationId xmlns:a16="http://schemas.microsoft.com/office/drawing/2014/main" id="{35D77404-66E5-CC42-842C-F57DE07DA5FB}"/>
              </a:ext>
            </a:extLst>
          </p:cNvPr>
          <p:cNvSpPr/>
          <p:nvPr/>
        </p:nvSpPr>
        <p:spPr>
          <a:xfrm>
            <a:off x="2734073" y="2649663"/>
            <a:ext cx="7875075" cy="1323439"/>
          </a:xfrm>
          <a:prstGeom prst="rect">
            <a:avLst/>
          </a:prstGeom>
        </p:spPr>
        <p:txBody>
          <a:bodyPr wrap="square">
            <a:spAutoFit/>
          </a:bodyPr>
          <a:lstStyle/>
          <a:p>
            <a:r>
              <a:rPr lang="en-US" sz="2000" dirty="0">
                <a:solidFill>
                  <a:srgbClr val="1A1718"/>
                </a:solidFill>
              </a:rPr>
              <a:t>In consultation with the company we defined below two metrics:</a:t>
            </a:r>
            <a:br>
              <a:rPr lang="en-US" sz="2000" dirty="0">
                <a:solidFill>
                  <a:srgbClr val="1A1718"/>
                </a:solidFill>
              </a:rPr>
            </a:br>
            <a:endParaRPr lang="en-US" sz="2000" dirty="0">
              <a:solidFill>
                <a:srgbClr val="1A1718"/>
              </a:solidFill>
            </a:endParaRPr>
          </a:p>
          <a:p>
            <a:pPr>
              <a:buFont typeface="Arial" panose="020B0604020202020204" pitchFamily="34" charset="0"/>
              <a:buChar char="•"/>
            </a:pPr>
            <a:r>
              <a:rPr lang="en-US" sz="2000" dirty="0">
                <a:solidFill>
                  <a:srgbClr val="1A1718"/>
                </a:solidFill>
              </a:rPr>
              <a:t> Bill payment</a:t>
            </a:r>
          </a:p>
          <a:p>
            <a:pPr>
              <a:buFont typeface="Arial" panose="020B0604020202020204" pitchFamily="34" charset="0"/>
              <a:buChar char="•"/>
            </a:pPr>
            <a:r>
              <a:rPr lang="en-US" sz="2000" dirty="0">
                <a:solidFill>
                  <a:srgbClr val="1A1718"/>
                </a:solidFill>
              </a:rPr>
              <a:t>Credit Limit</a:t>
            </a:r>
            <a:endParaRPr lang="en-US" sz="2000" dirty="0">
              <a:solidFill>
                <a:srgbClr val="1A1718"/>
              </a:solidFill>
              <a:effectLst/>
            </a:endParaRPr>
          </a:p>
        </p:txBody>
      </p:sp>
      <p:sp>
        <p:nvSpPr>
          <p:cNvPr id="13" name="Merge 12">
            <a:extLst>
              <a:ext uri="{FF2B5EF4-FFF2-40B4-BE49-F238E27FC236}">
                <a16:creationId xmlns:a16="http://schemas.microsoft.com/office/drawing/2014/main" id="{D318DFC3-55CB-C74B-A221-ADCC8289EBB2}"/>
              </a:ext>
            </a:extLst>
          </p:cNvPr>
          <p:cNvSpPr/>
          <p:nvPr/>
        </p:nvSpPr>
        <p:spPr>
          <a:xfrm>
            <a:off x="6614180" y="3253612"/>
            <a:ext cx="2663932" cy="2083624"/>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r>
              <a:rPr lang="en-US" dirty="0"/>
              <a:t>Credit Limit</a:t>
            </a:r>
          </a:p>
          <a:p>
            <a:pPr algn="ctr"/>
            <a:r>
              <a:rPr lang="en-US" dirty="0"/>
              <a:t>Bill Payment</a:t>
            </a:r>
          </a:p>
          <a:p>
            <a:pPr algn="ctr"/>
            <a:r>
              <a:rPr lang="en-US" dirty="0"/>
              <a:t>=</a:t>
            </a:r>
          </a:p>
          <a:p>
            <a:pPr algn="ctr"/>
            <a:r>
              <a:rPr lang="en-US" dirty="0">
                <a:solidFill>
                  <a:schemeClr val="accent2"/>
                </a:solidFill>
              </a:rPr>
              <a:t>Default</a:t>
            </a:r>
          </a:p>
        </p:txBody>
      </p:sp>
    </p:spTree>
    <p:extLst>
      <p:ext uri="{BB962C8B-B14F-4D97-AF65-F5344CB8AC3E}">
        <p14:creationId xmlns:p14="http://schemas.microsoft.com/office/powerpoint/2010/main" val="1432201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6EF38B9-FE6A-4D7B-80AA-C5A4D408D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3960" y="321733"/>
            <a:ext cx="11548872" cy="6214534"/>
          </a:xfrm>
          <a:prstGeom prst="rect">
            <a:avLst/>
          </a:prstGeom>
          <a:solidFill>
            <a:schemeClr val="tx1">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0B281EEF-A6BF-8145-B39C-051B914E6BBC}"/>
              </a:ext>
            </a:extLst>
          </p:cNvPr>
          <p:cNvSpPr txBox="1"/>
          <p:nvPr/>
        </p:nvSpPr>
        <p:spPr>
          <a:xfrm>
            <a:off x="10396330" y="1958009"/>
            <a:ext cx="184731" cy="369332"/>
          </a:xfrm>
          <a:prstGeom prst="rect">
            <a:avLst/>
          </a:prstGeom>
          <a:noFill/>
        </p:spPr>
        <p:txBody>
          <a:bodyPr wrap="none" rtlCol="0">
            <a:spAutoFit/>
          </a:bodyPr>
          <a:lstStyle/>
          <a:p>
            <a:endParaRPr lang="en-US" dirty="0"/>
          </a:p>
        </p:txBody>
      </p:sp>
      <p:sp>
        <p:nvSpPr>
          <p:cNvPr id="11" name="Title 1">
            <a:extLst>
              <a:ext uri="{FF2B5EF4-FFF2-40B4-BE49-F238E27FC236}">
                <a16:creationId xmlns:a16="http://schemas.microsoft.com/office/drawing/2014/main" id="{7804B06F-9488-DB43-BA80-99C2D9D194A1}"/>
              </a:ext>
            </a:extLst>
          </p:cNvPr>
          <p:cNvSpPr>
            <a:spLocks noGrp="1"/>
          </p:cNvSpPr>
          <p:nvPr>
            <p:ph type="title"/>
          </p:nvPr>
        </p:nvSpPr>
        <p:spPr>
          <a:xfrm>
            <a:off x="509746" y="308508"/>
            <a:ext cx="10328941" cy="1006034"/>
          </a:xfrm>
        </p:spPr>
        <p:txBody>
          <a:bodyPr vert="horz" lIns="91440" tIns="45720" rIns="91440" bIns="45720" rtlCol="0" anchor="ctr">
            <a:normAutofit/>
          </a:bodyPr>
          <a:lstStyle/>
          <a:p>
            <a:r>
              <a:rPr lang="en-US" kern="1200" dirty="0">
                <a:solidFill>
                  <a:schemeClr val="tx1"/>
                </a:solidFill>
                <a:latin typeface="+mj-lt"/>
                <a:ea typeface="+mj-ea"/>
                <a:cs typeface="+mj-cs"/>
              </a:rPr>
              <a:t>Step 2: Analysis Plan (2)</a:t>
            </a:r>
          </a:p>
        </p:txBody>
      </p:sp>
      <p:pic>
        <p:nvPicPr>
          <p:cNvPr id="12" name="Graphic 11" descr="Presentation with Checklist">
            <a:extLst>
              <a:ext uri="{FF2B5EF4-FFF2-40B4-BE49-F238E27FC236}">
                <a16:creationId xmlns:a16="http://schemas.microsoft.com/office/drawing/2014/main" id="{E3392643-495D-8F4F-AF2C-37484CDA7C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591" y="1494304"/>
            <a:ext cx="1934696" cy="1934696"/>
          </a:xfrm>
          <a:prstGeom prst="rect">
            <a:avLst/>
          </a:prstGeom>
        </p:spPr>
      </p:pic>
      <p:sp>
        <p:nvSpPr>
          <p:cNvPr id="5" name="Rectangle 4">
            <a:extLst>
              <a:ext uri="{FF2B5EF4-FFF2-40B4-BE49-F238E27FC236}">
                <a16:creationId xmlns:a16="http://schemas.microsoft.com/office/drawing/2014/main" id="{9F4B34A9-4577-7340-A316-21B6A5F4880F}"/>
              </a:ext>
            </a:extLst>
          </p:cNvPr>
          <p:cNvSpPr/>
          <p:nvPr/>
        </p:nvSpPr>
        <p:spPr>
          <a:xfrm>
            <a:off x="2867918" y="1205359"/>
            <a:ext cx="8446258" cy="1938992"/>
          </a:xfrm>
          <a:prstGeom prst="rect">
            <a:avLst/>
          </a:prstGeom>
        </p:spPr>
        <p:txBody>
          <a:bodyPr wrap="square">
            <a:spAutoFit/>
          </a:bodyPr>
          <a:lstStyle/>
          <a:p>
            <a:r>
              <a:rPr lang="en-US" sz="2000" dirty="0">
                <a:solidFill>
                  <a:srgbClr val="1A1718"/>
                </a:solidFill>
              </a:rPr>
              <a:t>This metrics will help us to measure, if someone will go for credit default or not.</a:t>
            </a:r>
          </a:p>
          <a:p>
            <a:endParaRPr lang="en-US" sz="2000" dirty="0">
              <a:solidFill>
                <a:srgbClr val="1A1718"/>
              </a:solidFill>
            </a:endParaRPr>
          </a:p>
          <a:p>
            <a:r>
              <a:rPr lang="en-US" sz="2000" dirty="0">
                <a:solidFill>
                  <a:srgbClr val="1A1718"/>
                </a:solidFill>
              </a:rPr>
              <a:t>Now we define following </a:t>
            </a:r>
            <a:r>
              <a:rPr lang="en-US" sz="2000" b="1" dirty="0">
                <a:solidFill>
                  <a:srgbClr val="1A1718"/>
                </a:solidFill>
              </a:rPr>
              <a:t>hypotheses</a:t>
            </a:r>
            <a:r>
              <a:rPr lang="en-US" sz="2000" dirty="0">
                <a:solidFill>
                  <a:srgbClr val="1A1718"/>
                </a:solidFill>
              </a:rPr>
              <a:t> to begin the data analysis.</a:t>
            </a:r>
          </a:p>
          <a:p>
            <a:pPr>
              <a:buFont typeface="+mj-lt"/>
              <a:buAutoNum type="arabicPeriod"/>
            </a:pPr>
            <a:r>
              <a:rPr lang="en-US" sz="2000" dirty="0">
                <a:solidFill>
                  <a:srgbClr val="1A1718"/>
                </a:solidFill>
              </a:rPr>
              <a:t>Customer age and credit limit is related. </a:t>
            </a:r>
          </a:p>
          <a:p>
            <a:pPr>
              <a:buFont typeface="+mj-lt"/>
              <a:buAutoNum type="arabicPeriod"/>
            </a:pPr>
            <a:r>
              <a:rPr lang="en-US" sz="2000" dirty="0">
                <a:solidFill>
                  <a:srgbClr val="1A1718"/>
                </a:solidFill>
              </a:rPr>
              <a:t>Default customer come from a specific education? </a:t>
            </a:r>
          </a:p>
          <a:p>
            <a:pPr>
              <a:buFont typeface="+mj-lt"/>
              <a:buAutoNum type="arabicPeriod"/>
            </a:pPr>
            <a:r>
              <a:rPr lang="en-US" sz="2000" dirty="0">
                <a:solidFill>
                  <a:srgbClr val="1A1718"/>
                </a:solidFill>
              </a:rPr>
              <a:t>Customer outstanding bill and payment history can predict default or not.</a:t>
            </a:r>
            <a:endParaRPr lang="en-US" sz="2000" dirty="0">
              <a:solidFill>
                <a:srgbClr val="1A1718"/>
              </a:solidFill>
              <a:effectLst/>
            </a:endParaRPr>
          </a:p>
        </p:txBody>
      </p:sp>
      <p:graphicFrame>
        <p:nvGraphicFramePr>
          <p:cNvPr id="7" name="Table 6">
            <a:extLst>
              <a:ext uri="{FF2B5EF4-FFF2-40B4-BE49-F238E27FC236}">
                <a16:creationId xmlns:a16="http://schemas.microsoft.com/office/drawing/2014/main" id="{F47A68E3-7E70-FE4E-9998-B4E7DC5BF9BE}"/>
              </a:ext>
            </a:extLst>
          </p:cNvPr>
          <p:cNvGraphicFramePr>
            <a:graphicFrameLocks noGrp="1"/>
          </p:cNvGraphicFramePr>
          <p:nvPr>
            <p:extLst>
              <p:ext uri="{D42A27DB-BD31-4B8C-83A1-F6EECF244321}">
                <p14:modId xmlns:p14="http://schemas.microsoft.com/office/powerpoint/2010/main" val="3263833467"/>
              </p:ext>
            </p:extLst>
          </p:nvPr>
        </p:nvGraphicFramePr>
        <p:xfrm>
          <a:off x="2974847" y="3670378"/>
          <a:ext cx="7863840" cy="2575560"/>
        </p:xfrm>
        <a:graphic>
          <a:graphicData uri="http://schemas.openxmlformats.org/drawingml/2006/table">
            <a:tbl>
              <a:tblPr/>
              <a:tblGrid>
                <a:gridCol w="1965960">
                  <a:extLst>
                    <a:ext uri="{9D8B030D-6E8A-4147-A177-3AD203B41FA5}">
                      <a16:colId xmlns:a16="http://schemas.microsoft.com/office/drawing/2014/main" val="2275373267"/>
                    </a:ext>
                  </a:extLst>
                </a:gridCol>
                <a:gridCol w="1965960">
                  <a:extLst>
                    <a:ext uri="{9D8B030D-6E8A-4147-A177-3AD203B41FA5}">
                      <a16:colId xmlns:a16="http://schemas.microsoft.com/office/drawing/2014/main" val="4217416184"/>
                    </a:ext>
                  </a:extLst>
                </a:gridCol>
                <a:gridCol w="1965960">
                  <a:extLst>
                    <a:ext uri="{9D8B030D-6E8A-4147-A177-3AD203B41FA5}">
                      <a16:colId xmlns:a16="http://schemas.microsoft.com/office/drawing/2014/main" val="4221868146"/>
                    </a:ext>
                  </a:extLst>
                </a:gridCol>
                <a:gridCol w="1965960">
                  <a:extLst>
                    <a:ext uri="{9D8B030D-6E8A-4147-A177-3AD203B41FA5}">
                      <a16:colId xmlns:a16="http://schemas.microsoft.com/office/drawing/2014/main" val="1831304844"/>
                    </a:ext>
                  </a:extLst>
                </a:gridCol>
              </a:tblGrid>
              <a:tr h="238631">
                <a:tc>
                  <a:txBody>
                    <a:bodyPr/>
                    <a:lstStyle/>
                    <a:p>
                      <a:r>
                        <a:rPr lang="en-US" sz="1600" dirty="0">
                          <a:solidFill>
                            <a:srgbClr val="000000"/>
                          </a:solidFill>
                          <a:effectLst/>
                          <a:latin typeface="+mn-lt"/>
                        </a:rPr>
                        <a:t>DAY1</a:t>
                      </a:r>
                      <a:endParaRPr lang="en-US" sz="1600" dirty="0">
                        <a:effectLst/>
                        <a:latin typeface="+mn-l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2">
                  <a:txBody>
                    <a:bodyPr/>
                    <a:lstStyle/>
                    <a:p>
                      <a:r>
                        <a:rPr lang="en-US" sz="1600">
                          <a:solidFill>
                            <a:srgbClr val="000000"/>
                          </a:solidFill>
                          <a:effectLst/>
                          <a:latin typeface="+mn-lt"/>
                        </a:rPr>
                        <a:t>DAY 2</a:t>
                      </a:r>
                      <a:endParaRPr lang="en-US" sz="1600">
                        <a:effectLst/>
                        <a:latin typeface="+mn-l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r>
                        <a:rPr lang="en-US" sz="1600">
                          <a:solidFill>
                            <a:srgbClr val="000000"/>
                          </a:solidFill>
                          <a:effectLst/>
                          <a:latin typeface="+mn-lt"/>
                        </a:rPr>
                        <a:t>DAY 3</a:t>
                      </a:r>
                      <a:endParaRPr lang="en-US" sz="1600">
                        <a:effectLst/>
                        <a:latin typeface="+mn-l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9738022"/>
                  </a:ext>
                </a:extLst>
              </a:tr>
              <a:tr h="418437">
                <a:tc>
                  <a:txBody>
                    <a:bodyPr/>
                    <a:lstStyle/>
                    <a:p>
                      <a:r>
                        <a:rPr lang="en-US" sz="1600" dirty="0">
                          <a:solidFill>
                            <a:srgbClr val="000000"/>
                          </a:solidFill>
                          <a:effectLst/>
                          <a:latin typeface="+mn-lt"/>
                        </a:rPr>
                        <a:t>Data Analysis</a:t>
                      </a:r>
                      <a:endParaRPr lang="en-US" sz="1600" dirty="0">
                        <a:effectLst/>
                        <a:latin typeface="+mn-l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118DFF"/>
                    </a:solidFill>
                  </a:tcPr>
                </a:tc>
                <a:tc>
                  <a:txBody>
                    <a:bodyPr/>
                    <a:lstStyle/>
                    <a:p>
                      <a:br>
                        <a:rPr lang="en-US" sz="1600">
                          <a:effectLst/>
                          <a:latin typeface="+mn-lt"/>
                        </a:rPr>
                      </a:br>
                      <a:endParaRPr lang="en-US" sz="1600">
                        <a:effectLst/>
                        <a:latin typeface="+mn-l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BEBEB"/>
                    </a:solidFill>
                  </a:tcPr>
                </a:tc>
                <a:tc>
                  <a:txBody>
                    <a:bodyPr/>
                    <a:lstStyle/>
                    <a:p>
                      <a:br>
                        <a:rPr lang="en-US" sz="1600">
                          <a:effectLst/>
                          <a:latin typeface="+mn-lt"/>
                        </a:rPr>
                      </a:br>
                      <a:endParaRPr lang="en-US" sz="1600">
                        <a:effectLst/>
                        <a:latin typeface="+mn-l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BEBEB"/>
                    </a:solidFill>
                  </a:tcPr>
                </a:tc>
                <a:tc>
                  <a:txBody>
                    <a:bodyPr/>
                    <a:lstStyle/>
                    <a:p>
                      <a:br>
                        <a:rPr lang="en-US" sz="1600">
                          <a:effectLst/>
                          <a:latin typeface="+mn-lt"/>
                        </a:rPr>
                      </a:br>
                      <a:endParaRPr lang="en-US" sz="1600">
                        <a:effectLst/>
                        <a:latin typeface="+mn-l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BEBEB"/>
                    </a:solidFill>
                  </a:tcPr>
                </a:tc>
                <a:extLst>
                  <a:ext uri="{0D108BD9-81ED-4DB2-BD59-A6C34878D82A}">
                    <a16:rowId xmlns:a16="http://schemas.microsoft.com/office/drawing/2014/main" val="2665901828"/>
                  </a:ext>
                </a:extLst>
              </a:tr>
              <a:tr h="418437">
                <a:tc>
                  <a:txBody>
                    <a:bodyPr/>
                    <a:lstStyle/>
                    <a:p>
                      <a:br>
                        <a:rPr lang="en-US" sz="1600">
                          <a:effectLst/>
                          <a:latin typeface="+mn-lt"/>
                        </a:rPr>
                      </a:br>
                      <a:endParaRPr lang="en-US" sz="1600">
                        <a:effectLst/>
                        <a:latin typeface="+mn-l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600" dirty="0">
                          <a:solidFill>
                            <a:srgbClr val="000000"/>
                          </a:solidFill>
                          <a:effectLst/>
                          <a:latin typeface="+mn-lt"/>
                        </a:rPr>
                        <a:t>Data Mining</a:t>
                      </a:r>
                      <a:endParaRPr lang="en-US" sz="1600" dirty="0">
                        <a:effectLst/>
                        <a:latin typeface="+mn-l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5AE09"/>
                    </a:solidFill>
                  </a:tcPr>
                </a:tc>
                <a:tc>
                  <a:txBody>
                    <a:bodyPr/>
                    <a:lstStyle/>
                    <a:p>
                      <a:r>
                        <a:rPr lang="en-US" sz="1600">
                          <a:solidFill>
                            <a:srgbClr val="000000"/>
                          </a:solidFill>
                          <a:effectLst/>
                          <a:latin typeface="+mn-lt"/>
                        </a:rPr>
                        <a:t>Python Notebook </a:t>
                      </a:r>
                      <a:endParaRPr lang="en-US" sz="1600">
                        <a:effectLst/>
                        <a:latin typeface="+mn-l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5AE09"/>
                    </a:solidFill>
                  </a:tcPr>
                </a:tc>
                <a:tc>
                  <a:txBody>
                    <a:bodyPr/>
                    <a:lstStyle/>
                    <a:p>
                      <a:br>
                        <a:rPr lang="en-US" sz="1600">
                          <a:effectLst/>
                          <a:latin typeface="+mn-lt"/>
                        </a:rPr>
                      </a:br>
                      <a:endParaRPr lang="en-US" sz="1600">
                        <a:effectLst/>
                        <a:latin typeface="+mn-l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7437315"/>
                  </a:ext>
                </a:extLst>
              </a:tr>
              <a:tr h="418437">
                <a:tc>
                  <a:txBody>
                    <a:bodyPr/>
                    <a:lstStyle/>
                    <a:p>
                      <a:br>
                        <a:rPr lang="en-US" sz="1600">
                          <a:effectLst/>
                          <a:latin typeface="+mn-lt"/>
                        </a:rPr>
                      </a:br>
                      <a:endParaRPr lang="en-US" sz="1600">
                        <a:effectLst/>
                        <a:latin typeface="+mn-l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BEBEB"/>
                    </a:solidFill>
                  </a:tcPr>
                </a:tc>
                <a:tc>
                  <a:txBody>
                    <a:bodyPr/>
                    <a:lstStyle/>
                    <a:p>
                      <a:br>
                        <a:rPr lang="en-US" sz="1600">
                          <a:effectLst/>
                          <a:latin typeface="+mn-lt"/>
                        </a:rPr>
                      </a:br>
                      <a:endParaRPr lang="en-US" sz="1600">
                        <a:effectLst/>
                        <a:latin typeface="+mn-l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BEBEB"/>
                    </a:solidFill>
                  </a:tcPr>
                </a:tc>
                <a:tc>
                  <a:txBody>
                    <a:bodyPr/>
                    <a:lstStyle/>
                    <a:p>
                      <a:br>
                        <a:rPr lang="en-US" sz="1600">
                          <a:effectLst/>
                          <a:latin typeface="+mn-lt"/>
                        </a:rPr>
                      </a:br>
                      <a:endParaRPr lang="en-US" sz="1600">
                        <a:effectLst/>
                        <a:latin typeface="+mn-l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BEBEB"/>
                    </a:solidFill>
                  </a:tcPr>
                </a:tc>
                <a:tc>
                  <a:txBody>
                    <a:bodyPr/>
                    <a:lstStyle/>
                    <a:p>
                      <a:r>
                        <a:rPr lang="en-US" sz="1600">
                          <a:solidFill>
                            <a:srgbClr val="000000"/>
                          </a:solidFill>
                          <a:effectLst/>
                          <a:latin typeface="+mn-lt"/>
                        </a:rPr>
                        <a:t>Document Results</a:t>
                      </a:r>
                      <a:endParaRPr lang="en-US" sz="1600">
                        <a:effectLst/>
                        <a:latin typeface="+mn-l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20A603"/>
                    </a:solidFill>
                  </a:tcPr>
                </a:tc>
                <a:extLst>
                  <a:ext uri="{0D108BD9-81ED-4DB2-BD59-A6C34878D82A}">
                    <a16:rowId xmlns:a16="http://schemas.microsoft.com/office/drawing/2014/main" val="877749220"/>
                  </a:ext>
                </a:extLst>
              </a:tr>
              <a:tr h="418437">
                <a:tc>
                  <a:txBody>
                    <a:bodyPr/>
                    <a:lstStyle/>
                    <a:p>
                      <a:br>
                        <a:rPr lang="en-US" sz="1600">
                          <a:effectLst/>
                          <a:latin typeface="+mn-lt"/>
                        </a:rPr>
                      </a:br>
                      <a:endParaRPr lang="en-US" sz="1600">
                        <a:effectLst/>
                        <a:latin typeface="+mn-l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br>
                        <a:rPr lang="en-US" sz="1600">
                          <a:effectLst/>
                          <a:latin typeface="+mn-lt"/>
                        </a:rPr>
                      </a:br>
                      <a:endParaRPr lang="en-US" sz="1600">
                        <a:effectLst/>
                        <a:latin typeface="+mn-l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br>
                        <a:rPr lang="en-US" sz="1600">
                          <a:effectLst/>
                          <a:latin typeface="+mn-lt"/>
                        </a:rPr>
                      </a:br>
                      <a:endParaRPr lang="en-US" sz="1600">
                        <a:effectLst/>
                        <a:latin typeface="+mn-l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br>
                        <a:rPr lang="en-US" sz="1600" dirty="0">
                          <a:effectLst/>
                          <a:latin typeface="+mn-lt"/>
                        </a:rPr>
                      </a:br>
                      <a:endParaRPr lang="en-US" sz="1600" dirty="0">
                        <a:effectLst/>
                        <a:latin typeface="+mn-l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6427453"/>
                  </a:ext>
                </a:extLst>
              </a:tr>
            </a:tbl>
          </a:graphicData>
        </a:graphic>
      </p:graphicFrame>
      <p:sp>
        <p:nvSpPr>
          <p:cNvPr id="13" name="Rectangle 12">
            <a:extLst>
              <a:ext uri="{FF2B5EF4-FFF2-40B4-BE49-F238E27FC236}">
                <a16:creationId xmlns:a16="http://schemas.microsoft.com/office/drawing/2014/main" id="{A77C3AC8-7BD4-C349-BD5D-B8B7F0A1CC68}"/>
              </a:ext>
            </a:extLst>
          </p:cNvPr>
          <p:cNvSpPr/>
          <p:nvPr/>
        </p:nvSpPr>
        <p:spPr>
          <a:xfrm>
            <a:off x="2909430" y="3187622"/>
            <a:ext cx="1707006" cy="369332"/>
          </a:xfrm>
          <a:prstGeom prst="rect">
            <a:avLst/>
          </a:prstGeom>
        </p:spPr>
        <p:txBody>
          <a:bodyPr wrap="none">
            <a:spAutoFit/>
          </a:bodyPr>
          <a:lstStyle/>
          <a:p>
            <a:r>
              <a:rPr lang="en-US" dirty="0">
                <a:solidFill>
                  <a:srgbClr val="1A1718"/>
                </a:solidFill>
              </a:rPr>
              <a:t>Project Timeline</a:t>
            </a:r>
            <a:endParaRPr lang="en-US" dirty="0"/>
          </a:p>
        </p:txBody>
      </p:sp>
    </p:spTree>
    <p:extLst>
      <p:ext uri="{BB962C8B-B14F-4D97-AF65-F5344CB8AC3E}">
        <p14:creationId xmlns:p14="http://schemas.microsoft.com/office/powerpoint/2010/main" val="3564552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6EF38B9-FE6A-4D7B-80AA-C5A4D408D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3960" y="321733"/>
            <a:ext cx="11548872" cy="6214534"/>
          </a:xfrm>
          <a:prstGeom prst="rect">
            <a:avLst/>
          </a:prstGeom>
          <a:solidFill>
            <a:schemeClr val="tx1">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986689-EC97-B445-B2E4-F8C70361CE10}"/>
              </a:ext>
            </a:extLst>
          </p:cNvPr>
          <p:cNvSpPr>
            <a:spLocks noGrp="1"/>
          </p:cNvSpPr>
          <p:nvPr>
            <p:ph type="title"/>
          </p:nvPr>
        </p:nvSpPr>
        <p:spPr>
          <a:xfrm>
            <a:off x="666100" y="487693"/>
            <a:ext cx="10453004" cy="1098651"/>
          </a:xfrm>
        </p:spPr>
        <p:txBody>
          <a:bodyPr vert="horz" lIns="91440" tIns="45720" rIns="91440" bIns="45720" rtlCol="0" anchor="ctr">
            <a:normAutofit/>
          </a:bodyPr>
          <a:lstStyle/>
          <a:p>
            <a:r>
              <a:rPr lang="en-US" kern="1200" dirty="0">
                <a:solidFill>
                  <a:schemeClr val="tx1"/>
                </a:solidFill>
                <a:latin typeface="+mj-lt"/>
                <a:ea typeface="+mj-ea"/>
                <a:cs typeface="+mj-cs"/>
              </a:rPr>
              <a:t>Step 3: Data Collection</a:t>
            </a:r>
          </a:p>
        </p:txBody>
      </p:sp>
      <p:pic>
        <p:nvPicPr>
          <p:cNvPr id="10" name="Graphic 9" descr="Document">
            <a:extLst>
              <a:ext uri="{FF2B5EF4-FFF2-40B4-BE49-F238E27FC236}">
                <a16:creationId xmlns:a16="http://schemas.microsoft.com/office/drawing/2014/main" id="{DF4A1C8C-9CFC-417C-8B46-362EB98E5B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077" y="1693277"/>
            <a:ext cx="1735723" cy="1735723"/>
          </a:xfrm>
          <a:prstGeom prst="rect">
            <a:avLst/>
          </a:prstGeom>
        </p:spPr>
      </p:pic>
      <p:sp>
        <p:nvSpPr>
          <p:cNvPr id="6" name="Rectangle 5">
            <a:extLst>
              <a:ext uri="{FF2B5EF4-FFF2-40B4-BE49-F238E27FC236}">
                <a16:creationId xmlns:a16="http://schemas.microsoft.com/office/drawing/2014/main" id="{DDE3E6B4-A309-6E4A-9138-53801450E755}"/>
              </a:ext>
            </a:extLst>
          </p:cNvPr>
          <p:cNvSpPr/>
          <p:nvPr/>
        </p:nvSpPr>
        <p:spPr>
          <a:xfrm>
            <a:off x="2728915" y="1586345"/>
            <a:ext cx="6202002" cy="314197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1400" dirty="0">
              <a:effectLst/>
            </a:endParaRPr>
          </a:p>
        </p:txBody>
      </p:sp>
      <p:sp>
        <p:nvSpPr>
          <p:cNvPr id="8" name="TextBox 7">
            <a:extLst>
              <a:ext uri="{FF2B5EF4-FFF2-40B4-BE49-F238E27FC236}">
                <a16:creationId xmlns:a16="http://schemas.microsoft.com/office/drawing/2014/main" id="{0B281EEF-A6BF-8145-B39C-051B914E6BBC}"/>
              </a:ext>
            </a:extLst>
          </p:cNvPr>
          <p:cNvSpPr txBox="1"/>
          <p:nvPr/>
        </p:nvSpPr>
        <p:spPr>
          <a:xfrm>
            <a:off x="10396330" y="1958009"/>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12EADD7E-5C5B-5E41-A9BD-7749F5C16883}"/>
              </a:ext>
            </a:extLst>
          </p:cNvPr>
          <p:cNvSpPr txBox="1"/>
          <p:nvPr/>
        </p:nvSpPr>
        <p:spPr>
          <a:xfrm>
            <a:off x="3143051" y="1693277"/>
            <a:ext cx="6075896" cy="2862322"/>
          </a:xfrm>
          <a:prstGeom prst="rect">
            <a:avLst/>
          </a:prstGeom>
          <a:noFill/>
        </p:spPr>
        <p:txBody>
          <a:bodyPr wrap="square" rtlCol="0">
            <a:spAutoFit/>
          </a:bodyPr>
          <a:lstStyle/>
          <a:p>
            <a:r>
              <a:rPr lang="en-US" sz="2000" dirty="0"/>
              <a:t>Historical data has been collected:</a:t>
            </a:r>
          </a:p>
          <a:p>
            <a:pPr marL="457200" indent="-457200">
              <a:buFont typeface="+mj-lt"/>
              <a:buAutoNum type="arabicParenR"/>
            </a:pPr>
            <a:r>
              <a:rPr lang="en-US" sz="2000" dirty="0"/>
              <a:t>Credit limit amounts</a:t>
            </a:r>
          </a:p>
          <a:p>
            <a:pPr marL="457200" indent="-457200">
              <a:buFont typeface="+mj-lt"/>
              <a:buAutoNum type="arabicParenR"/>
            </a:pPr>
            <a:r>
              <a:rPr lang="en-US" sz="2000" dirty="0"/>
              <a:t>Gender</a:t>
            </a:r>
          </a:p>
          <a:p>
            <a:pPr marL="457200" indent="-457200">
              <a:buFont typeface="+mj-lt"/>
              <a:buAutoNum type="arabicParenR"/>
            </a:pPr>
            <a:r>
              <a:rPr lang="en-US" sz="2000" dirty="0"/>
              <a:t>Education</a:t>
            </a:r>
          </a:p>
          <a:p>
            <a:pPr marL="457200" indent="-457200">
              <a:buFont typeface="+mj-lt"/>
              <a:buAutoNum type="arabicParenR"/>
            </a:pPr>
            <a:r>
              <a:rPr lang="en-US" sz="2000" dirty="0"/>
              <a:t>Marital Status</a:t>
            </a:r>
          </a:p>
          <a:p>
            <a:pPr marL="457200" indent="-457200">
              <a:buFont typeface="+mj-lt"/>
              <a:buAutoNum type="arabicParenR"/>
            </a:pPr>
            <a:r>
              <a:rPr lang="en-US" sz="2000" dirty="0"/>
              <a:t>Age</a:t>
            </a:r>
          </a:p>
          <a:p>
            <a:pPr marL="457200" indent="-457200">
              <a:buFont typeface="+mj-lt"/>
              <a:buAutoNum type="arabicParenR"/>
            </a:pPr>
            <a:r>
              <a:rPr lang="en-US" sz="2000" dirty="0"/>
              <a:t>Bill history</a:t>
            </a:r>
          </a:p>
          <a:p>
            <a:pPr marL="457200" indent="-457200">
              <a:buFont typeface="+mj-lt"/>
              <a:buAutoNum type="arabicParenR"/>
            </a:pPr>
            <a:r>
              <a:rPr lang="en-US" sz="2000" dirty="0"/>
              <a:t>Payment amounts </a:t>
            </a:r>
          </a:p>
          <a:p>
            <a:pPr marL="457200" indent="-457200">
              <a:buFont typeface="+mj-lt"/>
              <a:buAutoNum type="arabicParenR"/>
            </a:pPr>
            <a:r>
              <a:rPr lang="en-US" sz="2000" dirty="0"/>
              <a:t>Customer default status</a:t>
            </a:r>
          </a:p>
        </p:txBody>
      </p:sp>
    </p:spTree>
    <p:extLst>
      <p:ext uri="{BB962C8B-B14F-4D97-AF65-F5344CB8AC3E}">
        <p14:creationId xmlns:p14="http://schemas.microsoft.com/office/powerpoint/2010/main" val="2042971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6EF38B9-FE6A-4D7B-80AA-C5A4D408D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3960" y="321733"/>
            <a:ext cx="11548872" cy="6214534"/>
          </a:xfrm>
          <a:prstGeom prst="rect">
            <a:avLst/>
          </a:prstGeom>
          <a:solidFill>
            <a:schemeClr val="tx1">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986689-EC97-B445-B2E4-F8C70361CE10}"/>
              </a:ext>
            </a:extLst>
          </p:cNvPr>
          <p:cNvSpPr>
            <a:spLocks noGrp="1"/>
          </p:cNvSpPr>
          <p:nvPr>
            <p:ph type="title"/>
          </p:nvPr>
        </p:nvSpPr>
        <p:spPr>
          <a:xfrm>
            <a:off x="451496" y="514687"/>
            <a:ext cx="10129565" cy="1019387"/>
          </a:xfrm>
        </p:spPr>
        <p:txBody>
          <a:bodyPr vert="horz" lIns="91440" tIns="45720" rIns="91440" bIns="45720" rtlCol="0" anchor="ctr">
            <a:normAutofit/>
          </a:bodyPr>
          <a:lstStyle/>
          <a:p>
            <a:r>
              <a:rPr lang="en-US" kern="1200" dirty="0">
                <a:solidFill>
                  <a:schemeClr val="tx1"/>
                </a:solidFill>
                <a:latin typeface="+mj-lt"/>
                <a:ea typeface="+mj-ea"/>
                <a:cs typeface="+mj-cs"/>
              </a:rPr>
              <a:t>Step 4: Insights</a:t>
            </a:r>
          </a:p>
        </p:txBody>
      </p:sp>
      <p:pic>
        <p:nvPicPr>
          <p:cNvPr id="10" name="Graphic 9" descr="Magnifying glass">
            <a:extLst>
              <a:ext uri="{FF2B5EF4-FFF2-40B4-BE49-F238E27FC236}">
                <a16:creationId xmlns:a16="http://schemas.microsoft.com/office/drawing/2014/main" id="{DF4A1C8C-9CFC-417C-8B46-362EB98E5B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3637" y="1727028"/>
            <a:ext cx="2077099" cy="2077099"/>
          </a:xfrm>
          <a:prstGeom prst="rect">
            <a:avLst/>
          </a:prstGeom>
        </p:spPr>
      </p:pic>
      <p:sp>
        <p:nvSpPr>
          <p:cNvPr id="3" name="Rectangle 2">
            <a:extLst>
              <a:ext uri="{FF2B5EF4-FFF2-40B4-BE49-F238E27FC236}">
                <a16:creationId xmlns:a16="http://schemas.microsoft.com/office/drawing/2014/main" id="{24741FED-F2E9-D34C-9395-62BF8289B20B}"/>
              </a:ext>
            </a:extLst>
          </p:cNvPr>
          <p:cNvSpPr/>
          <p:nvPr/>
        </p:nvSpPr>
        <p:spPr>
          <a:xfrm>
            <a:off x="3063353" y="1346344"/>
            <a:ext cx="8055751" cy="3093974"/>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1500" u="sng" dirty="0"/>
              <a:t>Data Insights</a:t>
            </a:r>
            <a:endParaRPr lang="en-US" sz="1500" dirty="0"/>
          </a:p>
          <a:p>
            <a:pPr marL="285750" indent="-228600">
              <a:lnSpc>
                <a:spcPct val="90000"/>
              </a:lnSpc>
              <a:spcAft>
                <a:spcPts val="600"/>
              </a:spcAft>
              <a:buFont typeface="Arial" panose="020B0604020202020204" pitchFamily="34" charset="0"/>
              <a:buChar char="•"/>
            </a:pPr>
            <a:r>
              <a:rPr lang="en-US" sz="1500" dirty="0"/>
              <a:t>The Credit limit range is between 10k to 1millon.</a:t>
            </a:r>
          </a:p>
          <a:p>
            <a:pPr marL="285750" indent="-228600">
              <a:lnSpc>
                <a:spcPct val="90000"/>
              </a:lnSpc>
              <a:spcAft>
                <a:spcPts val="600"/>
              </a:spcAft>
              <a:buFont typeface="Arial" panose="020B0604020202020204" pitchFamily="34" charset="0"/>
              <a:buChar char="•"/>
            </a:pPr>
            <a:r>
              <a:rPr lang="en-US" sz="1500" dirty="0"/>
              <a:t>The customer are 60% female and 40% male.</a:t>
            </a:r>
          </a:p>
          <a:p>
            <a:pPr marL="285750" indent="-228600">
              <a:lnSpc>
                <a:spcPct val="90000"/>
              </a:lnSpc>
              <a:spcAft>
                <a:spcPts val="600"/>
              </a:spcAft>
              <a:buFont typeface="Arial" panose="020B0604020202020204" pitchFamily="34" charset="0"/>
              <a:buChar char="•"/>
            </a:pPr>
            <a:r>
              <a:rPr lang="en-US" sz="1500" dirty="0"/>
              <a:t>Customer are either married, single, divorce and other relationship</a:t>
            </a:r>
          </a:p>
          <a:p>
            <a:pPr marL="285750" indent="-228600">
              <a:lnSpc>
                <a:spcPct val="90000"/>
              </a:lnSpc>
              <a:spcAft>
                <a:spcPts val="600"/>
              </a:spcAft>
              <a:buFont typeface="Arial" panose="020B0604020202020204" pitchFamily="34" charset="0"/>
              <a:buChar char="•"/>
            </a:pPr>
            <a:r>
              <a:rPr lang="en-US" sz="1500" dirty="0"/>
              <a:t>Customer are can be groups as Gen X, millennials, Gen Y and Boomers</a:t>
            </a:r>
          </a:p>
          <a:p>
            <a:pPr marL="285750" indent="-228600">
              <a:lnSpc>
                <a:spcPct val="90000"/>
              </a:lnSpc>
              <a:spcAft>
                <a:spcPts val="600"/>
              </a:spcAft>
              <a:buFont typeface="Arial" panose="020B0604020202020204" pitchFamily="34" charset="0"/>
              <a:buChar char="•"/>
            </a:pPr>
            <a:r>
              <a:rPr lang="en-US" sz="1500" dirty="0"/>
              <a:t>The customer can be grouped into two categories, default vs not default.</a:t>
            </a:r>
          </a:p>
          <a:p>
            <a:pPr indent="-228600">
              <a:lnSpc>
                <a:spcPct val="90000"/>
              </a:lnSpc>
              <a:spcAft>
                <a:spcPts val="600"/>
              </a:spcAft>
              <a:buFont typeface="Arial" panose="020B0604020202020204" pitchFamily="34" charset="0"/>
              <a:buChar char="•"/>
            </a:pPr>
            <a:r>
              <a:rPr lang="en-US" sz="1500" u="sng" dirty="0"/>
              <a:t>Data Issues</a:t>
            </a:r>
          </a:p>
          <a:p>
            <a:pPr marL="285750" indent="-228600">
              <a:lnSpc>
                <a:spcPct val="90000"/>
              </a:lnSpc>
              <a:spcAft>
                <a:spcPts val="600"/>
              </a:spcAft>
              <a:buFont typeface="Arial" panose="020B0604020202020204" pitchFamily="34" charset="0"/>
              <a:buChar char="•"/>
            </a:pPr>
            <a:r>
              <a:rPr lang="en-US" sz="1500" dirty="0"/>
              <a:t>Relationship between the variables is not clear</a:t>
            </a:r>
          </a:p>
          <a:p>
            <a:pPr marL="285750" indent="-228600">
              <a:lnSpc>
                <a:spcPct val="90000"/>
              </a:lnSpc>
              <a:spcAft>
                <a:spcPts val="600"/>
              </a:spcAft>
              <a:buFont typeface="Arial" panose="020B0604020202020204" pitchFamily="34" charset="0"/>
              <a:buChar char="•"/>
            </a:pPr>
            <a:r>
              <a:rPr lang="en-US" sz="1500" dirty="0"/>
              <a:t>The problem seems to be regression; hence the data needs to be numeric.</a:t>
            </a:r>
          </a:p>
          <a:p>
            <a:pPr marL="285750" indent="-228600">
              <a:lnSpc>
                <a:spcPct val="90000"/>
              </a:lnSpc>
              <a:spcAft>
                <a:spcPts val="600"/>
              </a:spcAft>
              <a:buFont typeface="Arial" panose="020B0604020202020204" pitchFamily="34" charset="0"/>
              <a:buChar char="•"/>
            </a:pPr>
            <a:r>
              <a:rPr lang="en-US" sz="1500" dirty="0"/>
              <a:t>The data annotations are missing, data can be interpreted differently.</a:t>
            </a:r>
          </a:p>
          <a:p>
            <a:pPr indent="-228600">
              <a:lnSpc>
                <a:spcPct val="90000"/>
              </a:lnSpc>
              <a:spcAft>
                <a:spcPts val="600"/>
              </a:spcAft>
              <a:buFont typeface="Arial" panose="020B0604020202020204" pitchFamily="34" charset="0"/>
              <a:buChar char="•"/>
            </a:pPr>
            <a:endParaRPr lang="en-US" sz="1500" dirty="0"/>
          </a:p>
          <a:p>
            <a:pPr indent="-228600">
              <a:lnSpc>
                <a:spcPct val="90000"/>
              </a:lnSpc>
              <a:spcAft>
                <a:spcPts val="600"/>
              </a:spcAft>
              <a:buFont typeface="Arial" panose="020B0604020202020204" pitchFamily="34" charset="0"/>
              <a:buChar char="•"/>
            </a:pPr>
            <a:endParaRPr lang="en-US" sz="1500" dirty="0"/>
          </a:p>
        </p:txBody>
      </p:sp>
      <p:sp>
        <p:nvSpPr>
          <p:cNvPr id="8" name="TextBox 7">
            <a:extLst>
              <a:ext uri="{FF2B5EF4-FFF2-40B4-BE49-F238E27FC236}">
                <a16:creationId xmlns:a16="http://schemas.microsoft.com/office/drawing/2014/main" id="{0B281EEF-A6BF-8145-B39C-051B914E6BBC}"/>
              </a:ext>
            </a:extLst>
          </p:cNvPr>
          <p:cNvSpPr txBox="1"/>
          <p:nvPr/>
        </p:nvSpPr>
        <p:spPr>
          <a:xfrm>
            <a:off x="10396330" y="1958009"/>
            <a:ext cx="184731" cy="369332"/>
          </a:xfrm>
          <a:prstGeom prst="rect">
            <a:avLst/>
          </a:prstGeom>
          <a:noFill/>
        </p:spPr>
        <p:txBody>
          <a:bodyPr wrap="none" rtlCol="0">
            <a:spAutoFit/>
          </a:bodyPr>
          <a:lstStyle/>
          <a:p>
            <a:endParaRPr lang="en-US" dirty="0"/>
          </a:p>
        </p:txBody>
      </p:sp>
      <p:graphicFrame>
        <p:nvGraphicFramePr>
          <p:cNvPr id="7" name="Table 6">
            <a:extLst>
              <a:ext uri="{FF2B5EF4-FFF2-40B4-BE49-F238E27FC236}">
                <a16:creationId xmlns:a16="http://schemas.microsoft.com/office/drawing/2014/main" id="{221D14A5-4432-A044-A317-08D603A73930}"/>
              </a:ext>
            </a:extLst>
          </p:cNvPr>
          <p:cNvGraphicFramePr>
            <a:graphicFrameLocks noGrp="1"/>
          </p:cNvGraphicFramePr>
          <p:nvPr>
            <p:extLst>
              <p:ext uri="{D42A27DB-BD31-4B8C-83A1-F6EECF244321}">
                <p14:modId xmlns:p14="http://schemas.microsoft.com/office/powerpoint/2010/main" val="1490182273"/>
              </p:ext>
            </p:extLst>
          </p:nvPr>
        </p:nvGraphicFramePr>
        <p:xfrm>
          <a:off x="3199186" y="4269055"/>
          <a:ext cx="8480751" cy="2076688"/>
        </p:xfrm>
        <a:graphic>
          <a:graphicData uri="http://schemas.openxmlformats.org/drawingml/2006/table">
            <a:tbl>
              <a:tblPr/>
              <a:tblGrid>
                <a:gridCol w="2826917">
                  <a:extLst>
                    <a:ext uri="{9D8B030D-6E8A-4147-A177-3AD203B41FA5}">
                      <a16:colId xmlns:a16="http://schemas.microsoft.com/office/drawing/2014/main" val="2699484266"/>
                    </a:ext>
                  </a:extLst>
                </a:gridCol>
                <a:gridCol w="2826917">
                  <a:extLst>
                    <a:ext uri="{9D8B030D-6E8A-4147-A177-3AD203B41FA5}">
                      <a16:colId xmlns:a16="http://schemas.microsoft.com/office/drawing/2014/main" val="1950904040"/>
                    </a:ext>
                  </a:extLst>
                </a:gridCol>
                <a:gridCol w="2826917">
                  <a:extLst>
                    <a:ext uri="{9D8B030D-6E8A-4147-A177-3AD203B41FA5}">
                      <a16:colId xmlns:a16="http://schemas.microsoft.com/office/drawing/2014/main" val="740191775"/>
                    </a:ext>
                  </a:extLst>
                </a:gridCol>
              </a:tblGrid>
              <a:tr h="354568">
                <a:tc>
                  <a:txBody>
                    <a:bodyPr/>
                    <a:lstStyle/>
                    <a:p>
                      <a:r>
                        <a:rPr lang="en-US" sz="1400" b="1" dirty="0">
                          <a:solidFill>
                            <a:srgbClr val="000000"/>
                          </a:solidFill>
                          <a:effectLst/>
                          <a:latin typeface="+mn-lt"/>
                        </a:rPr>
                        <a:t>Hypothesis</a:t>
                      </a:r>
                      <a:endParaRPr lang="en-US" sz="1400" dirty="0">
                        <a:effectLst/>
                        <a:latin typeface="+mn-l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r>
                        <a:rPr lang="en-US" sz="1400" b="1" dirty="0">
                          <a:solidFill>
                            <a:srgbClr val="000000"/>
                          </a:solidFill>
                          <a:effectLst/>
                          <a:latin typeface="+mn-lt"/>
                        </a:rPr>
                        <a:t>Criteria to Prove</a:t>
                      </a:r>
                      <a:endParaRPr lang="en-US" sz="1400" dirty="0">
                        <a:effectLst/>
                        <a:latin typeface="+mn-l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r>
                        <a:rPr lang="en-US" sz="1400" b="1" dirty="0">
                          <a:solidFill>
                            <a:srgbClr val="000000"/>
                          </a:solidFill>
                          <a:effectLst/>
                          <a:latin typeface="+mn-lt"/>
                        </a:rPr>
                        <a:t>Data Required</a:t>
                      </a:r>
                      <a:endParaRPr lang="en-US" sz="1400" dirty="0">
                        <a:effectLst/>
                        <a:latin typeface="+mn-l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3317792148"/>
                  </a:ext>
                </a:extLst>
              </a:tr>
              <a:tr h="354568">
                <a:tc>
                  <a:txBody>
                    <a:bodyPr/>
                    <a:lstStyle/>
                    <a:p>
                      <a:pPr>
                        <a:buFont typeface="+mj-lt"/>
                        <a:buAutoNum type="arabicPeriod"/>
                      </a:pPr>
                      <a:r>
                        <a:rPr lang="en-US" sz="1400" dirty="0">
                          <a:solidFill>
                            <a:srgbClr val="1A1718"/>
                          </a:solidFill>
                          <a:latin typeface="+mn-lt"/>
                        </a:rPr>
                        <a:t>Customer age and credit limit is related. </a:t>
                      </a: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CDEDD"/>
                    </a:solidFill>
                  </a:tcPr>
                </a:tc>
                <a:tc>
                  <a:txBody>
                    <a:bodyPr/>
                    <a:lstStyle/>
                    <a:p>
                      <a:r>
                        <a:rPr lang="en-US" sz="1400" dirty="0">
                          <a:effectLst/>
                          <a:latin typeface="+mn-lt"/>
                        </a:rPr>
                        <a:t>Compare the age groups vs credit limit</a:t>
                      </a: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dirty="0">
                          <a:effectLst/>
                          <a:latin typeface="+mn-lt"/>
                        </a:rPr>
                        <a:t>Credit Limits, Customer age</a:t>
                      </a: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02587"/>
                  </a:ext>
                </a:extLst>
              </a:tr>
              <a:tr h="4309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1A1718"/>
                          </a:solidFill>
                          <a:latin typeface="+mn-lt"/>
                        </a:rPr>
                        <a:t>2. Default customer come from a specific education? </a:t>
                      </a: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CDEDD"/>
                    </a:solidFill>
                  </a:tcPr>
                </a:tc>
                <a:tc>
                  <a:txBody>
                    <a:bodyPr/>
                    <a:lstStyle/>
                    <a:p>
                      <a:r>
                        <a:rPr lang="en-US" sz="1400" dirty="0">
                          <a:effectLst/>
                          <a:latin typeface="+mn-lt"/>
                        </a:rPr>
                        <a:t>Compare the default or not with customer education</a:t>
                      </a: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BEBEB"/>
                    </a:solidFill>
                  </a:tcPr>
                </a:tc>
                <a:tc>
                  <a:txBody>
                    <a:bodyPr/>
                    <a:lstStyle/>
                    <a:p>
                      <a:r>
                        <a:rPr lang="en-US" sz="1400" dirty="0">
                          <a:effectLst/>
                          <a:latin typeface="+mn-lt"/>
                        </a:rPr>
                        <a:t>Customer education, column Y “default status”.</a:t>
                      </a: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BEBEB"/>
                    </a:solidFill>
                  </a:tcPr>
                </a:tc>
                <a:extLst>
                  <a:ext uri="{0D108BD9-81ED-4DB2-BD59-A6C34878D82A}">
                    <a16:rowId xmlns:a16="http://schemas.microsoft.com/office/drawing/2014/main" val="2136244248"/>
                  </a:ext>
                </a:extLst>
              </a:tr>
              <a:tr h="6033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mn-lt"/>
                        </a:rPr>
                        <a:t>3. </a:t>
                      </a:r>
                      <a:r>
                        <a:rPr lang="en-US" sz="1400" dirty="0">
                          <a:solidFill>
                            <a:srgbClr val="1A1718"/>
                          </a:solidFill>
                          <a:latin typeface="+mn-lt"/>
                        </a:rPr>
                        <a:t>Customer outstanding bill and payment history can predict default or not.</a:t>
                      </a:r>
                      <a:endParaRPr lang="en-US" sz="1400" dirty="0">
                        <a:solidFill>
                          <a:srgbClr val="1A1718"/>
                        </a:solidFill>
                        <a:effectLst/>
                        <a:latin typeface="+mn-l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CDEDD"/>
                    </a:solidFill>
                  </a:tcPr>
                </a:tc>
                <a:tc>
                  <a:txBody>
                    <a:bodyPr/>
                    <a:lstStyle/>
                    <a:p>
                      <a:r>
                        <a:rPr lang="en-US" sz="1400" dirty="0">
                          <a:effectLst/>
                          <a:latin typeface="+mn-lt"/>
                        </a:rPr>
                        <a:t>Take mean value of outstanding bill &amp; payment history and compare with default status</a:t>
                      </a: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400" dirty="0">
                          <a:effectLst/>
                          <a:latin typeface="+mn-lt"/>
                        </a:rPr>
                        <a:t>Do the RSM on Outstanding bill &amp; Payment, column Y “default status”.</a:t>
                      </a:r>
                      <a:br>
                        <a:rPr lang="en-US" sz="1400" dirty="0">
                          <a:effectLst/>
                          <a:latin typeface="+mn-lt"/>
                        </a:rPr>
                      </a:br>
                      <a:endParaRPr lang="en-US" sz="1400" dirty="0">
                        <a:effectLst/>
                        <a:latin typeface="+mn-l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6400372"/>
                  </a:ext>
                </a:extLst>
              </a:tr>
            </a:tbl>
          </a:graphicData>
        </a:graphic>
      </p:graphicFrame>
    </p:spTree>
    <p:extLst>
      <p:ext uri="{BB962C8B-B14F-4D97-AF65-F5344CB8AC3E}">
        <p14:creationId xmlns:p14="http://schemas.microsoft.com/office/powerpoint/2010/main" val="668755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6EF38B9-FE6A-4D7B-80AA-C5A4D408D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3960" y="321733"/>
            <a:ext cx="11548872" cy="6214534"/>
          </a:xfrm>
          <a:prstGeom prst="rect">
            <a:avLst/>
          </a:prstGeom>
          <a:solidFill>
            <a:schemeClr val="tx1">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986689-EC97-B445-B2E4-F8C70361CE10}"/>
              </a:ext>
            </a:extLst>
          </p:cNvPr>
          <p:cNvSpPr>
            <a:spLocks noGrp="1"/>
          </p:cNvSpPr>
          <p:nvPr>
            <p:ph type="title"/>
          </p:nvPr>
        </p:nvSpPr>
        <p:spPr>
          <a:xfrm>
            <a:off x="546323" y="376509"/>
            <a:ext cx="10277390" cy="998121"/>
          </a:xfrm>
        </p:spPr>
        <p:txBody>
          <a:bodyPr vert="horz" lIns="91440" tIns="45720" rIns="91440" bIns="45720" rtlCol="0" anchor="ctr">
            <a:normAutofit/>
          </a:bodyPr>
          <a:lstStyle/>
          <a:p>
            <a:r>
              <a:rPr lang="en-US" kern="1200" dirty="0">
                <a:solidFill>
                  <a:schemeClr val="tx1"/>
                </a:solidFill>
                <a:latin typeface="+mj-lt"/>
                <a:ea typeface="+mj-ea"/>
                <a:cs typeface="+mj-cs"/>
              </a:rPr>
              <a:t>Step 5: Recommendations 1</a:t>
            </a:r>
          </a:p>
        </p:txBody>
      </p:sp>
      <p:sp>
        <p:nvSpPr>
          <p:cNvPr id="8" name="TextBox 7">
            <a:extLst>
              <a:ext uri="{FF2B5EF4-FFF2-40B4-BE49-F238E27FC236}">
                <a16:creationId xmlns:a16="http://schemas.microsoft.com/office/drawing/2014/main" id="{0B281EEF-A6BF-8145-B39C-051B914E6BBC}"/>
              </a:ext>
            </a:extLst>
          </p:cNvPr>
          <p:cNvSpPr txBox="1"/>
          <p:nvPr/>
        </p:nvSpPr>
        <p:spPr>
          <a:xfrm>
            <a:off x="10396330" y="1958009"/>
            <a:ext cx="184731" cy="369332"/>
          </a:xfrm>
          <a:prstGeom prst="rect">
            <a:avLst/>
          </a:prstGeom>
          <a:noFill/>
        </p:spPr>
        <p:txBody>
          <a:bodyPr wrap="none" rtlCol="0">
            <a:spAutoFit/>
          </a:bodyPr>
          <a:lstStyle/>
          <a:p>
            <a:endParaRPr lang="en-US" dirty="0"/>
          </a:p>
        </p:txBody>
      </p:sp>
      <p:sp>
        <p:nvSpPr>
          <p:cNvPr id="9" name="TextBox 8">
            <a:extLst>
              <a:ext uri="{FF2B5EF4-FFF2-40B4-BE49-F238E27FC236}">
                <a16:creationId xmlns:a16="http://schemas.microsoft.com/office/drawing/2014/main" id="{9D9D5440-490F-9543-999E-F980091AB5F2}"/>
              </a:ext>
            </a:extLst>
          </p:cNvPr>
          <p:cNvSpPr txBox="1"/>
          <p:nvPr/>
        </p:nvSpPr>
        <p:spPr>
          <a:xfrm>
            <a:off x="596953" y="1429405"/>
            <a:ext cx="9133456" cy="707886"/>
          </a:xfrm>
          <a:prstGeom prst="rect">
            <a:avLst/>
          </a:prstGeom>
          <a:noFill/>
        </p:spPr>
        <p:txBody>
          <a:bodyPr wrap="square" rtlCol="0">
            <a:spAutoFit/>
          </a:bodyPr>
          <a:lstStyle/>
          <a:p>
            <a:r>
              <a:rPr lang="en-US" sz="2000" dirty="0"/>
              <a:t>Based on age groups in default vs. credit limit, Hence Hypothesis  # 1 is proved right, and it is suggested to limit the credit limit to “Millennials” to $200,000</a:t>
            </a:r>
          </a:p>
        </p:txBody>
      </p:sp>
      <p:graphicFrame>
        <p:nvGraphicFramePr>
          <p:cNvPr id="10" name="Chart 9">
            <a:extLst>
              <a:ext uri="{FF2B5EF4-FFF2-40B4-BE49-F238E27FC236}">
                <a16:creationId xmlns:a16="http://schemas.microsoft.com/office/drawing/2014/main" id="{8ECB602F-45E0-2048-B4D0-A98881BDC804}"/>
              </a:ext>
            </a:extLst>
          </p:cNvPr>
          <p:cNvGraphicFramePr>
            <a:graphicFrameLocks/>
          </p:cNvGraphicFramePr>
          <p:nvPr>
            <p:extLst>
              <p:ext uri="{D42A27DB-BD31-4B8C-83A1-F6EECF244321}">
                <p14:modId xmlns:p14="http://schemas.microsoft.com/office/powerpoint/2010/main" val="3695046926"/>
              </p:ext>
            </p:extLst>
          </p:nvPr>
        </p:nvGraphicFramePr>
        <p:xfrm>
          <a:off x="546323" y="2910720"/>
          <a:ext cx="5728844" cy="30263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6011084B-0E26-7248-86B6-0C4078B986C2}"/>
              </a:ext>
            </a:extLst>
          </p:cNvPr>
          <p:cNvGraphicFramePr>
            <a:graphicFrameLocks/>
          </p:cNvGraphicFramePr>
          <p:nvPr>
            <p:extLst>
              <p:ext uri="{D42A27DB-BD31-4B8C-83A1-F6EECF244321}">
                <p14:modId xmlns:p14="http://schemas.microsoft.com/office/powerpoint/2010/main" val="3800330538"/>
              </p:ext>
            </p:extLst>
          </p:nvPr>
        </p:nvGraphicFramePr>
        <p:xfrm>
          <a:off x="6467529" y="2910720"/>
          <a:ext cx="5178147" cy="30263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able 2">
            <a:extLst>
              <a:ext uri="{FF2B5EF4-FFF2-40B4-BE49-F238E27FC236}">
                <a16:creationId xmlns:a16="http://schemas.microsoft.com/office/drawing/2014/main" id="{43292E96-FE0C-454C-A4CF-D16E9603B27B}"/>
              </a:ext>
            </a:extLst>
          </p:cNvPr>
          <p:cNvGraphicFramePr>
            <a:graphicFrameLocks noGrp="1"/>
          </p:cNvGraphicFramePr>
          <p:nvPr>
            <p:extLst>
              <p:ext uri="{D42A27DB-BD31-4B8C-83A1-F6EECF244321}">
                <p14:modId xmlns:p14="http://schemas.microsoft.com/office/powerpoint/2010/main" val="839405916"/>
              </p:ext>
            </p:extLst>
          </p:nvPr>
        </p:nvGraphicFramePr>
        <p:xfrm>
          <a:off x="10894875" y="5166580"/>
          <a:ext cx="736293" cy="769620"/>
        </p:xfrm>
        <a:graphic>
          <a:graphicData uri="http://schemas.openxmlformats.org/drawingml/2006/table">
            <a:tbl>
              <a:tblPr/>
              <a:tblGrid>
                <a:gridCol w="736293">
                  <a:extLst>
                    <a:ext uri="{9D8B030D-6E8A-4147-A177-3AD203B41FA5}">
                      <a16:colId xmlns:a16="http://schemas.microsoft.com/office/drawing/2014/main" val="3952779480"/>
                    </a:ext>
                  </a:extLst>
                </a:gridCol>
              </a:tblGrid>
              <a:tr h="170362">
                <a:tc>
                  <a:txBody>
                    <a:bodyPr/>
                    <a:lstStyle/>
                    <a:p>
                      <a:pPr algn="r" fontAlgn="b"/>
                      <a:r>
                        <a:rPr lang="en-US" sz="1200" b="0" i="0" u="none" strike="noStrike" dirty="0">
                          <a:solidFill>
                            <a:schemeClr val="bg1"/>
                          </a:solidFill>
                          <a:effectLst/>
                          <a:latin typeface="Calibri" panose="020F0502020204030204" pitchFamily="34" charset="0"/>
                        </a:rPr>
                        <a:t>1 = &lt;25</a:t>
                      </a:r>
                    </a:p>
                  </a:txBody>
                  <a:tcPr marL="9525" marR="9525" marT="9525" marB="0" anchor="b">
                    <a:lnL>
                      <a:noFill/>
                    </a:lnL>
                    <a:lnR>
                      <a:noFill/>
                    </a:lnR>
                    <a:lnT>
                      <a:noFill/>
                    </a:lnT>
                    <a:lnB>
                      <a:noFill/>
                    </a:lnB>
                  </a:tcPr>
                </a:tc>
                <a:extLst>
                  <a:ext uri="{0D108BD9-81ED-4DB2-BD59-A6C34878D82A}">
                    <a16:rowId xmlns:a16="http://schemas.microsoft.com/office/drawing/2014/main" val="1275120777"/>
                  </a:ext>
                </a:extLst>
              </a:tr>
              <a:tr h="170362">
                <a:tc>
                  <a:txBody>
                    <a:bodyPr/>
                    <a:lstStyle/>
                    <a:p>
                      <a:pPr algn="r" fontAlgn="b"/>
                      <a:r>
                        <a:rPr lang="en-US" sz="1200" b="0" i="0" u="none" strike="noStrike" dirty="0">
                          <a:solidFill>
                            <a:schemeClr val="bg1"/>
                          </a:solidFill>
                          <a:effectLst/>
                          <a:latin typeface="Calibri" panose="020F0502020204030204" pitchFamily="34" charset="0"/>
                        </a:rPr>
                        <a:t>2 = &lt;43</a:t>
                      </a:r>
                    </a:p>
                  </a:txBody>
                  <a:tcPr marL="9525" marR="9525" marT="9525" marB="0" anchor="b">
                    <a:lnL>
                      <a:noFill/>
                    </a:lnL>
                    <a:lnR>
                      <a:noFill/>
                    </a:lnR>
                    <a:lnT>
                      <a:noFill/>
                    </a:lnT>
                    <a:lnB>
                      <a:noFill/>
                    </a:lnB>
                  </a:tcPr>
                </a:tc>
                <a:extLst>
                  <a:ext uri="{0D108BD9-81ED-4DB2-BD59-A6C34878D82A}">
                    <a16:rowId xmlns:a16="http://schemas.microsoft.com/office/drawing/2014/main" val="1490844388"/>
                  </a:ext>
                </a:extLst>
              </a:tr>
              <a:tr h="170362">
                <a:tc>
                  <a:txBody>
                    <a:bodyPr/>
                    <a:lstStyle/>
                    <a:p>
                      <a:pPr algn="r" fontAlgn="b"/>
                      <a:r>
                        <a:rPr lang="en-US" sz="1200" b="0" i="0" u="none" strike="noStrike" dirty="0">
                          <a:solidFill>
                            <a:schemeClr val="bg1"/>
                          </a:solidFill>
                          <a:effectLst/>
                          <a:latin typeface="Calibri" panose="020F0502020204030204" pitchFamily="34" charset="0"/>
                        </a:rPr>
                        <a:t>3 = &lt;54</a:t>
                      </a:r>
                    </a:p>
                  </a:txBody>
                  <a:tcPr marL="9525" marR="9525" marT="9525" marB="0" anchor="b">
                    <a:lnL>
                      <a:noFill/>
                    </a:lnL>
                    <a:lnR>
                      <a:noFill/>
                    </a:lnR>
                    <a:lnT>
                      <a:noFill/>
                    </a:lnT>
                    <a:lnB>
                      <a:noFill/>
                    </a:lnB>
                  </a:tcPr>
                </a:tc>
                <a:extLst>
                  <a:ext uri="{0D108BD9-81ED-4DB2-BD59-A6C34878D82A}">
                    <a16:rowId xmlns:a16="http://schemas.microsoft.com/office/drawing/2014/main" val="3444196156"/>
                  </a:ext>
                </a:extLst>
              </a:tr>
              <a:tr h="170362">
                <a:tc>
                  <a:txBody>
                    <a:bodyPr/>
                    <a:lstStyle/>
                    <a:p>
                      <a:pPr algn="r" fontAlgn="b"/>
                      <a:r>
                        <a:rPr lang="en-US" sz="1200" b="0" i="0" u="none" strike="noStrike" dirty="0">
                          <a:solidFill>
                            <a:schemeClr val="bg1"/>
                          </a:solidFill>
                          <a:effectLst/>
                          <a:latin typeface="Calibri" panose="020F0502020204030204" pitchFamily="34" charset="0"/>
                        </a:rPr>
                        <a:t>4 =&lt; 85</a:t>
                      </a:r>
                    </a:p>
                  </a:txBody>
                  <a:tcPr marL="9525" marR="9525" marT="9525" marB="0" anchor="b">
                    <a:lnL>
                      <a:noFill/>
                    </a:lnL>
                    <a:lnR>
                      <a:noFill/>
                    </a:lnR>
                    <a:lnT>
                      <a:noFill/>
                    </a:lnT>
                    <a:lnB>
                      <a:noFill/>
                    </a:lnB>
                  </a:tcPr>
                </a:tc>
                <a:extLst>
                  <a:ext uri="{0D108BD9-81ED-4DB2-BD59-A6C34878D82A}">
                    <a16:rowId xmlns:a16="http://schemas.microsoft.com/office/drawing/2014/main" val="3571873479"/>
                  </a:ext>
                </a:extLst>
              </a:tr>
            </a:tbl>
          </a:graphicData>
        </a:graphic>
      </p:graphicFrame>
    </p:spTree>
    <p:extLst>
      <p:ext uri="{BB962C8B-B14F-4D97-AF65-F5344CB8AC3E}">
        <p14:creationId xmlns:p14="http://schemas.microsoft.com/office/powerpoint/2010/main" val="276144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6EF38B9-FE6A-4D7B-80AA-C5A4D408D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3960" y="321733"/>
            <a:ext cx="11548872" cy="6214534"/>
          </a:xfrm>
          <a:prstGeom prst="rect">
            <a:avLst/>
          </a:prstGeom>
          <a:solidFill>
            <a:schemeClr val="tx1">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986689-EC97-B445-B2E4-F8C70361CE10}"/>
              </a:ext>
            </a:extLst>
          </p:cNvPr>
          <p:cNvSpPr>
            <a:spLocks noGrp="1"/>
          </p:cNvSpPr>
          <p:nvPr>
            <p:ph type="title"/>
          </p:nvPr>
        </p:nvSpPr>
        <p:spPr>
          <a:xfrm>
            <a:off x="659496" y="481574"/>
            <a:ext cx="10005191" cy="1031818"/>
          </a:xfrm>
        </p:spPr>
        <p:txBody>
          <a:bodyPr vert="horz" lIns="91440" tIns="45720" rIns="91440" bIns="45720" rtlCol="0" anchor="ctr">
            <a:normAutofit/>
          </a:bodyPr>
          <a:lstStyle/>
          <a:p>
            <a:r>
              <a:rPr lang="en-US" kern="1200" dirty="0">
                <a:solidFill>
                  <a:schemeClr val="tx1"/>
                </a:solidFill>
                <a:latin typeface="+mj-lt"/>
                <a:ea typeface="+mj-ea"/>
                <a:cs typeface="+mj-cs"/>
              </a:rPr>
              <a:t>Step 5: Recommendations 2</a:t>
            </a:r>
          </a:p>
        </p:txBody>
      </p:sp>
      <p:sp>
        <p:nvSpPr>
          <p:cNvPr id="9" name="TextBox 8">
            <a:extLst>
              <a:ext uri="{FF2B5EF4-FFF2-40B4-BE49-F238E27FC236}">
                <a16:creationId xmlns:a16="http://schemas.microsoft.com/office/drawing/2014/main" id="{9D9D5440-490F-9543-999E-F980091AB5F2}"/>
              </a:ext>
            </a:extLst>
          </p:cNvPr>
          <p:cNvSpPr txBox="1"/>
          <p:nvPr/>
        </p:nvSpPr>
        <p:spPr>
          <a:xfrm>
            <a:off x="888362" y="1513392"/>
            <a:ext cx="9080585" cy="901817"/>
          </a:xfrm>
          <a:prstGeom prst="rect">
            <a:avLst/>
          </a:prstGeom>
        </p:spPr>
        <p:txBody>
          <a:bodyPr vert="horz" lIns="91440" tIns="45720" rIns="91440" bIns="45720" rtlCol="0">
            <a:normAutofit fontScale="92500"/>
          </a:bodyPr>
          <a:lstStyle/>
          <a:p>
            <a:pPr marL="228600" lvl="1">
              <a:lnSpc>
                <a:spcPct val="90000"/>
              </a:lnSpc>
              <a:spcAft>
                <a:spcPts val="600"/>
              </a:spcAft>
            </a:pPr>
            <a:r>
              <a:rPr lang="en-US" sz="2000" dirty="0"/>
              <a:t>The default and non-default is equality distributed across the education of customers.     </a:t>
            </a:r>
          </a:p>
          <a:p>
            <a:pPr marL="228600" lvl="1">
              <a:lnSpc>
                <a:spcPct val="90000"/>
              </a:lnSpc>
              <a:spcAft>
                <a:spcPts val="600"/>
              </a:spcAft>
            </a:pPr>
            <a:r>
              <a:rPr lang="en-US" sz="2000" dirty="0"/>
              <a:t>Hypothesis 2 is disproved. </a:t>
            </a:r>
          </a:p>
        </p:txBody>
      </p:sp>
      <p:sp>
        <p:nvSpPr>
          <p:cNvPr id="8" name="TextBox 7">
            <a:extLst>
              <a:ext uri="{FF2B5EF4-FFF2-40B4-BE49-F238E27FC236}">
                <a16:creationId xmlns:a16="http://schemas.microsoft.com/office/drawing/2014/main" id="{0B281EEF-A6BF-8145-B39C-051B914E6BBC}"/>
              </a:ext>
            </a:extLst>
          </p:cNvPr>
          <p:cNvSpPr txBox="1"/>
          <p:nvPr/>
        </p:nvSpPr>
        <p:spPr>
          <a:xfrm>
            <a:off x="10396330" y="1958009"/>
            <a:ext cx="184731" cy="369332"/>
          </a:xfrm>
          <a:prstGeom prst="rect">
            <a:avLst/>
          </a:prstGeom>
          <a:noFill/>
        </p:spPr>
        <p:txBody>
          <a:bodyPr wrap="none" rtlCol="0">
            <a:spAutoFit/>
          </a:bodyPr>
          <a:lstStyle/>
          <a:p>
            <a:endParaRPr lang="en-US" dirty="0"/>
          </a:p>
        </p:txBody>
      </p:sp>
      <p:graphicFrame>
        <p:nvGraphicFramePr>
          <p:cNvPr id="7" name="Chart 6">
            <a:extLst>
              <a:ext uri="{FF2B5EF4-FFF2-40B4-BE49-F238E27FC236}">
                <a16:creationId xmlns:a16="http://schemas.microsoft.com/office/drawing/2014/main" id="{CA7F93EC-D328-9C47-BEC0-E070FBE5B248}"/>
              </a:ext>
            </a:extLst>
          </p:cNvPr>
          <p:cNvGraphicFramePr>
            <a:graphicFrameLocks/>
          </p:cNvGraphicFramePr>
          <p:nvPr>
            <p:extLst>
              <p:ext uri="{D42A27DB-BD31-4B8C-83A1-F6EECF244321}">
                <p14:modId xmlns:p14="http://schemas.microsoft.com/office/powerpoint/2010/main" val="1951255228"/>
              </p:ext>
            </p:extLst>
          </p:nvPr>
        </p:nvGraphicFramePr>
        <p:xfrm>
          <a:off x="1202732" y="2545210"/>
          <a:ext cx="8557494" cy="325924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96450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ommuri_C2_Task1" id="{9D93E621-7DD6-7740-B92C-BCD618E95686}" vid="{41F43451-6827-9140-97FF-B813F06755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735</Words>
  <Application>Microsoft Macintosh PowerPoint</Application>
  <PresentationFormat>Widescreen</PresentationFormat>
  <Paragraphs>118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Introduction</vt:lpstr>
      <vt:lpstr>Define Goal</vt:lpstr>
      <vt:lpstr>Step 1: Business Questions</vt:lpstr>
      <vt:lpstr>Step 2: Analysis Plan (1)</vt:lpstr>
      <vt:lpstr>Step 2: Analysis Plan (2)</vt:lpstr>
      <vt:lpstr>Step 3: Data Collection</vt:lpstr>
      <vt:lpstr>Step 4: Insights</vt:lpstr>
      <vt:lpstr>Step 5: Recommendations 1</vt:lpstr>
      <vt:lpstr>Step 5: Recommendations 2</vt:lpstr>
      <vt:lpstr>Step 5: Recommendations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Sathish Kommuri</dc:creator>
  <cp:lastModifiedBy>Sathish Kommuri</cp:lastModifiedBy>
  <cp:revision>12</cp:revision>
  <dcterms:created xsi:type="dcterms:W3CDTF">2020-04-19T22:50:34Z</dcterms:created>
  <dcterms:modified xsi:type="dcterms:W3CDTF">2020-04-19T23:48:23Z</dcterms:modified>
</cp:coreProperties>
</file>