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2" r:id="rId1"/>
  </p:sldMasterIdLst>
  <p:sldIdLst>
    <p:sldId id="256" r:id="rId2"/>
    <p:sldId id="285" r:id="rId3"/>
    <p:sldId id="257" r:id="rId4"/>
    <p:sldId id="258" r:id="rId5"/>
    <p:sldId id="259" r:id="rId6"/>
    <p:sldId id="286" r:id="rId7"/>
    <p:sldId id="287" r:id="rId8"/>
    <p:sldId id="288" r:id="rId9"/>
    <p:sldId id="289" r:id="rId10"/>
    <p:sldId id="261" r:id="rId11"/>
    <p:sldId id="290" r:id="rId12"/>
    <p:sldId id="291" r:id="rId13"/>
    <p:sldId id="262" r:id="rId14"/>
    <p:sldId id="263" r:id="rId15"/>
    <p:sldId id="264" r:id="rId16"/>
    <p:sldId id="292" r:id="rId17"/>
    <p:sldId id="265" r:id="rId18"/>
    <p:sldId id="293" r:id="rId19"/>
    <p:sldId id="266" r:id="rId20"/>
    <p:sldId id="267" r:id="rId21"/>
    <p:sldId id="268" r:id="rId22"/>
    <p:sldId id="269" r:id="rId23"/>
    <p:sldId id="270" r:id="rId24"/>
    <p:sldId id="294" r:id="rId25"/>
    <p:sldId id="272" r:id="rId26"/>
    <p:sldId id="271" r:id="rId27"/>
    <p:sldId id="273" r:id="rId28"/>
    <p:sldId id="274" r:id="rId29"/>
    <p:sldId id="275" r:id="rId30"/>
    <p:sldId id="276" r:id="rId31"/>
    <p:sldId id="277" r:id="rId32"/>
    <p:sldId id="282" r:id="rId33"/>
    <p:sldId id="295" r:id="rId34"/>
    <p:sldId id="278" r:id="rId35"/>
    <p:sldId id="279" r:id="rId36"/>
    <p:sldId id="283" r:id="rId37"/>
    <p:sldId id="296" r:id="rId38"/>
    <p:sldId id="297" r:id="rId39"/>
    <p:sldId id="298" r:id="rId40"/>
    <p:sldId id="280" r:id="rId41"/>
    <p:sldId id="281" r:id="rId42"/>
    <p:sldId id="284" r:id="rId4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4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0080625" cy="50397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250" y="1"/>
            <a:ext cx="10075376" cy="5039784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467632"/>
            <a:ext cx="6426398" cy="1612731"/>
          </a:xfrm>
        </p:spPr>
        <p:txBody>
          <a:bodyPr anchor="ctr">
            <a:normAutofit/>
          </a:bodyPr>
          <a:lstStyle>
            <a:lvl1pPr algn="r">
              <a:defRPr sz="4850" spc="22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9441" y="5467632"/>
            <a:ext cx="2646164" cy="1612731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03972" indent="0" algn="ctr">
              <a:buNone/>
              <a:defRPr sz="1764"/>
            </a:lvl2pPr>
            <a:lvl3pPr marL="1007943" indent="0" algn="ctr">
              <a:buNone/>
              <a:defRPr sz="176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34434" y="5802702"/>
            <a:ext cx="0" cy="100795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0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21DB91-AAEF-4DAE-BCE1-7247C3DF81A2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4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9" y="839964"/>
            <a:ext cx="2173635" cy="5963744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9052" y="839964"/>
            <a:ext cx="6268889" cy="5963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21DB91-AAEF-4DAE-BCE1-7247C3DF81A2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8316516" y="191281"/>
            <a:ext cx="0" cy="7560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21DB91-AAEF-4DAE-BCE1-7247C3DF81A2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9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0080625" cy="50397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5250" y="1"/>
            <a:ext cx="10075376" cy="5039784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4" y="5467632"/>
            <a:ext cx="6426398" cy="1612731"/>
          </a:xfrm>
        </p:spPr>
        <p:txBody>
          <a:bodyPr anchor="ctr">
            <a:normAutofit/>
          </a:bodyPr>
          <a:lstStyle>
            <a:lvl1pPr algn="r">
              <a:defRPr sz="4850" b="0" spc="22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9441" y="5467632"/>
            <a:ext cx="2646164" cy="1612731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21DB91-AAEF-4DAE-BCE1-7247C3DF81A2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34434" y="5802702"/>
            <a:ext cx="0" cy="100795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6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73" y="645092"/>
            <a:ext cx="8036778" cy="1653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772" y="2519892"/>
            <a:ext cx="3931444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2107" y="2519892"/>
            <a:ext cx="3931444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21DB91-AAEF-4DAE-BCE1-7247C3DF81A2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4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6773" y="645092"/>
            <a:ext cx="8036778" cy="1653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772" y="2402645"/>
            <a:ext cx="3931444" cy="907161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25" b="0" cap="none" baseline="0">
                <a:solidFill>
                  <a:schemeClr val="accent1"/>
                </a:solidFill>
                <a:latin typeface="+mn-lt"/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6772" y="3271437"/>
            <a:ext cx="3931444" cy="36834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2107" y="2402645"/>
            <a:ext cx="3931444" cy="907161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4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marL="0" lvl="0" indent="0" algn="l" defTabSz="1007943" rtl="0" eaLnBrk="1" latinLnBrk="0" hangingPunct="1">
              <a:lnSpc>
                <a:spcPct val="90000"/>
              </a:lnSpc>
              <a:spcBef>
                <a:spcPts val="1984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2107" y="3271437"/>
            <a:ext cx="3931444" cy="36834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21DB91-AAEF-4DAE-BCE1-7247C3DF81A2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9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21DB91-AAEF-4DAE-BCE1-7247C3DF81A2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55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6773" y="519751"/>
            <a:ext cx="3629025" cy="191511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5293" y="907161"/>
            <a:ext cx="4695051" cy="5715114"/>
          </a:xfrm>
        </p:spPr>
        <p:txBody>
          <a:bodyPr>
            <a:normAutofit/>
          </a:bodyPr>
          <a:lstStyle>
            <a:lvl1pPr>
              <a:defRPr sz="2205"/>
            </a:lvl1pPr>
            <a:lvl2pPr>
              <a:defRPr sz="1764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73" y="2488483"/>
            <a:ext cx="3629025" cy="4147232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61"/>
              </a:spcBef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21DB91-AAEF-4DAE-BCE1-7247C3DF81A2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9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4" y="5467633"/>
            <a:ext cx="6426398" cy="1612731"/>
          </a:xfrm>
        </p:spPr>
        <p:txBody>
          <a:bodyPr anchor="ctr">
            <a:normAutofit/>
          </a:bodyPr>
          <a:lstStyle>
            <a:lvl1pPr algn="r">
              <a:defRPr sz="4850" spc="22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0078105" cy="5039783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646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9441" y="5467633"/>
            <a:ext cx="2646164" cy="1612731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21DB91-AAEF-4DAE-BCE1-7247C3DF81A2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34434" y="5802702"/>
            <a:ext cx="0" cy="10079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4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6773" y="645092"/>
            <a:ext cx="8036778" cy="165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773" y="2519892"/>
            <a:ext cx="8036779" cy="443500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6774" y="7132753"/>
            <a:ext cx="1781095" cy="302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4248" y="7132753"/>
            <a:ext cx="4879461" cy="302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0556" y="7132753"/>
            <a:ext cx="805050" cy="302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5321DB91-AAEF-4DAE-BCE1-7247C3DF81A2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30039" y="910869"/>
            <a:ext cx="0" cy="10079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3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1007943" rtl="0" eaLnBrk="1" latinLnBrk="0" hangingPunct="1">
        <a:lnSpc>
          <a:spcPct val="80000"/>
        </a:lnSpc>
        <a:spcBef>
          <a:spcPct val="0"/>
        </a:spcBef>
        <a:buNone/>
        <a:defRPr sz="4850" kern="1200" cap="all" spc="11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292304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493892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655163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856752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007943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1169214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1340564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1501835" indent="-151191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637004" y="5120639"/>
            <a:ext cx="9071640" cy="209687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latin typeface="Arial"/>
              </a:rPr>
              <a:t>Chapter 3</a:t>
            </a:r>
          </a:p>
          <a:p>
            <a:pPr algn="ctr"/>
            <a:r>
              <a:rPr lang="en-IN" sz="4400" dirty="0" smtClean="0">
                <a:latin typeface="Arial"/>
              </a:rPr>
              <a:t>Data </a:t>
            </a:r>
            <a:r>
              <a:rPr lang="en-IN" sz="4400" dirty="0">
                <a:latin typeface="Arial"/>
              </a:rPr>
              <a:t>Types, Variables and Arrays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Arial"/>
              </a:rPr>
              <a:t>Floating-Point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Also known as real numbers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Two kinds of floating-point types, float and double, which represent single- and double-precision numbers, respectively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9" y="4737396"/>
            <a:ext cx="9561926" cy="13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/>
              </a:rPr>
              <a:t>Floating-Point Types </a:t>
            </a:r>
            <a:r>
              <a:rPr lang="en-IN" sz="3200" dirty="0" smtClean="0">
                <a:latin typeface="Arial"/>
                <a:sym typeface="Wingdings" panose="05000000000000000000" pitchFamily="2" charset="2"/>
              </a:rPr>
              <a:t> float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773" y="2519892"/>
            <a:ext cx="8696238" cy="443500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The type float specifies a single-precision value that uses 32 bits of storage. Single precision 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faster on some processors and takes half as much space as double </a:t>
            </a:r>
            <a:r>
              <a:rPr lang="en-US" sz="3200" dirty="0" smtClean="0"/>
              <a:t>precision.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Ex: float temp;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04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/>
              </a:rPr>
              <a:t>Floating-Point Types </a:t>
            </a:r>
            <a:r>
              <a:rPr lang="en-IN" sz="3200" dirty="0" smtClean="0">
                <a:latin typeface="Arial"/>
                <a:sym typeface="Wingdings" panose="05000000000000000000" pitchFamily="2" charset="2"/>
              </a:rPr>
              <a:t> double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773" y="2519892"/>
            <a:ext cx="8696238" cy="443500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Require more accuracy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Ex: double pi=3.1416;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10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Arial"/>
              </a:rPr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771" y="3450913"/>
            <a:ext cx="8036779" cy="3764529"/>
          </a:xfrm>
        </p:spPr>
        <p:txBody>
          <a:bodyPr>
            <a:normAutofit/>
          </a:bodyPr>
          <a:lstStyle/>
          <a:p>
            <a:pPr marL="166688" indent="-166688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In C/C++, char is 8 bits wide</a:t>
            </a:r>
          </a:p>
          <a:p>
            <a:pPr marL="166688" indent="-166688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Java uses </a:t>
            </a:r>
            <a:r>
              <a:rPr lang="en-US" sz="2800" b="1" i="1" dirty="0" smtClean="0"/>
              <a:t>Unicode to represent characters</a:t>
            </a:r>
          </a:p>
          <a:p>
            <a:pPr marL="166688" indent="-166688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Unicode defines a fully international character set that can represent all of the characters found in all human languages</a:t>
            </a:r>
          </a:p>
          <a:p>
            <a:pPr marL="166688" indent="-166688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Java char is a 16-bit type</a:t>
            </a:r>
          </a:p>
          <a:p>
            <a:pPr marL="166688" indent="-166688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No negative char. Range from 0 to 65536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7" y="0"/>
            <a:ext cx="5425498" cy="34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718" y="0"/>
            <a:ext cx="8036778" cy="1653049"/>
          </a:xfrm>
        </p:spPr>
        <p:txBody>
          <a:bodyPr/>
          <a:lstStyle/>
          <a:p>
            <a:r>
              <a:rPr lang="en-IN" sz="4000" dirty="0" smtClean="0">
                <a:latin typeface="Arial"/>
              </a:rPr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3" y="1113905"/>
            <a:ext cx="8783466" cy="635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73" y="512087"/>
            <a:ext cx="8036778" cy="1653049"/>
          </a:xfrm>
        </p:spPr>
        <p:txBody>
          <a:bodyPr/>
          <a:lstStyle/>
          <a:p>
            <a:r>
              <a:rPr lang="en-IN" sz="4000" dirty="0" smtClean="0">
                <a:latin typeface="Arial"/>
              </a:rPr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Java has a primitive type, called </a:t>
            </a:r>
            <a:r>
              <a:rPr lang="en-US" sz="3200" b="1" dirty="0" err="1"/>
              <a:t>boolean</a:t>
            </a:r>
            <a:r>
              <a:rPr lang="en-US" sz="3200" dirty="0"/>
              <a:t>, for logical values</a:t>
            </a:r>
            <a:r>
              <a:rPr lang="en-US" sz="32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Two values, true or false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is the type returned by all relational operators, as in </a:t>
            </a:r>
            <a:r>
              <a:rPr lang="en-US" sz="3200" dirty="0" smtClean="0"/>
              <a:t>the case </a:t>
            </a:r>
            <a:r>
              <a:rPr lang="en-US" sz="3200" dirty="0"/>
              <a:t>of </a:t>
            </a:r>
            <a:r>
              <a:rPr lang="en-US" sz="3200" b="1" dirty="0"/>
              <a:t>a &lt; b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8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73" y="-252684"/>
            <a:ext cx="8036778" cy="165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3" y="20402"/>
            <a:ext cx="9109861" cy="75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Literals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16" y="1262906"/>
            <a:ext cx="9725122" cy="6052294"/>
          </a:xfrm>
        </p:spPr>
        <p:txBody>
          <a:bodyPr>
            <a:noAutofit/>
          </a:bodyPr>
          <a:lstStyle/>
          <a:p>
            <a:pPr algn="just"/>
            <a:r>
              <a:rPr lang="en-US" sz="5400" baseline="-25000" dirty="0" smtClean="0"/>
              <a:t>Integer literals : 1,2,3,5,7…, </a:t>
            </a:r>
          </a:p>
          <a:p>
            <a:pPr marL="465138" lvl="1" indent="-323850" algn="just"/>
            <a:r>
              <a:rPr lang="en-US" sz="4400" baseline="-25000" dirty="0" smtClean="0"/>
              <a:t>Octal – leading 0 </a:t>
            </a:r>
            <a:r>
              <a:rPr lang="en-US" sz="4400" baseline="-25000" dirty="0" err="1" smtClean="0"/>
              <a:t>eg</a:t>
            </a:r>
            <a:r>
              <a:rPr lang="en-US" sz="4400" baseline="-25000" dirty="0" smtClean="0"/>
              <a:t> 04</a:t>
            </a:r>
          </a:p>
          <a:p>
            <a:pPr marL="465138" lvl="1" indent="-323850" algn="just"/>
            <a:r>
              <a:rPr lang="en-US" sz="4400" baseline="-25000" dirty="0" smtClean="0"/>
              <a:t>Hex – leading 0x </a:t>
            </a:r>
            <a:r>
              <a:rPr lang="en-US" sz="4400" baseline="-25000" dirty="0" err="1" smtClean="0"/>
              <a:t>eg</a:t>
            </a:r>
            <a:r>
              <a:rPr lang="en-US" sz="4400" baseline="-25000" dirty="0" smtClean="0"/>
              <a:t> 0x10</a:t>
            </a:r>
          </a:p>
          <a:p>
            <a:pPr marL="465138" lvl="1" indent="-323850" algn="just"/>
            <a:r>
              <a:rPr lang="en-US" sz="4400" baseline="-25000" dirty="0" smtClean="0"/>
              <a:t>It is possible to assign an integer literal to one of Java’s other integer types, such as byte or long as long as it is within range</a:t>
            </a:r>
            <a:endParaRPr lang="en-US" sz="4400" baseline="-25000" dirty="0"/>
          </a:p>
          <a:p>
            <a:pPr algn="just"/>
            <a:endParaRPr lang="en-US" sz="5400" baseline="-25000" dirty="0" smtClean="0"/>
          </a:p>
          <a:p>
            <a:pPr algn="just"/>
            <a:r>
              <a:rPr lang="en-US" sz="5400" baseline="-25000" dirty="0" smtClean="0"/>
              <a:t>Floating point literals : </a:t>
            </a:r>
          </a:p>
          <a:p>
            <a:pPr marL="465138" lvl="1" indent="-323850" algn="just"/>
            <a:r>
              <a:rPr lang="en-US" sz="4400" baseline="-25000" dirty="0" smtClean="0"/>
              <a:t>Standard notation – 2.0, 3.14234, 0.54334 </a:t>
            </a:r>
          </a:p>
          <a:p>
            <a:pPr marL="465138" lvl="1" indent="-323850" algn="just"/>
            <a:r>
              <a:rPr lang="en-US" sz="4400" baseline="-25000" dirty="0" smtClean="0"/>
              <a:t>Scientific notation -  3.0544E12, 314234E-5</a:t>
            </a:r>
          </a:p>
          <a:p>
            <a:pPr marL="465138" lvl="1" indent="-323850" algn="just"/>
            <a:r>
              <a:rPr lang="en-US" sz="4400" baseline="-25000" dirty="0"/>
              <a:t>Floating-point </a:t>
            </a:r>
            <a:r>
              <a:rPr lang="en-US" sz="4400" b="1" baseline="-25000" dirty="0"/>
              <a:t>literals </a:t>
            </a:r>
            <a:r>
              <a:rPr lang="en-US" sz="4400" baseline="-25000" dirty="0"/>
              <a:t>in Java default to </a:t>
            </a:r>
            <a:r>
              <a:rPr lang="en-US" sz="4400" b="1" baseline="-25000" dirty="0"/>
              <a:t>double </a:t>
            </a:r>
            <a:r>
              <a:rPr lang="en-US" sz="4400" baseline="-25000" dirty="0"/>
              <a:t>precision.</a:t>
            </a:r>
            <a:endParaRPr lang="en-US" sz="4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5741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Literals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16" y="1063402"/>
            <a:ext cx="9725122" cy="6052294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Boolean literals :</a:t>
            </a:r>
          </a:p>
          <a:p>
            <a:pPr marL="398463" lvl="1" indent="-282575" algn="just"/>
            <a:r>
              <a:rPr lang="en-US" sz="3000" dirty="0" smtClean="0"/>
              <a:t>The values of true and false do not convert into any numerical representation</a:t>
            </a:r>
            <a:endParaRPr lang="en-US" sz="3000" dirty="0"/>
          </a:p>
          <a:p>
            <a:pPr algn="just"/>
            <a:r>
              <a:rPr lang="en-US" sz="3000" dirty="0" smtClean="0"/>
              <a:t>Character literals:</a:t>
            </a:r>
          </a:p>
          <a:p>
            <a:pPr marL="398463" lvl="1" indent="-282575" algn="just"/>
            <a:r>
              <a:rPr lang="en-US" sz="3000" dirty="0" smtClean="0"/>
              <a:t>Unicode characters enclosed in single quote. ‘X’, ‘\n’, ’\’, ‘\65’, </a:t>
            </a:r>
          </a:p>
          <a:p>
            <a:pPr marL="398463" lvl="1" indent="-282575" algn="just"/>
            <a:r>
              <a:rPr lang="en-US" sz="3000" dirty="0" smtClean="0"/>
              <a:t>For octal notation </a:t>
            </a:r>
            <a:r>
              <a:rPr lang="en-US" sz="3000" dirty="0" smtClean="0">
                <a:sym typeface="Wingdings" panose="05000000000000000000" pitchFamily="2" charset="2"/>
              </a:rPr>
              <a:t> ‘\3 digit’  ‘\141’ = ‘a’</a:t>
            </a:r>
            <a:endParaRPr lang="en-US" sz="3000" dirty="0" smtClean="0"/>
          </a:p>
          <a:p>
            <a:pPr marL="398463" lvl="1" indent="-282575" algn="just"/>
            <a:r>
              <a:rPr lang="en-US" sz="3000" dirty="0" smtClean="0"/>
              <a:t>For hexadecimal </a:t>
            </a:r>
            <a:r>
              <a:rPr lang="en-US" sz="3000" dirty="0" smtClean="0">
                <a:sym typeface="Wingdings" panose="05000000000000000000" pitchFamily="2" charset="2"/>
              </a:rPr>
              <a:t> ‘\ 4 hex digit’  </a:t>
            </a:r>
            <a:r>
              <a:rPr lang="en-US" sz="3000" dirty="0"/>
              <a:t>\u0061’ ISO-Latin-1 ‘a’</a:t>
            </a:r>
            <a:endParaRPr lang="en-US" sz="3000" dirty="0" smtClean="0"/>
          </a:p>
          <a:p>
            <a:pPr algn="just"/>
            <a:r>
              <a:rPr lang="en-US" sz="3000" dirty="0" smtClean="0"/>
              <a:t>String literals: </a:t>
            </a:r>
          </a:p>
          <a:p>
            <a:pPr marL="398463" lvl="1" indent="-282575" algn="just"/>
            <a:r>
              <a:rPr lang="en-US" sz="3000" dirty="0" smtClean="0"/>
              <a:t>“Hello World” ,  “Double \n lines”, “\”In double quotes\””</a:t>
            </a:r>
          </a:p>
          <a:p>
            <a:pPr marL="398463" lvl="1" indent="-282575" algn="just"/>
            <a:r>
              <a:rPr lang="en-US" sz="3000" i="1" dirty="0"/>
              <a:t>One important thing to note about </a:t>
            </a:r>
            <a:r>
              <a:rPr lang="en-US" sz="3000" i="1" dirty="0" smtClean="0"/>
              <a:t>Java strings </a:t>
            </a:r>
            <a:r>
              <a:rPr lang="en-US" sz="3000" i="1" dirty="0"/>
              <a:t>is that they must begin and end on the same line.</a:t>
            </a:r>
          </a:p>
        </p:txBody>
      </p:sp>
    </p:spTree>
    <p:extLst>
      <p:ext uri="{BB962C8B-B14F-4D97-AF65-F5344CB8AC3E}">
        <p14:creationId xmlns:p14="http://schemas.microsoft.com/office/powerpoint/2010/main" val="10412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Literals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16" y="1262906"/>
            <a:ext cx="9725122" cy="6052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6" y="2166442"/>
            <a:ext cx="8410393" cy="49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Is a Strongly Typed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First, </a:t>
            </a:r>
            <a:r>
              <a:rPr lang="en-US" sz="3200" dirty="0" smtClean="0"/>
              <a:t>every variable </a:t>
            </a:r>
            <a:r>
              <a:rPr lang="en-US" sz="3200" dirty="0"/>
              <a:t>has a type, every expression has a type, and every type is strictly defined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Second</a:t>
            </a:r>
            <a:r>
              <a:rPr lang="en-US" sz="3200" dirty="0" smtClean="0"/>
              <a:t>, all </a:t>
            </a:r>
            <a:r>
              <a:rPr lang="en-US" sz="3200" dirty="0"/>
              <a:t>assignments, whether explicit or via parameter passing in method calls, are checked </a:t>
            </a:r>
            <a:r>
              <a:rPr lang="en-US" sz="3200" dirty="0" smtClean="0"/>
              <a:t>for type compatibility.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10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" y="983857"/>
            <a:ext cx="9725122" cy="60522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Declaration</a:t>
            </a:r>
          </a:p>
          <a:p>
            <a:pPr lvl="1"/>
            <a:r>
              <a:rPr lang="en-US" sz="2400" dirty="0" smtClean="0"/>
              <a:t>type identifier[ =value][,identifier[=value] ...] ;</a:t>
            </a:r>
          </a:p>
          <a:p>
            <a:pPr marL="378013" lvl="1" indent="0">
              <a:buNone/>
            </a:pPr>
            <a:endParaRPr lang="en-US" sz="2000" dirty="0"/>
          </a:p>
          <a:p>
            <a:pPr marL="378013" lvl="1" indent="0">
              <a:buNone/>
            </a:pPr>
            <a:endParaRPr lang="en-US" sz="2000" dirty="0" smtClean="0"/>
          </a:p>
          <a:p>
            <a:pPr marL="378013" lvl="1" indent="0">
              <a:buNone/>
            </a:pPr>
            <a:endParaRPr lang="en-US" sz="2000" dirty="0"/>
          </a:p>
          <a:p>
            <a:pPr marL="378013" lvl="1" indent="0">
              <a:buNone/>
            </a:pPr>
            <a:endParaRPr lang="en-US" sz="2000" dirty="0" smtClean="0"/>
          </a:p>
          <a:p>
            <a:pPr marL="378013" lvl="1" indent="0">
              <a:buNone/>
            </a:pPr>
            <a:endParaRPr lang="en-US" sz="2000" dirty="0"/>
          </a:p>
          <a:p>
            <a:endParaRPr lang="en-US" sz="100" dirty="0" smtClean="0"/>
          </a:p>
          <a:p>
            <a:r>
              <a:rPr lang="en-US" sz="2800" dirty="0" smtClean="0"/>
              <a:t>Dynamic Initialization 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638" y="2044931"/>
            <a:ext cx="8927122" cy="1965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7462" y="4367523"/>
            <a:ext cx="7528763" cy="31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16" y="1034321"/>
            <a:ext cx="9725122" cy="6280879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/>
              <a:t>Scope and lifetime of variable</a:t>
            </a:r>
          </a:p>
          <a:p>
            <a:pPr lvl="1" algn="just"/>
            <a:r>
              <a:rPr lang="en-US" sz="2800" dirty="0" smtClean="0"/>
              <a:t>A block defines the scope of a variable</a:t>
            </a:r>
          </a:p>
          <a:p>
            <a:pPr lvl="1" algn="just"/>
            <a:r>
              <a:rPr lang="en-US" sz="2800" dirty="0" smtClean="0"/>
              <a:t>Java defines two types of scope; Class scope and method scope</a:t>
            </a:r>
          </a:p>
          <a:p>
            <a:pPr lvl="1" algn="just"/>
            <a:r>
              <a:rPr lang="en-US" sz="2800" dirty="0" smtClean="0"/>
              <a:t>Class scope has unique properties and attributes that do not apply to method scope</a:t>
            </a:r>
          </a:p>
          <a:p>
            <a:pPr lvl="1" algn="just"/>
            <a:r>
              <a:rPr lang="en-US" sz="2800" dirty="0" smtClean="0"/>
              <a:t>Variables declared inside a scope are not visible (that is, accessible) to code that is defined outside that scope</a:t>
            </a:r>
          </a:p>
          <a:p>
            <a:pPr lvl="1" algn="just"/>
            <a:r>
              <a:rPr lang="en-US" sz="2800" dirty="0" smtClean="0"/>
              <a:t>variables are created when their scope is entered, and destroyed when their scope is left</a:t>
            </a:r>
          </a:p>
          <a:p>
            <a:pPr lvl="1" algn="just"/>
            <a:r>
              <a:rPr lang="en-US" sz="2800" dirty="0" smtClean="0"/>
              <a:t>Scopes can be nested</a:t>
            </a:r>
          </a:p>
          <a:p>
            <a:pPr lvl="1" algn="just"/>
            <a:r>
              <a:rPr lang="en-US" sz="2800" dirty="0" smtClean="0"/>
              <a:t>Java does not permit using the same name again if a variable is declared in outer scope</a:t>
            </a:r>
          </a:p>
          <a:p>
            <a:pPr lvl="1"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15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16" y="1034321"/>
            <a:ext cx="9725122" cy="6280879"/>
          </a:xfrm>
        </p:spPr>
        <p:txBody>
          <a:bodyPr>
            <a:normAutofit/>
          </a:bodyPr>
          <a:lstStyle/>
          <a:p>
            <a:r>
              <a:rPr lang="en-US" dirty="0" smtClean="0"/>
              <a:t>Scope and lifetime of variable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190" y="1324542"/>
            <a:ext cx="6610960" cy="4131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190" y="5456419"/>
            <a:ext cx="6977268" cy="210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Type Casting and Conversion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883" y="1603948"/>
            <a:ext cx="9207700" cy="5205010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A</a:t>
            </a:r>
            <a:r>
              <a:rPr lang="en-US" sz="3200" dirty="0" smtClean="0"/>
              <a:t>utomatic type conversion </a:t>
            </a:r>
            <a:r>
              <a:rPr lang="en-US" sz="3200" dirty="0"/>
              <a:t>(/ Widening </a:t>
            </a:r>
            <a:r>
              <a:rPr lang="en-US" sz="3200" dirty="0" smtClean="0"/>
              <a:t>conversion) </a:t>
            </a:r>
            <a:r>
              <a:rPr lang="en-US" sz="3200" dirty="0"/>
              <a:t>will </a:t>
            </a:r>
            <a:r>
              <a:rPr lang="en-US" sz="3200" dirty="0" smtClean="0"/>
              <a:t>take place if the following two conditions are met:</a:t>
            </a:r>
          </a:p>
          <a:p>
            <a:pPr lvl="1" algn="just"/>
            <a:r>
              <a:rPr lang="en-US" sz="2400" dirty="0" smtClean="0"/>
              <a:t>The two types are compatible.</a:t>
            </a:r>
          </a:p>
          <a:p>
            <a:pPr lvl="1" algn="just"/>
            <a:r>
              <a:rPr lang="en-US" sz="2400" dirty="0" smtClean="0"/>
              <a:t>The destination type is larger than the source type.</a:t>
            </a:r>
          </a:p>
          <a:p>
            <a:pPr algn="just"/>
            <a:r>
              <a:rPr lang="en-US" sz="3200" dirty="0" smtClean="0"/>
              <a:t>No automatic conversions from the numeric types to char or Boolean</a:t>
            </a:r>
          </a:p>
          <a:p>
            <a:pPr algn="just"/>
            <a:r>
              <a:rPr lang="en-US" sz="3200" dirty="0" smtClean="0"/>
              <a:t>Explicit type </a:t>
            </a:r>
            <a:r>
              <a:rPr lang="en-US" sz="3200" dirty="0" smtClean="0"/>
              <a:t>casting 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/>
              <a:t>Narrowing </a:t>
            </a:r>
            <a:r>
              <a:rPr lang="en-US" sz="3200" dirty="0" smtClean="0"/>
              <a:t>conversion</a:t>
            </a:r>
            <a:endParaRPr lang="en-US" sz="3200" dirty="0" smtClean="0"/>
          </a:p>
          <a:p>
            <a:pPr lvl="1" algn="just"/>
            <a:r>
              <a:rPr lang="en-US" sz="2400" dirty="0" smtClean="0"/>
              <a:t>When a floating-point value is assigned to an integer type, the fractional component is lost</a:t>
            </a:r>
          </a:p>
          <a:p>
            <a:pPr lvl="1" algn="just"/>
            <a:r>
              <a:rPr lang="en-US" sz="2400" dirty="0" smtClean="0"/>
              <a:t>If the size of the whole number component is too large to fit into the target integer type, then that value will be reduced modulo the target type’s range</a:t>
            </a:r>
            <a:r>
              <a:rPr lang="en-US" sz="2400" dirty="0" smtClean="0"/>
              <a:t>.</a:t>
            </a:r>
          </a:p>
          <a:p>
            <a:pPr algn="just"/>
            <a:endParaRPr lang="en-US" sz="2841" dirty="0"/>
          </a:p>
        </p:txBody>
      </p:sp>
    </p:spTree>
    <p:extLst>
      <p:ext uri="{BB962C8B-B14F-4D97-AF65-F5344CB8AC3E}">
        <p14:creationId xmlns:p14="http://schemas.microsoft.com/office/powerpoint/2010/main" val="42261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Type Casting and Conversion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883" y="1603948"/>
            <a:ext cx="9207700" cy="520501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Explicit </a:t>
            </a:r>
            <a:r>
              <a:rPr lang="en-US" sz="3200" dirty="0" smtClean="0"/>
              <a:t>type </a:t>
            </a:r>
            <a:r>
              <a:rPr lang="en-US" sz="3200" dirty="0" smtClean="0"/>
              <a:t>casting 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/>
              <a:t>Narrowing </a:t>
            </a:r>
            <a:r>
              <a:rPr lang="en-US" sz="3200" dirty="0" smtClean="0"/>
              <a:t>conversion</a:t>
            </a:r>
            <a:endParaRPr lang="en-US" sz="3200" dirty="0" smtClean="0"/>
          </a:p>
          <a:p>
            <a:pPr lvl="1" algn="just"/>
            <a:r>
              <a:rPr lang="en-US" sz="2800" dirty="0"/>
              <a:t>For example, </a:t>
            </a:r>
            <a:r>
              <a:rPr lang="en-US" sz="2800" dirty="0" smtClean="0"/>
              <a:t>the following </a:t>
            </a:r>
            <a:r>
              <a:rPr lang="en-US" sz="2800" dirty="0"/>
              <a:t>fragment casts an 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dirty="0"/>
              <a:t>to a </a:t>
            </a:r>
            <a:r>
              <a:rPr lang="en-US" sz="2800" b="1" dirty="0"/>
              <a:t>byte</a:t>
            </a:r>
            <a:r>
              <a:rPr lang="en-US" sz="2800" dirty="0"/>
              <a:t>. If the integer’s value is larger than the range of </a:t>
            </a:r>
            <a:r>
              <a:rPr lang="en-US" sz="2800" dirty="0" smtClean="0"/>
              <a:t>a </a:t>
            </a:r>
            <a:r>
              <a:rPr lang="en-US" sz="2800" b="1" dirty="0" smtClean="0"/>
              <a:t>byte</a:t>
            </a:r>
            <a:r>
              <a:rPr lang="en-US" sz="2800" dirty="0"/>
              <a:t>, it will be reduced modulo (the remainder of an integer division by the) </a:t>
            </a:r>
            <a:r>
              <a:rPr lang="en-US" sz="2800" b="1" dirty="0"/>
              <a:t>byte</a:t>
            </a:r>
            <a:r>
              <a:rPr lang="en-US" sz="2800" dirty="0"/>
              <a:t>’s range.</a:t>
            </a:r>
          </a:p>
          <a:p>
            <a:pPr marL="705561" lvl="4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a;</a:t>
            </a:r>
          </a:p>
          <a:p>
            <a:pPr marL="705561" lvl="4" indent="0">
              <a:buNone/>
            </a:pPr>
            <a:r>
              <a:rPr lang="en-US" sz="2800" dirty="0" smtClean="0"/>
              <a:t>byte b;</a:t>
            </a:r>
          </a:p>
          <a:p>
            <a:pPr marL="705561" lvl="4" indent="0">
              <a:buNone/>
            </a:pPr>
            <a:r>
              <a:rPr lang="en-US" sz="2800" dirty="0" smtClean="0"/>
              <a:t>// ...</a:t>
            </a:r>
          </a:p>
          <a:p>
            <a:pPr marL="705561" lvl="4" indent="0">
              <a:buNone/>
            </a:pPr>
            <a:r>
              <a:rPr lang="en-US" sz="2800" dirty="0" smtClean="0"/>
              <a:t>b = (byte) a;</a:t>
            </a:r>
          </a:p>
          <a:p>
            <a:pPr lvl="1" algn="just"/>
            <a:r>
              <a:rPr lang="en-US" sz="3200" dirty="0" smtClean="0"/>
              <a:t>A different </a:t>
            </a:r>
            <a:r>
              <a:rPr lang="en-US" sz="3200" dirty="0"/>
              <a:t>type of conversion will occur when a floating-point </a:t>
            </a:r>
            <a:r>
              <a:rPr lang="en-US" sz="3200" dirty="0" smtClean="0"/>
              <a:t>value </a:t>
            </a:r>
            <a:r>
              <a:rPr lang="en-US" sz="3200" dirty="0"/>
              <a:t>is assigned to </a:t>
            </a:r>
            <a:r>
              <a:rPr lang="en-US" sz="3200" dirty="0" smtClean="0"/>
              <a:t>an integer </a:t>
            </a:r>
            <a:r>
              <a:rPr lang="en-US" sz="3200" dirty="0"/>
              <a:t>type: </a:t>
            </a:r>
            <a:r>
              <a:rPr lang="en-US" sz="3200" i="1" dirty="0"/>
              <a:t>truncation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1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Type Casting and Conversion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258" y="1103196"/>
            <a:ext cx="9781367" cy="64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Type Casting and Conversion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581" y="1650414"/>
            <a:ext cx="5312259" cy="30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9863528" cy="1461188"/>
          </a:xfrm>
        </p:spPr>
        <p:txBody>
          <a:bodyPr>
            <a:normAutofit/>
          </a:bodyPr>
          <a:lstStyle/>
          <a:p>
            <a:r>
              <a:rPr lang="en-US" sz="4000" b="1" dirty="0"/>
              <a:t>Automatic Type Promotion in Expressions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68" y="1322867"/>
            <a:ext cx="9665160" cy="57075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Here </a:t>
            </a:r>
            <a:r>
              <a:rPr lang="en-US" sz="2800" dirty="0" smtClean="0"/>
              <a:t>a * b exceeds byte range. </a:t>
            </a:r>
          </a:p>
          <a:p>
            <a:r>
              <a:rPr lang="en-US" sz="2800" dirty="0" smtClean="0"/>
              <a:t>Java automatically promotes each byte, short, or char operand to </a:t>
            </a:r>
            <a:r>
              <a:rPr lang="en-US" sz="2800" dirty="0" err="1" smtClean="0"/>
              <a:t>int</a:t>
            </a:r>
            <a:r>
              <a:rPr lang="en-US" sz="2800" dirty="0" smtClean="0"/>
              <a:t> when evaluating an expression</a:t>
            </a:r>
          </a:p>
          <a:p>
            <a:r>
              <a:rPr lang="en-US" sz="2800" dirty="0" smtClean="0"/>
              <a:t>Incorrect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Correct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1" y="1116105"/>
            <a:ext cx="3373390" cy="1286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68" y="4414492"/>
            <a:ext cx="9882257" cy="955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98" y="6032664"/>
            <a:ext cx="3907257" cy="84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Automatic Type Promotion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68" y="947651"/>
            <a:ext cx="9665160" cy="6082736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First, all byte, short, and char values are promoted to </a:t>
            </a:r>
            <a:r>
              <a:rPr lang="en-US" sz="2600" dirty="0" err="1" smtClean="0"/>
              <a:t>int</a:t>
            </a:r>
            <a:r>
              <a:rPr lang="en-US" sz="2600" dirty="0" smtClean="0"/>
              <a:t>, as just described. Then, if one operand is </a:t>
            </a:r>
            <a:r>
              <a:rPr lang="en-US" sz="2600" dirty="0" smtClean="0"/>
              <a:t>a long</a:t>
            </a:r>
            <a:r>
              <a:rPr lang="en-US" sz="2600" dirty="0" smtClean="0"/>
              <a:t>, the whole expression is promoted to long. If one operand is a float, the entire expression is promoted to float. If any of the operands is double, the result is double.</a:t>
            </a:r>
          </a:p>
          <a:p>
            <a:pPr algn="just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200" y="2408839"/>
            <a:ext cx="9220703" cy="51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68" y="997527"/>
            <a:ext cx="9665160" cy="60328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One-Dimensional Arrays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type </a:t>
            </a:r>
            <a:r>
              <a:rPr lang="en-US" sz="2800" dirty="0" err="1" smtClean="0"/>
              <a:t>varName</a:t>
            </a:r>
            <a:r>
              <a:rPr lang="en-US" sz="2800" dirty="0" smtClean="0"/>
              <a:t>[]; - declares an array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/>
              <a:t>varName</a:t>
            </a:r>
            <a:r>
              <a:rPr lang="en-US" sz="2800" dirty="0" smtClean="0"/>
              <a:t> = new type[size] – allocates memory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Ex: </a:t>
            </a:r>
            <a:r>
              <a:rPr lang="en-US" sz="2800" dirty="0" err="1" smtClean="0"/>
              <a:t>month_day</a:t>
            </a:r>
            <a:r>
              <a:rPr lang="en-US" sz="2800" dirty="0" smtClean="0"/>
              <a:t> =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[12]; - all elements initialized to zero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953" y="2779787"/>
            <a:ext cx="9486419" cy="47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60" y="3384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Primitive Data Types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427094" y="1296000"/>
            <a:ext cx="9143640" cy="5520436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en-IN" sz="3600" dirty="0"/>
              <a:t>Eight primitive types of data: byte, short, </a:t>
            </a:r>
            <a:r>
              <a:rPr lang="en-IN" sz="3600" dirty="0" err="1"/>
              <a:t>int</a:t>
            </a:r>
            <a:r>
              <a:rPr lang="en-IN" sz="3600" dirty="0"/>
              <a:t>, long, char, float, double, and </a:t>
            </a:r>
            <a:r>
              <a:rPr lang="en-IN" sz="3600" dirty="0" err="1"/>
              <a:t>boolean</a:t>
            </a:r>
            <a:endParaRPr sz="2400" dirty="0"/>
          </a:p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en-IN" sz="3600" dirty="0"/>
              <a:t>Put in four groups:</a:t>
            </a:r>
            <a:endParaRPr sz="2400" dirty="0"/>
          </a:p>
          <a:p>
            <a:pPr marL="914400" lvl="1" indent="-457200" algn="just">
              <a:buSzPct val="75000"/>
              <a:buFont typeface="Arial" panose="020B0604020202020204" pitchFamily="34" charset="0"/>
              <a:buChar char="•"/>
            </a:pPr>
            <a:r>
              <a:rPr lang="en-IN" sz="3200" dirty="0"/>
              <a:t>Integers: includes byte, short, </a:t>
            </a:r>
            <a:r>
              <a:rPr lang="en-IN" sz="3200" dirty="0" err="1"/>
              <a:t>int</a:t>
            </a:r>
            <a:r>
              <a:rPr lang="en-IN" sz="3200" dirty="0"/>
              <a:t>, and long</a:t>
            </a:r>
            <a:endParaRPr sz="2400" dirty="0"/>
          </a:p>
          <a:p>
            <a:pPr marL="914400" lvl="1" indent="-457200" algn="just">
              <a:buSzPct val="75000"/>
              <a:buFont typeface="Arial" panose="020B0604020202020204" pitchFamily="34" charset="0"/>
              <a:buChar char="•"/>
            </a:pPr>
            <a:r>
              <a:rPr lang="en-IN" sz="3200" dirty="0"/>
              <a:t>Floating-point numbers: includes float and double</a:t>
            </a:r>
            <a:endParaRPr sz="2400" dirty="0"/>
          </a:p>
          <a:p>
            <a:pPr marL="914400" lvl="1" indent="-457200" algn="just">
              <a:buSzPct val="75000"/>
              <a:buFont typeface="Arial" panose="020B0604020202020204" pitchFamily="34" charset="0"/>
              <a:buChar char="•"/>
            </a:pPr>
            <a:r>
              <a:rPr lang="en-IN" sz="3200" dirty="0"/>
              <a:t>Characters: includes char</a:t>
            </a:r>
            <a:endParaRPr sz="2400" dirty="0"/>
          </a:p>
          <a:p>
            <a:pPr marL="914400" lvl="1" indent="-457200" algn="just">
              <a:buSzPct val="75000"/>
              <a:buFont typeface="Arial" panose="020B0604020202020204" pitchFamily="34" charset="0"/>
              <a:buChar char="•"/>
            </a:pPr>
            <a:r>
              <a:rPr lang="en-IN" sz="3200" dirty="0"/>
              <a:t>Boolean: includes </a:t>
            </a:r>
            <a:r>
              <a:rPr lang="en-IN" sz="3200" dirty="0" err="1"/>
              <a:t>boolean</a:t>
            </a:r>
            <a:endParaRPr sz="2400" dirty="0"/>
          </a:p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en-IN" sz="3600" dirty="0"/>
              <a:t>Java is completely object oriented but primitive types are not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68" y="1322867"/>
            <a:ext cx="9665160" cy="57075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Java </a:t>
            </a:r>
            <a:r>
              <a:rPr lang="en-US" sz="2800" b="1" dirty="0"/>
              <a:t>strictly</a:t>
            </a:r>
            <a:r>
              <a:rPr lang="en-US" sz="2800" dirty="0"/>
              <a:t> checks to make sure you do not accidentally try </a:t>
            </a:r>
            <a:r>
              <a:rPr lang="en-US" sz="2800" dirty="0" smtClean="0"/>
              <a:t>to store </a:t>
            </a:r>
            <a:r>
              <a:rPr lang="en-US" sz="2800" dirty="0"/>
              <a:t>or reference </a:t>
            </a:r>
            <a:r>
              <a:rPr lang="en-US" sz="2800" dirty="0" smtClean="0"/>
              <a:t>values outside </a:t>
            </a:r>
            <a:r>
              <a:rPr lang="en-US" sz="2800" dirty="0"/>
              <a:t>of the range of the array.</a:t>
            </a:r>
          </a:p>
          <a:p>
            <a:pPr algn="just"/>
            <a:r>
              <a:rPr lang="en-US" sz="2800" dirty="0" smtClean="0"/>
              <a:t>An </a:t>
            </a:r>
            <a:r>
              <a:rPr lang="en-US" sz="2800" i="1" dirty="0"/>
              <a:t>array initializer </a:t>
            </a:r>
            <a:r>
              <a:rPr lang="en-US" sz="2800" dirty="0"/>
              <a:t>is a list of comma-separated </a:t>
            </a:r>
            <a:r>
              <a:rPr lang="en-US" sz="2800" dirty="0" smtClean="0"/>
              <a:t>expressions surrounded </a:t>
            </a:r>
            <a:r>
              <a:rPr lang="en-US" sz="2800" dirty="0"/>
              <a:t>by curly braces.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368" y="3531735"/>
            <a:ext cx="9708333" cy="32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91" y="0"/>
            <a:ext cx="8694539" cy="1461188"/>
          </a:xfrm>
        </p:spPr>
        <p:txBody>
          <a:bodyPr/>
          <a:lstStyle/>
          <a:p>
            <a:r>
              <a:rPr lang="en-US" b="1" dirty="0" smtClean="0"/>
              <a:t>2-D Arrays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191" y="948113"/>
            <a:ext cx="7580684" cy="65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2-D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875" t="28862" r="17653" b="14171"/>
          <a:stretch/>
        </p:blipFill>
        <p:spPr>
          <a:xfrm>
            <a:off x="933006" y="1229192"/>
            <a:ext cx="8214611" cy="59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91" y="0"/>
            <a:ext cx="8694539" cy="1461188"/>
          </a:xfrm>
        </p:spPr>
        <p:txBody>
          <a:bodyPr/>
          <a:lstStyle/>
          <a:p>
            <a:r>
              <a:rPr lang="en-US" b="1" dirty="0" smtClean="0"/>
              <a:t>2-D Arrays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191" y="948113"/>
            <a:ext cx="7580684" cy="65197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5606" t="59693" r="47722" b="17125"/>
          <a:stretch/>
        </p:blipFill>
        <p:spPr>
          <a:xfrm>
            <a:off x="5104014" y="3360102"/>
            <a:ext cx="4771506" cy="16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2-D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332" y="1078952"/>
            <a:ext cx="7956238" cy="64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2-D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6" y="1134086"/>
            <a:ext cx="9177487" cy="61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2-D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32" y="974632"/>
            <a:ext cx="8694539" cy="62508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// Initialize a two-dimensional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class Matrix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public static void main(String </a:t>
            </a:r>
            <a:r>
              <a:rPr lang="en-US" sz="2700" dirty="0" err="1"/>
              <a:t>args</a:t>
            </a:r>
            <a:r>
              <a:rPr lang="en-US" sz="2700" dirty="0"/>
              <a:t>[])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double m[][]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{ 0*0, 1*0, 2*0, 3*0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{ 0*1, 1*1, 2*1, 3*1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{ 0*2, 1*2, 2*2, 3*2 </a:t>
            </a:r>
            <a:r>
              <a:rPr lang="en-US" sz="2700" dirty="0" smtClean="0"/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{ 0*3, 1*3, 2*3, 3*3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i</a:t>
            </a:r>
            <a:r>
              <a:rPr lang="en-US" sz="2700" dirty="0"/>
              <a:t>,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for(</a:t>
            </a:r>
            <a:r>
              <a:rPr lang="en-US" sz="2700" dirty="0" err="1"/>
              <a:t>i</a:t>
            </a:r>
            <a:r>
              <a:rPr lang="en-US" sz="2700" dirty="0"/>
              <a:t>=0; </a:t>
            </a:r>
            <a:r>
              <a:rPr lang="en-US" sz="2700" dirty="0" err="1"/>
              <a:t>i</a:t>
            </a:r>
            <a:r>
              <a:rPr lang="en-US" sz="2700" dirty="0"/>
              <a:t>&lt;4; </a:t>
            </a:r>
            <a:r>
              <a:rPr lang="en-US" sz="2700" dirty="0" err="1"/>
              <a:t>i</a:t>
            </a:r>
            <a:r>
              <a:rPr lang="en-US" sz="27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for(j=0; j&lt;4;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/>
              <a:t>System.out.print</a:t>
            </a:r>
            <a:r>
              <a:rPr lang="en-US" sz="2700" dirty="0"/>
              <a:t>(m[</a:t>
            </a:r>
            <a:r>
              <a:rPr lang="en-US" sz="2700" dirty="0" err="1"/>
              <a:t>i</a:t>
            </a:r>
            <a:r>
              <a:rPr lang="en-US" sz="2700" dirty="0"/>
              <a:t>][j] + "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/>
              <a:t>System.out.println</a:t>
            </a:r>
            <a:r>
              <a:rPr lang="en-US" sz="27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9404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2-D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32" y="974632"/>
            <a:ext cx="8694539" cy="62508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// Initialize a two-dimensional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class Matrix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public static void main(String </a:t>
            </a:r>
            <a:r>
              <a:rPr lang="en-US" sz="2700" dirty="0" err="1"/>
              <a:t>args</a:t>
            </a:r>
            <a:r>
              <a:rPr lang="en-US" sz="2700" dirty="0"/>
              <a:t>[])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double m[][]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{ 0*0, 1*0, 2*0, 3*0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{ 0*1, 1*1, 2*1, 3*1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{ 0*2, 1*2, 2*2, 3*2 </a:t>
            </a:r>
            <a:r>
              <a:rPr lang="en-US" sz="2700" dirty="0" smtClean="0"/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{ 0*3, 1*3, 2*3, 3*3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i</a:t>
            </a:r>
            <a:r>
              <a:rPr lang="en-US" sz="2700" dirty="0"/>
              <a:t>,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for(</a:t>
            </a:r>
            <a:r>
              <a:rPr lang="en-US" sz="2700" dirty="0" err="1"/>
              <a:t>i</a:t>
            </a:r>
            <a:r>
              <a:rPr lang="en-US" sz="2700" dirty="0"/>
              <a:t>=0; </a:t>
            </a:r>
            <a:r>
              <a:rPr lang="en-US" sz="2700" dirty="0" err="1"/>
              <a:t>i</a:t>
            </a:r>
            <a:r>
              <a:rPr lang="en-US" sz="2700" dirty="0"/>
              <a:t>&lt;4; </a:t>
            </a:r>
            <a:r>
              <a:rPr lang="en-US" sz="2700" dirty="0" err="1"/>
              <a:t>i</a:t>
            </a:r>
            <a:r>
              <a:rPr lang="en-US" sz="27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for(j=0; j&lt;4;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/>
              <a:t>System.out.print</a:t>
            </a:r>
            <a:r>
              <a:rPr lang="en-US" sz="2700" dirty="0"/>
              <a:t>(m[</a:t>
            </a:r>
            <a:r>
              <a:rPr lang="en-US" sz="2700" dirty="0" err="1"/>
              <a:t>i</a:t>
            </a:r>
            <a:r>
              <a:rPr lang="en-US" sz="2700" dirty="0"/>
              <a:t>][j] + "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/>
              <a:t>System.out.println</a:t>
            </a:r>
            <a:r>
              <a:rPr lang="en-US" sz="27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29580" t="59395" r="28253" b="20728"/>
          <a:stretch/>
        </p:blipFill>
        <p:spPr>
          <a:xfrm>
            <a:off x="4006735" y="3318276"/>
            <a:ext cx="6073890" cy="20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-D </a:t>
            </a:r>
            <a:r>
              <a:rPr lang="en-US" b="1" dirty="0" smtClean="0"/>
              <a:t>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32" y="974632"/>
            <a:ext cx="8694539" cy="62508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5734" t="21965" r="36477" b="8035"/>
          <a:stretch/>
        </p:blipFill>
        <p:spPr>
          <a:xfrm>
            <a:off x="558131" y="974632"/>
            <a:ext cx="7954101" cy="65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-D </a:t>
            </a:r>
            <a:r>
              <a:rPr lang="en-US" b="1" dirty="0" smtClean="0"/>
              <a:t>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32" y="974632"/>
            <a:ext cx="8694539" cy="62508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61" t="18784" r="47722" b="60080"/>
          <a:stretch/>
        </p:blipFill>
        <p:spPr>
          <a:xfrm>
            <a:off x="558132" y="1330037"/>
            <a:ext cx="4738255" cy="1546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395" t="26283" r="67272" b="39399"/>
          <a:stretch/>
        </p:blipFill>
        <p:spPr>
          <a:xfrm>
            <a:off x="764771" y="3086432"/>
            <a:ext cx="1995054" cy="25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360" y="3384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Primitive Data Types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432000" y="1295999"/>
            <a:ext cx="9143640" cy="5620189"/>
          </a:xfrm>
          <a:prstGeom prst="rect">
            <a:avLst/>
          </a:prstGeom>
        </p:spPr>
        <p:txBody>
          <a:bodyPr lIns="0" tIns="0" rIns="0" bIns="0"/>
          <a:lstStyle/>
          <a:p>
            <a:pPr marL="571500" indent="-571500" algn="just">
              <a:buSzPct val="45000"/>
              <a:buFont typeface="Arial" panose="020B0604020202020204" pitchFamily="34" charset="0"/>
              <a:buChar char="•"/>
            </a:pPr>
            <a:r>
              <a:rPr lang="en-IN" sz="3200" dirty="0"/>
              <a:t>C and C++ allow the size of an integer to vary based upon the dictates of the execution environment</a:t>
            </a:r>
            <a:endParaRPr sz="2000" dirty="0"/>
          </a:p>
          <a:p>
            <a:pPr marL="571500" indent="-571500" algn="just">
              <a:buSzPct val="45000"/>
              <a:buFont typeface="Arial" panose="020B0604020202020204" pitchFamily="34" charset="0"/>
              <a:buChar char="•"/>
            </a:pPr>
            <a:r>
              <a:rPr lang="en-IN" sz="3200" dirty="0"/>
              <a:t>However, Java is different. Because of Java’s portability requirement, all data types have a strictly defined range for ex </a:t>
            </a:r>
            <a:r>
              <a:rPr lang="en-IN" sz="3200" dirty="0" err="1"/>
              <a:t>int</a:t>
            </a:r>
            <a:r>
              <a:rPr lang="en-IN" sz="3200" dirty="0"/>
              <a:t> is always 32 bits</a:t>
            </a:r>
            <a:endParaRPr sz="20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Alternative Array declaration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1349115"/>
            <a:ext cx="8694539" cy="6210560"/>
          </a:xfrm>
        </p:spPr>
        <p:txBody>
          <a:bodyPr>
            <a:normAutofit/>
          </a:bodyPr>
          <a:lstStyle/>
          <a:p>
            <a:r>
              <a:rPr lang="en-US" dirty="0" smtClean="0"/>
              <a:t>Following statements are equivalent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Similarly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600" dirty="0" smtClean="0"/>
              <a:t>Declaration several arrays same time:</a:t>
            </a: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int</a:t>
            </a:r>
            <a:r>
              <a:rPr lang="en-US" sz="2600" dirty="0"/>
              <a:t>[] </a:t>
            </a:r>
            <a:r>
              <a:rPr lang="en-US" sz="2600" dirty="0" smtClean="0"/>
              <a:t>nums1, </a:t>
            </a:r>
            <a:r>
              <a:rPr lang="en-US" sz="2600" dirty="0"/>
              <a:t>nums2, nums3; // create three arrays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alternative declaration form is also useful when specifying an array as a return type </a:t>
            </a:r>
            <a:r>
              <a:rPr lang="en-US" sz="2600" dirty="0" smtClean="0"/>
              <a:t>for a method.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77" y="1736185"/>
            <a:ext cx="4977352" cy="915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77" y="3907453"/>
            <a:ext cx="7035192" cy="7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10"/>
            <a:ext cx="8694539" cy="1461188"/>
          </a:xfrm>
        </p:spPr>
        <p:txBody>
          <a:bodyPr/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1289154"/>
            <a:ext cx="8694539" cy="55198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String is not a simple type, neither it is array of char</a:t>
            </a:r>
          </a:p>
          <a:p>
            <a:r>
              <a:rPr lang="en-US" sz="2800" dirty="0" smtClean="0"/>
              <a:t>It defines an object</a:t>
            </a:r>
          </a:p>
          <a:p>
            <a:r>
              <a:rPr lang="en-US" sz="2800" dirty="0" smtClean="0"/>
              <a:t>Similarly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String </a:t>
            </a:r>
            <a:r>
              <a:rPr lang="en-US" sz="2800" dirty="0" err="1"/>
              <a:t>str</a:t>
            </a:r>
            <a:r>
              <a:rPr lang="en-US" sz="2800" dirty="0"/>
              <a:t> = "this is a test";</a:t>
            </a:r>
          </a:p>
          <a:p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str</a:t>
            </a:r>
            <a:r>
              <a:rPr lang="en-US" sz="2800" dirty="0"/>
              <a:t>);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06" y="3147054"/>
            <a:ext cx="8888461" cy="10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Note to C/C++ Programmers About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Java does not support or allow </a:t>
            </a:r>
            <a:r>
              <a:rPr lang="en-US" sz="3200" dirty="0" smtClean="0"/>
              <a:t>pointers.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60" y="3384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/>
              <a:t>Integer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764508" y="1296000"/>
            <a:ext cx="9143640" cy="48574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 algn="just">
              <a:buSzPct val="90000"/>
              <a:buFont typeface="Arial" panose="020B0604020202020204" pitchFamily="34" charset="0"/>
              <a:buChar char="•"/>
            </a:pPr>
            <a:r>
              <a:rPr lang="en-IN" sz="3200" dirty="0"/>
              <a:t>All of these are signed, positive and negative values. </a:t>
            </a:r>
            <a:endParaRPr lang="en-IN" sz="3200" dirty="0" smtClean="0"/>
          </a:p>
          <a:p>
            <a:pPr marL="457200" indent="-457200" algn="just">
              <a:buSzPct val="90000"/>
              <a:buFont typeface="Arial" panose="020B0604020202020204" pitchFamily="34" charset="0"/>
              <a:buChar char="•"/>
            </a:pPr>
            <a:r>
              <a:rPr lang="en-IN" sz="3200" b="1" i="1" dirty="0" smtClean="0"/>
              <a:t>Java </a:t>
            </a:r>
            <a:r>
              <a:rPr lang="en-IN" sz="3200" b="1" i="1" dirty="0"/>
              <a:t>does not support unsigned, positive-only integers</a:t>
            </a:r>
            <a:endParaRPr sz="2000" b="1" i="1" dirty="0"/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IN" sz="3200" dirty="0"/>
              <a:t>However, Java is different. Because of Java’s portability requirement, all data types have a strictly defined range for ex </a:t>
            </a:r>
            <a:r>
              <a:rPr lang="en-IN" sz="3200" dirty="0" err="1"/>
              <a:t>int</a:t>
            </a:r>
            <a:r>
              <a:rPr lang="en-IN" sz="3200" dirty="0"/>
              <a:t> is always 32 bits</a:t>
            </a:r>
            <a:endParaRPr sz="2000" dirty="0"/>
          </a:p>
          <a:p>
            <a:pPr algn="just">
              <a:buSzPct val="90000"/>
              <a:buFont typeface="StarSymbol"/>
              <a:buChar char=""/>
            </a:pP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0" y="4373133"/>
            <a:ext cx="9534878" cy="2182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 smtClean="0">
                <a:sym typeface="Wingdings" panose="05000000000000000000" pitchFamily="2" charset="2"/>
              </a:rPr>
              <a:t> 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 algn="just">
              <a:buFont typeface="Arial" panose="020B0604020202020204" pitchFamily="34" charset="0"/>
              <a:buChar char="•"/>
            </a:pPr>
            <a:r>
              <a:rPr lang="en-US" sz="3200" dirty="0"/>
              <a:t>Variables of type </a:t>
            </a:r>
            <a:r>
              <a:rPr lang="en-US" sz="3200" b="1" dirty="0"/>
              <a:t>byte </a:t>
            </a:r>
            <a:r>
              <a:rPr lang="en-US" sz="3200" dirty="0"/>
              <a:t>are especially useful when you’re working with a stream of data </a:t>
            </a:r>
            <a:r>
              <a:rPr lang="en-US" sz="3200" dirty="0" smtClean="0"/>
              <a:t>from a </a:t>
            </a:r>
            <a:r>
              <a:rPr lang="en-US" sz="3200" dirty="0"/>
              <a:t>network or file</a:t>
            </a:r>
            <a:r>
              <a:rPr lang="en-US" sz="3200" dirty="0" smtClean="0"/>
              <a:t>.</a:t>
            </a:r>
          </a:p>
          <a:p>
            <a:pPr marL="233363" indent="-233363" algn="just">
              <a:buFont typeface="Arial" panose="020B0604020202020204" pitchFamily="34" charset="0"/>
              <a:buChar char="•"/>
            </a:pPr>
            <a:r>
              <a:rPr lang="en-US" sz="3200" dirty="0"/>
              <a:t>They are also useful when you’re working with raw binary data that </a:t>
            </a:r>
            <a:r>
              <a:rPr lang="en-US" sz="3200" dirty="0" smtClean="0"/>
              <a:t>may not </a:t>
            </a:r>
            <a:r>
              <a:rPr lang="en-US" sz="3200" dirty="0"/>
              <a:t>be directly compatible with Java’s other built-in types</a:t>
            </a:r>
            <a:r>
              <a:rPr lang="en-US" sz="3200" dirty="0" smtClean="0"/>
              <a:t>.</a:t>
            </a:r>
          </a:p>
          <a:p>
            <a:pPr marL="233363" indent="-233363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Ex: byte </a:t>
            </a:r>
            <a:r>
              <a:rPr lang="en-US" sz="3200" dirty="0"/>
              <a:t>b, c;</a:t>
            </a:r>
          </a:p>
        </p:txBody>
      </p:sp>
    </p:spTree>
    <p:extLst>
      <p:ext uri="{BB962C8B-B14F-4D97-AF65-F5344CB8AC3E}">
        <p14:creationId xmlns:p14="http://schemas.microsoft.com/office/powerpoint/2010/main" val="29221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 smtClean="0">
                <a:sym typeface="Wingdings" panose="05000000000000000000" pitchFamily="2" charset="2"/>
              </a:rPr>
              <a:t>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 algn="just">
              <a:buFont typeface="Arial" panose="020B0604020202020204" pitchFamily="34" charset="0"/>
              <a:buChar char="•"/>
            </a:pPr>
            <a:r>
              <a:rPr lang="en-US" sz="3200" dirty="0"/>
              <a:t>It is probably the </a:t>
            </a:r>
            <a:r>
              <a:rPr lang="en-US" sz="3200" dirty="0" smtClean="0"/>
              <a:t>least-used Java </a:t>
            </a:r>
            <a:r>
              <a:rPr lang="en-US" sz="3200" dirty="0"/>
              <a:t>type</a:t>
            </a:r>
            <a:r>
              <a:rPr lang="en-US" sz="3200" dirty="0" smtClean="0"/>
              <a:t>.</a:t>
            </a:r>
          </a:p>
          <a:p>
            <a:pPr marL="233363" indent="-233363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Ex.: short </a:t>
            </a:r>
            <a:r>
              <a:rPr lang="en-US" sz="3200" dirty="0"/>
              <a:t>s;</a:t>
            </a:r>
          </a:p>
        </p:txBody>
      </p:sp>
    </p:spTree>
    <p:extLst>
      <p:ext uri="{BB962C8B-B14F-4D97-AF65-F5344CB8AC3E}">
        <p14:creationId xmlns:p14="http://schemas.microsoft.com/office/powerpoint/2010/main" val="29154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 algn="just">
              <a:buFont typeface="Arial" panose="020B0604020202020204" pitchFamily="34" charset="0"/>
              <a:buChar char="•"/>
            </a:pPr>
            <a:r>
              <a:rPr lang="en-US" sz="3200" dirty="0"/>
              <a:t>most commonly </a:t>
            </a:r>
            <a:r>
              <a:rPr lang="en-US" sz="3200" dirty="0" smtClean="0"/>
              <a:t>used</a:t>
            </a:r>
          </a:p>
          <a:p>
            <a:pPr marL="233363" indent="-233363" algn="just">
              <a:buFont typeface="Arial" panose="020B0604020202020204" pitchFamily="34" charset="0"/>
              <a:buChar char="•"/>
            </a:pPr>
            <a:r>
              <a:rPr lang="en-US" sz="3200" dirty="0"/>
              <a:t>In addition to other uses, variables of type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smtClean="0"/>
              <a:t>are commonly </a:t>
            </a:r>
            <a:r>
              <a:rPr lang="en-US" sz="3200" dirty="0"/>
              <a:t>employed to control loops and to index </a:t>
            </a:r>
            <a:r>
              <a:rPr lang="en-US" sz="3200" dirty="0" smtClean="0"/>
              <a:t>arrays.</a:t>
            </a:r>
          </a:p>
          <a:p>
            <a:pPr marL="233363" indent="-233363" algn="just">
              <a:buFont typeface="Arial" panose="020B0604020202020204" pitchFamily="34" charset="0"/>
              <a:buChar char="•"/>
            </a:pPr>
            <a:r>
              <a:rPr lang="en-US" sz="3600" b="1" dirty="0" smtClean="0"/>
              <a:t>byte </a:t>
            </a:r>
            <a:r>
              <a:rPr lang="en-US" sz="3600" dirty="0" smtClean="0"/>
              <a:t>and </a:t>
            </a:r>
            <a:r>
              <a:rPr lang="en-US" sz="3600" b="1" dirty="0"/>
              <a:t>short </a:t>
            </a:r>
            <a:r>
              <a:rPr lang="en-US" sz="3600" dirty="0"/>
              <a:t>values are used in an expression they are </a:t>
            </a:r>
            <a:r>
              <a:rPr lang="en-US" sz="3600" i="1" dirty="0"/>
              <a:t>promoted </a:t>
            </a:r>
            <a:r>
              <a:rPr lang="en-US" sz="3600" dirty="0"/>
              <a:t>to </a:t>
            </a:r>
            <a:r>
              <a:rPr lang="en-US" sz="3600" b="1" dirty="0" err="1"/>
              <a:t>int</a:t>
            </a:r>
            <a:r>
              <a:rPr lang="en-US" sz="3600" b="1" dirty="0"/>
              <a:t> </a:t>
            </a:r>
            <a:r>
              <a:rPr lang="en-US" sz="3600" dirty="0"/>
              <a:t>when the expression </a:t>
            </a:r>
            <a:r>
              <a:rPr lang="en-US" sz="3600" dirty="0" smtClean="0"/>
              <a:t>is evaluated </a:t>
            </a:r>
            <a:r>
              <a:rPr lang="en-US" sz="3600" dirty="0" smtClean="0">
                <a:sym typeface="Wingdings" panose="05000000000000000000" pitchFamily="2" charset="2"/>
              </a:rPr>
              <a:t> ?</a:t>
            </a:r>
            <a:endParaRPr lang="en-US" sz="3600" dirty="0"/>
          </a:p>
          <a:p>
            <a:pPr marL="233363" indent="-233363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Ex.: </a:t>
            </a:r>
            <a:r>
              <a:rPr lang="en-US" sz="3200" dirty="0" err="1" smtClean="0"/>
              <a:t>int</a:t>
            </a:r>
            <a:r>
              <a:rPr lang="en-US" sz="3200" dirty="0" smtClean="0"/>
              <a:t> s</a:t>
            </a:r>
            <a:r>
              <a:rPr 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85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 smtClean="0">
                <a:sym typeface="Wingdings" panose="05000000000000000000" pitchFamily="2" charset="2"/>
              </a:rPr>
              <a:t>long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 algn="just">
              <a:buFont typeface="Arial" panose="020B0604020202020204" pitchFamily="34" charset="0"/>
              <a:buChar char="•"/>
            </a:pPr>
            <a:r>
              <a:rPr lang="en-US" sz="3200" dirty="0"/>
              <a:t>It is useful for those occasions where an </a:t>
            </a:r>
            <a:r>
              <a:rPr lang="en-US" sz="3200" dirty="0" err="1"/>
              <a:t>int</a:t>
            </a:r>
            <a:r>
              <a:rPr lang="en-US" sz="3200" dirty="0"/>
              <a:t> type is not </a:t>
            </a:r>
            <a:r>
              <a:rPr lang="en-US" sz="3200" dirty="0" smtClean="0"/>
              <a:t>large enough </a:t>
            </a:r>
            <a:r>
              <a:rPr lang="en-US" sz="3200" dirty="0"/>
              <a:t>to hold the desired </a:t>
            </a:r>
            <a:r>
              <a:rPr lang="en-US" sz="3200" dirty="0" smtClean="0"/>
              <a:t>value.</a:t>
            </a:r>
          </a:p>
          <a:p>
            <a:pPr marL="233363" indent="-233363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Ex: long days;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43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325</TotalTime>
  <Words>1461</Words>
  <Application>Microsoft Office PowerPoint</Application>
  <PresentationFormat>Custom</PresentationFormat>
  <Paragraphs>202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StarSymbol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Java Is a Strongly Typed Language</vt:lpstr>
      <vt:lpstr>PowerPoint Presentation</vt:lpstr>
      <vt:lpstr>PowerPoint Presentation</vt:lpstr>
      <vt:lpstr>PowerPoint Presentation</vt:lpstr>
      <vt:lpstr>Integer  byte</vt:lpstr>
      <vt:lpstr>Integer  short</vt:lpstr>
      <vt:lpstr>Integer  int</vt:lpstr>
      <vt:lpstr>Integer long</vt:lpstr>
      <vt:lpstr>Floating-Point Types</vt:lpstr>
      <vt:lpstr>Floating-Point Types  float</vt:lpstr>
      <vt:lpstr>Floating-Point Types  double</vt:lpstr>
      <vt:lpstr>Characters</vt:lpstr>
      <vt:lpstr>Characters</vt:lpstr>
      <vt:lpstr>Booleans</vt:lpstr>
      <vt:lpstr>PowerPoint Presentation</vt:lpstr>
      <vt:lpstr>Literals</vt:lpstr>
      <vt:lpstr>Literals</vt:lpstr>
      <vt:lpstr>Literals</vt:lpstr>
      <vt:lpstr>Variables</vt:lpstr>
      <vt:lpstr>Variables</vt:lpstr>
      <vt:lpstr>Variables</vt:lpstr>
      <vt:lpstr>Type Casting and Conversion</vt:lpstr>
      <vt:lpstr>Type Casting and Conversion</vt:lpstr>
      <vt:lpstr>Type Casting and Conversion</vt:lpstr>
      <vt:lpstr>Type Casting and Conversion</vt:lpstr>
      <vt:lpstr>Automatic Type Promotion in Expressions</vt:lpstr>
      <vt:lpstr>Automatic Type Promotion</vt:lpstr>
      <vt:lpstr>Arrays</vt:lpstr>
      <vt:lpstr>Arrays</vt:lpstr>
      <vt:lpstr>2-D Arrays</vt:lpstr>
      <vt:lpstr>2-D Arrays</vt:lpstr>
      <vt:lpstr>2-D Arrays</vt:lpstr>
      <vt:lpstr>2-D Arrays</vt:lpstr>
      <vt:lpstr>2-D Arrays</vt:lpstr>
      <vt:lpstr>2-D Arrays</vt:lpstr>
      <vt:lpstr>2-D Arrays</vt:lpstr>
      <vt:lpstr>3-D Arrays</vt:lpstr>
      <vt:lpstr>3-D Arrays</vt:lpstr>
      <vt:lpstr>Alternative Array declaration</vt:lpstr>
      <vt:lpstr>String</vt:lpstr>
      <vt:lpstr>A Note to C/C++ Programmers About Pointers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</cp:lastModifiedBy>
  <cp:revision>165</cp:revision>
  <dcterms:modified xsi:type="dcterms:W3CDTF">2017-07-18T05:11:01Z</dcterms:modified>
</cp:coreProperties>
</file>