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sldIdLst>
    <p:sldId id="263" r:id="rId2"/>
    <p:sldId id="284" r:id="rId3"/>
    <p:sldId id="256" r:id="rId4"/>
    <p:sldId id="286" r:id="rId5"/>
    <p:sldId id="257" r:id="rId6"/>
    <p:sldId id="258" r:id="rId7"/>
    <p:sldId id="259" r:id="rId8"/>
    <p:sldId id="264" r:id="rId9"/>
    <p:sldId id="261" r:id="rId10"/>
    <p:sldId id="260" r:id="rId11"/>
    <p:sldId id="265" r:id="rId12"/>
    <p:sldId id="266" r:id="rId13"/>
    <p:sldId id="267" r:id="rId14"/>
    <p:sldId id="262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317" r:id="rId24"/>
    <p:sldId id="295" r:id="rId25"/>
    <p:sldId id="318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9" r:id="rId45"/>
    <p:sldId id="329" r:id="rId46"/>
    <p:sldId id="330" r:id="rId47"/>
    <p:sldId id="327" r:id="rId48"/>
    <p:sldId id="320" r:id="rId49"/>
    <p:sldId id="325" r:id="rId50"/>
    <p:sldId id="328" r:id="rId51"/>
    <p:sldId id="31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8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1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4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5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3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1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6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6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6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2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5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5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ADE269-FD5D-4929-B102-A076D9FE13F5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D296A2-1FEA-41E9-8C22-27DC6E62DE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nirmauni.ac.in/course/view.php?id=102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nirmauni.ac.in/course/view.php?id=1028" TargetMode="External"/><Relationship Id="rId2" Type="http://schemas.openxmlformats.org/officeDocument/2006/relationships/hyperlink" Target="mailto:chandan.trivedi@nirmauni.ac.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umesh.bodkhe@nirmauni.ac.in" TargetMode="External"/><Relationship Id="rId5" Type="http://schemas.openxmlformats.org/officeDocument/2006/relationships/hyperlink" Target="mailto:parita.prajapati@nirmauni.ac.in" TargetMode="External"/><Relationship Id="rId4" Type="http://schemas.openxmlformats.org/officeDocument/2006/relationships/hyperlink" Target="mailto:sharada.valiveti@nirauni.ac.i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9632" y="1811863"/>
            <a:ext cx="6480720" cy="1515533"/>
          </a:xfrm>
        </p:spPr>
        <p:txBody>
          <a:bodyPr/>
          <a:lstStyle/>
          <a:p>
            <a:r>
              <a:rPr lang="en-IN" sz="3600" b="1" dirty="0" smtClean="0"/>
              <a:t>2CS304</a:t>
            </a:r>
            <a:br>
              <a:rPr lang="en-IN" sz="3600" b="1" dirty="0" smtClean="0"/>
            </a:br>
            <a:r>
              <a:rPr lang="en-IN" sz="3600" b="1" dirty="0" smtClean="0"/>
              <a:t>Digital Communications</a:t>
            </a:r>
            <a:endParaRPr lang="en-IN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9672" y="3598327"/>
            <a:ext cx="5904656" cy="16308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Semester-III</a:t>
            </a:r>
          </a:p>
          <a:p>
            <a:r>
              <a:rPr lang="en-US" dirty="0" smtClean="0"/>
              <a:t>Department of Computer Science and Engineering </a:t>
            </a:r>
          </a:p>
          <a:p>
            <a:r>
              <a:rPr lang="en-US" dirty="0" smtClean="0"/>
              <a:t>Institute of Technology, </a:t>
            </a:r>
          </a:p>
          <a:p>
            <a:r>
              <a:rPr lang="en-US" dirty="0" smtClean="0"/>
              <a:t>Nirma University</a:t>
            </a:r>
            <a:endParaRPr lang="en-IN" dirty="0" smtClean="0"/>
          </a:p>
        </p:txBody>
      </p:sp>
      <p:sp>
        <p:nvSpPr>
          <p:cNvPr id="15362" name="AutoShape 2" descr="NIRMA INSTITUTE OF TECHNOLOGY AHMEDABAD Reviews | Address | Phon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Component wise Continuous Evaluation &amp; Semester End Examination weight-age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0519"/>
              </p:ext>
            </p:extLst>
          </p:nvPr>
        </p:nvGraphicFramePr>
        <p:xfrm>
          <a:off x="827584" y="2650248"/>
          <a:ext cx="7320549" cy="1643075"/>
        </p:xfrm>
        <a:graphic>
          <a:graphicData uri="http://schemas.openxmlformats.org/drawingml/2006/table">
            <a:tbl>
              <a:tblPr/>
              <a:tblGrid>
                <a:gridCol w="116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Continuous Evaluation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 weightage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Calibri"/>
                          <a:cs typeface="Times New Roman"/>
                        </a:rPr>
                        <a:t>Quizzes(3)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30%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Calibri"/>
                          <a:cs typeface="Times New Roman"/>
                        </a:rPr>
                        <a:t>Assignments</a:t>
                      </a:r>
                      <a:r>
                        <a:rPr lang="en-IN" sz="1600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(2)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Calibri"/>
                          <a:cs typeface="Times New Roman"/>
                        </a:rPr>
                        <a:t>Comprehensive</a:t>
                      </a:r>
                      <a:r>
                        <a:rPr lang="en-IN" sz="1600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Evaluation - 4</a:t>
                      </a:r>
                      <a:r>
                        <a:rPr lang="en-IN" sz="16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4725144"/>
            <a:ext cx="7645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Tutorials details:</a:t>
            </a:r>
          </a:p>
          <a:p>
            <a:r>
              <a:rPr lang="en-US" dirty="0"/>
              <a:t>The tutorials are planned as per </a:t>
            </a:r>
            <a:r>
              <a:rPr lang="en-US" dirty="0" smtClean="0"/>
              <a:t>the mentioned schedule and list is updated on LMS</a:t>
            </a:r>
            <a:endParaRPr lang="en-IN" sz="2400" dirty="0"/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Course Assessment Schemes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Continuous </a:t>
            </a:r>
            <a:r>
              <a:rPr lang="en-IN" b="1" dirty="0" smtClean="0"/>
              <a:t>Evaluation (100 marks)</a:t>
            </a:r>
            <a:endParaRPr lang="en-IN" dirty="0"/>
          </a:p>
          <a:p>
            <a:pPr lvl="1"/>
            <a:r>
              <a:rPr lang="en-IN" dirty="0" smtClean="0"/>
              <a:t>Quizzes (30 marks)</a:t>
            </a:r>
          </a:p>
          <a:p>
            <a:pPr lvl="1"/>
            <a:r>
              <a:rPr lang="en-IN" dirty="0" smtClean="0"/>
              <a:t>Assignments (30 marks)</a:t>
            </a:r>
          </a:p>
          <a:p>
            <a:pPr lvl="1"/>
            <a:r>
              <a:rPr lang="en-IN" dirty="0" smtClean="0"/>
              <a:t>Comprehensive Evaluation (40 marks)</a:t>
            </a:r>
            <a:endParaRPr lang="en-IN" dirty="0"/>
          </a:p>
          <a:p>
            <a:r>
              <a:rPr lang="en-IN" b="1" dirty="0"/>
              <a:t>Semester End </a:t>
            </a:r>
            <a:r>
              <a:rPr lang="en-IN" b="1" dirty="0" smtClean="0"/>
              <a:t>Examination (100 marks)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Online Class Engagement Strategies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15793" y="2348880"/>
            <a:ext cx="7920880" cy="314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 </a:t>
            </a: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students during session (instead of lecturing them) and learn to call students by names. This will help in ensuring that students stay connected.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Asking </a:t>
            </a: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questionnaire during the </a:t>
            </a:r>
            <a:r>
              <a:rPr lang="en-IN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sessions </a:t>
            </a: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might help </a:t>
            </a:r>
            <a:r>
              <a:rPr lang="en-IN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to </a:t>
            </a: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stay connected with the concepts.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Cooperative learning during doubt solving sessions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forums for asynchronous gap-filling and thread management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 dynamically to the feedback and shift to high-order thinking </a:t>
            </a:r>
            <a:r>
              <a:rPr lang="en-IN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Extensive </a:t>
            </a: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LMS for the course, as the students need to keep track of himself/herself, pending submissions for all courses and grades attained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4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Course Material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90135"/>
            <a:ext cx="7704855" cy="3444997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IN" sz="1800" b="1" dirty="0" smtClean="0">
                <a:hlinkClick r:id="rId2"/>
              </a:rPr>
              <a:t>https://lms.nirmauni.ac.in/course/view.php?id=1028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Course </a:t>
            </a:r>
            <a:r>
              <a:rPr lang="en-US" sz="1800" b="1" dirty="0"/>
              <a:t>Policy </a:t>
            </a:r>
            <a:endParaRPr lang="en-IN" sz="1800" b="1" dirty="0"/>
          </a:p>
          <a:p>
            <a:pPr lvl="1"/>
            <a:r>
              <a:rPr lang="en-US" sz="1800" b="1" dirty="0"/>
              <a:t>PPTs, Notes, other Material </a:t>
            </a:r>
            <a:endParaRPr lang="en-IN" sz="1800" b="1" dirty="0"/>
          </a:p>
          <a:p>
            <a:pPr lvl="1"/>
            <a:r>
              <a:rPr lang="en-US" sz="1800" b="1" dirty="0" smtClean="0"/>
              <a:t>Tutorials</a:t>
            </a:r>
            <a:endParaRPr lang="en-IN" sz="1800" b="1" dirty="0"/>
          </a:p>
          <a:p>
            <a:pPr lvl="1"/>
            <a:r>
              <a:rPr lang="en-US" sz="1800" b="1" dirty="0"/>
              <a:t>Question bank</a:t>
            </a:r>
            <a:endParaRPr lang="en-IN" sz="1800" b="1" dirty="0"/>
          </a:p>
          <a:p>
            <a:pPr lvl="1"/>
            <a:r>
              <a:rPr lang="en-US" sz="1800" b="1" dirty="0"/>
              <a:t>Web-links, Blogs, Video Lectures, Journals </a:t>
            </a:r>
            <a:r>
              <a:rPr lang="en-IN" sz="1800" b="1" dirty="0"/>
              <a:t> </a:t>
            </a:r>
            <a:r>
              <a:rPr lang="en-US" sz="1800" b="1" dirty="0"/>
              <a:t>Animations /Simulations, Software’s</a:t>
            </a:r>
            <a:endParaRPr lang="en-IN" sz="1800" b="1" dirty="0"/>
          </a:p>
          <a:p>
            <a:pPr lvl="1"/>
            <a:r>
              <a:rPr lang="en-US" sz="1800" b="1" dirty="0"/>
              <a:t>Advanced topics </a:t>
            </a:r>
            <a:endParaRPr lang="en-IN" sz="1800" b="1" dirty="0"/>
          </a:p>
          <a:p>
            <a:pPr lvl="1"/>
            <a:r>
              <a:rPr lang="en-US" sz="1800" b="1" dirty="0"/>
              <a:t>Industries/Organizations </a:t>
            </a:r>
            <a:endParaRPr lang="en-IN" sz="18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56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Have a great </a:t>
            </a:r>
            <a:r>
              <a:rPr lang="en-IN" smtClean="0"/>
              <a:t>semester ahead!!!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br>
              <a:rPr lang="en-IN" dirty="0" smtClean="0"/>
            </a:b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Chandan Trivedi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140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Data Communications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Topologies</a:t>
            </a:r>
            <a:endParaRPr lang="en-IN" dirty="0" smtClean="0"/>
          </a:p>
          <a:p>
            <a:r>
              <a:rPr lang="en-IN" dirty="0" smtClean="0"/>
              <a:t>Networks</a:t>
            </a:r>
          </a:p>
          <a:p>
            <a:r>
              <a:rPr lang="en-IN" dirty="0" smtClean="0"/>
              <a:t>Network Types</a:t>
            </a:r>
          </a:p>
          <a:p>
            <a:r>
              <a:rPr lang="en-IN" dirty="0" smtClean="0"/>
              <a:t>Internet History</a:t>
            </a:r>
          </a:p>
        </p:txBody>
      </p:sp>
    </p:spTree>
    <p:extLst>
      <p:ext uri="{BB962C8B-B14F-4D97-AF65-F5344CB8AC3E}">
        <p14:creationId xmlns:p14="http://schemas.microsoft.com/office/powerpoint/2010/main" val="31330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Communications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4" y="2369713"/>
            <a:ext cx="7868990" cy="3915177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Communications</a:t>
            </a:r>
          </a:p>
          <a:p>
            <a:pPr lvl="1"/>
            <a:r>
              <a:rPr lang="en-IN" dirty="0" smtClean="0"/>
              <a:t>Communicate means to share information</a:t>
            </a:r>
          </a:p>
          <a:p>
            <a:pPr lvl="1"/>
            <a:r>
              <a:rPr lang="en-IN" dirty="0" smtClean="0"/>
              <a:t>Locally (Face to face) or remotely (telecommunication)</a:t>
            </a:r>
          </a:p>
          <a:p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Information presented in whatever form is agreed upon by parties creating and using the data</a:t>
            </a:r>
          </a:p>
          <a:p>
            <a:r>
              <a:rPr lang="en-IN" dirty="0" smtClean="0"/>
              <a:t>Data Communications</a:t>
            </a:r>
          </a:p>
          <a:p>
            <a:pPr lvl="1"/>
            <a:r>
              <a:rPr lang="en-IN" dirty="0" smtClean="0"/>
              <a:t>Exchange of data between two devices via some form of transmission medium</a:t>
            </a:r>
          </a:p>
          <a:p>
            <a:pPr lvl="1"/>
            <a:r>
              <a:rPr lang="en-IN" dirty="0" smtClean="0"/>
              <a:t>Communicating devices must be part of communication system made up of a combination of hardware (physical equipment) and software (programs)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8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2356835"/>
            <a:ext cx="7997781" cy="3940934"/>
          </a:xfrm>
        </p:spPr>
        <p:txBody>
          <a:bodyPr>
            <a:normAutofit/>
          </a:bodyPr>
          <a:lstStyle/>
          <a:p>
            <a:r>
              <a:rPr lang="en-IN" dirty="0" smtClean="0"/>
              <a:t>Effectiveness depends on</a:t>
            </a:r>
          </a:p>
          <a:p>
            <a:pPr lvl="1"/>
            <a:r>
              <a:rPr lang="en-IN" dirty="0" smtClean="0"/>
              <a:t>Delivery</a:t>
            </a:r>
          </a:p>
          <a:p>
            <a:pPr lvl="2"/>
            <a:r>
              <a:rPr lang="en-IN" dirty="0" smtClean="0"/>
              <a:t>System must deliver data to the correct destination</a:t>
            </a:r>
          </a:p>
          <a:p>
            <a:pPr lvl="1"/>
            <a:r>
              <a:rPr lang="en-IN" dirty="0" smtClean="0"/>
              <a:t>Accuracy</a:t>
            </a:r>
          </a:p>
          <a:p>
            <a:pPr lvl="2"/>
            <a:r>
              <a:rPr lang="en-IN" dirty="0" smtClean="0"/>
              <a:t>System must deliver data accurately</a:t>
            </a:r>
          </a:p>
          <a:p>
            <a:pPr lvl="1"/>
            <a:r>
              <a:rPr lang="en-IN" dirty="0" smtClean="0"/>
              <a:t>Timeliness</a:t>
            </a:r>
          </a:p>
          <a:p>
            <a:pPr lvl="2"/>
            <a:r>
              <a:rPr lang="en-IN" dirty="0" smtClean="0"/>
              <a:t>System must deliver data in timely manner</a:t>
            </a:r>
          </a:p>
          <a:p>
            <a:pPr lvl="1"/>
            <a:r>
              <a:rPr lang="en-IN" dirty="0" smtClean="0"/>
              <a:t>Jitter</a:t>
            </a:r>
          </a:p>
          <a:p>
            <a:pPr lvl="2"/>
            <a:r>
              <a:rPr lang="en-IN" dirty="0" smtClean="0"/>
              <a:t>Variation in packet arrival time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9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Communications</a:t>
            </a:r>
            <a:endParaRPr lang="en-IN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903068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89408" y="4997003"/>
            <a:ext cx="466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Five components of data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5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Faculty involved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Prof Sharada Valiveti</a:t>
            </a:r>
          </a:p>
          <a:p>
            <a:r>
              <a:rPr lang="en-IN" dirty="0" smtClean="0"/>
              <a:t>Prof </a:t>
            </a:r>
            <a:r>
              <a:rPr lang="en-IN" dirty="0" err="1" smtClean="0"/>
              <a:t>Chandan</a:t>
            </a:r>
            <a:r>
              <a:rPr lang="en-IN" dirty="0" smtClean="0"/>
              <a:t> Trivedi</a:t>
            </a:r>
          </a:p>
          <a:p>
            <a:r>
              <a:rPr lang="en-IN" dirty="0" smtClean="0"/>
              <a:t>Prof </a:t>
            </a:r>
            <a:r>
              <a:rPr lang="en-IN" dirty="0" err="1" smtClean="0"/>
              <a:t>Parita</a:t>
            </a:r>
            <a:r>
              <a:rPr lang="en-IN" dirty="0" smtClean="0"/>
              <a:t> </a:t>
            </a:r>
            <a:r>
              <a:rPr lang="en-IN" dirty="0" err="1" smtClean="0"/>
              <a:t>Oza</a:t>
            </a:r>
            <a:endParaRPr lang="en-IN" dirty="0" smtClean="0"/>
          </a:p>
          <a:p>
            <a:r>
              <a:rPr lang="en-IN" dirty="0" smtClean="0"/>
              <a:t>Prof </a:t>
            </a:r>
            <a:r>
              <a:rPr lang="en-IN" dirty="0" err="1" smtClean="0"/>
              <a:t>Umesh</a:t>
            </a:r>
            <a:r>
              <a:rPr lang="en-IN" dirty="0" smtClean="0"/>
              <a:t> </a:t>
            </a:r>
            <a:r>
              <a:rPr lang="en-IN" dirty="0" err="1" smtClean="0"/>
              <a:t>Bodhke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889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Communications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2490135"/>
            <a:ext cx="7920507" cy="379475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Data Representation (Bit Pattern)</a:t>
            </a:r>
          </a:p>
          <a:p>
            <a:pPr lvl="1"/>
            <a:r>
              <a:rPr lang="en-IN" dirty="0" smtClean="0"/>
              <a:t>Text – Unicode (32 bits), ASCII</a:t>
            </a:r>
          </a:p>
          <a:p>
            <a:pPr lvl="1"/>
            <a:r>
              <a:rPr lang="en-IN" dirty="0" smtClean="0"/>
              <a:t>Numbers – digits converted to binary </a:t>
            </a:r>
          </a:p>
          <a:p>
            <a:pPr lvl="1"/>
            <a:r>
              <a:rPr lang="en-IN" dirty="0" smtClean="0"/>
              <a:t>Images – matrix of pixels (picture elements)</a:t>
            </a:r>
          </a:p>
          <a:p>
            <a:pPr lvl="2"/>
            <a:r>
              <a:rPr lang="en-IN" dirty="0" smtClean="0"/>
              <a:t>Each pixel is represented by bits to show colour of pixel</a:t>
            </a:r>
          </a:p>
          <a:p>
            <a:pPr lvl="1"/>
            <a:r>
              <a:rPr lang="en-IN" dirty="0" smtClean="0"/>
              <a:t>Audio – recording or broadcasting sound or music</a:t>
            </a:r>
          </a:p>
          <a:p>
            <a:pPr lvl="2"/>
            <a:r>
              <a:rPr lang="en-IN" dirty="0" smtClean="0"/>
              <a:t>Continuous and not discrete</a:t>
            </a:r>
          </a:p>
          <a:p>
            <a:pPr lvl="1"/>
            <a:r>
              <a:rPr lang="en-IN" dirty="0" smtClean="0"/>
              <a:t>Video – recording or broadcasting a picture or a movie</a:t>
            </a:r>
          </a:p>
          <a:p>
            <a:pPr lvl="2"/>
            <a:r>
              <a:rPr lang="en-IN" dirty="0" smtClean="0"/>
              <a:t>Can be continuous or discrete</a:t>
            </a:r>
          </a:p>
          <a:p>
            <a:pPr lvl="2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5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74" y="823845"/>
            <a:ext cx="6489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9110" y="5782614"/>
            <a:ext cx="40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8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Interconnection of a set of devices capable of communication</a:t>
            </a:r>
          </a:p>
          <a:p>
            <a:pPr lvl="1"/>
            <a:r>
              <a:rPr lang="en-IN" dirty="0" smtClean="0"/>
              <a:t>Device can be a host or a connecting device, connected using wired or wireless medium</a:t>
            </a:r>
          </a:p>
        </p:txBody>
      </p:sp>
    </p:spTree>
    <p:extLst>
      <p:ext uri="{BB962C8B-B14F-4D97-AF65-F5344CB8AC3E}">
        <p14:creationId xmlns:p14="http://schemas.microsoft.com/office/powerpoint/2010/main" val="11834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Need of networks</a:t>
            </a:r>
            <a:b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b="1" dirty="0" smtClean="0">
                <a:cs typeface="Arial" pitchFamily="34" charset="0"/>
              </a:rPr>
              <a:t>Resource sharing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–"/>
            </a:pPr>
            <a:r>
              <a:rPr lang="en-US" sz="2400" dirty="0" smtClean="0">
                <a:cs typeface="Arial" pitchFamily="34" charset="0"/>
              </a:rPr>
              <a:t>Hardware: printers, disks, terminals, etc.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–"/>
            </a:pPr>
            <a:r>
              <a:rPr lang="en-US" sz="2400" dirty="0" smtClean="0">
                <a:cs typeface="Arial" pitchFamily="34" charset="0"/>
              </a:rPr>
              <a:t>Data.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b="1" dirty="0" smtClean="0">
                <a:cs typeface="Arial" pitchFamily="34" charset="0"/>
              </a:rPr>
              <a:t>Robustness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–"/>
            </a:pPr>
            <a:r>
              <a:rPr lang="en-US" sz="2400" dirty="0" smtClean="0">
                <a:cs typeface="Arial" pitchFamily="34" charset="0"/>
              </a:rPr>
              <a:t>Fault tolerance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b="1" dirty="0" smtClean="0">
                <a:cs typeface="Arial" pitchFamily="34" charset="0"/>
              </a:rPr>
              <a:t>Load balancing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–"/>
            </a:pPr>
            <a:r>
              <a:rPr lang="en-US" sz="2400" dirty="0" smtClean="0">
                <a:cs typeface="Arial" pitchFamily="34" charset="0"/>
              </a:rPr>
              <a:t>Processing and data can be distributed over the network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b="1" dirty="0" smtClean="0">
                <a:cs typeface="Arial" pitchFamily="34" charset="0"/>
              </a:rPr>
              <a:t>Location independence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–"/>
            </a:pPr>
            <a:r>
              <a:rPr lang="en-US" sz="2400" dirty="0" smtClean="0">
                <a:cs typeface="Arial" pitchFamily="34" charset="0"/>
              </a:rPr>
              <a:t>Users can access their files, etc. from anywhere in the network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Networks: Network Criteria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8" y="2356835"/>
            <a:ext cx="7984900" cy="396669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Performance</a:t>
            </a:r>
            <a:endParaRPr lang="en-IN" dirty="0"/>
          </a:p>
          <a:p>
            <a:pPr lvl="1"/>
            <a:r>
              <a:rPr lang="en-IN" b="1" dirty="0" smtClean="0"/>
              <a:t>Metrics include </a:t>
            </a:r>
            <a:r>
              <a:rPr lang="en-IN" dirty="0" smtClean="0"/>
              <a:t>- Transit time, response time, number of users, type of transmission medium, capabilities of the connected hardware, efficiency of software, </a:t>
            </a:r>
            <a:r>
              <a:rPr lang="en-IN" b="1" dirty="0" smtClean="0">
                <a:solidFill>
                  <a:srgbClr val="FF0000"/>
                </a:solidFill>
              </a:rPr>
              <a:t>throughput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0000"/>
                </a:solidFill>
              </a:rPr>
              <a:t>delay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Reliability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Frequency of failure, time taken for a link to recover from a failure, network’s robustness in catastrophe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Security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Protecting data from unauthorized access, protecting data from damage and development, implementing policies and procedures for recovery from breaches and data losses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Marketing and sales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Financial services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Manufacturing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Electronic data interchange (EDI)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Electronic mail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Video on demand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Voice over IP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Teleconferencing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Networks: Physical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50" y="2356835"/>
            <a:ext cx="7997780" cy="3940934"/>
          </a:xfrm>
        </p:spPr>
        <p:txBody>
          <a:bodyPr>
            <a:normAutofit/>
          </a:bodyPr>
          <a:lstStyle/>
          <a:p>
            <a:r>
              <a:rPr lang="en-IN" dirty="0" smtClean="0"/>
              <a:t>A network is two or more devices connected through </a:t>
            </a:r>
            <a:r>
              <a:rPr lang="en-IN" b="1" dirty="0" smtClean="0">
                <a:solidFill>
                  <a:srgbClr val="FF0000"/>
                </a:solidFill>
              </a:rPr>
              <a:t>links</a:t>
            </a:r>
          </a:p>
          <a:p>
            <a:r>
              <a:rPr lang="en-IN" dirty="0" smtClean="0"/>
              <a:t>Two types of connections</a:t>
            </a:r>
          </a:p>
          <a:p>
            <a:pPr lvl="1"/>
            <a:r>
              <a:rPr lang="en-IN" dirty="0" smtClean="0"/>
              <a:t>Point-to-point connection</a:t>
            </a:r>
          </a:p>
          <a:p>
            <a:pPr lvl="2"/>
            <a:r>
              <a:rPr lang="en-IN" dirty="0" smtClean="0"/>
              <a:t>Dedicated link between two devices; entire capacity is reserved for the two devices</a:t>
            </a:r>
          </a:p>
          <a:p>
            <a:pPr lvl="1"/>
            <a:r>
              <a:rPr lang="en-IN" dirty="0" smtClean="0"/>
              <a:t>Multipoint connection</a:t>
            </a:r>
          </a:p>
          <a:p>
            <a:pPr lvl="2"/>
            <a:r>
              <a:rPr lang="en-IN" dirty="0" smtClean="0"/>
              <a:t>More than two specific devices share same link</a:t>
            </a:r>
          </a:p>
          <a:p>
            <a:pPr lvl="2"/>
            <a:r>
              <a:rPr lang="en-IN" dirty="0" smtClean="0"/>
              <a:t>Channel capacity is shared either temporally or spatially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00042"/>
            <a:ext cx="6798734" cy="1303867"/>
          </a:xfrm>
        </p:spPr>
        <p:txBody>
          <a:bodyPr/>
          <a:lstStyle/>
          <a:p>
            <a:r>
              <a:rPr lang="en-IN" dirty="0"/>
              <a:t>Networks: Physical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5" y="1646253"/>
            <a:ext cx="6827837" cy="428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0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Networks: Physical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8" y="2356835"/>
            <a:ext cx="7778838" cy="3863662"/>
          </a:xfrm>
        </p:spPr>
        <p:txBody>
          <a:bodyPr>
            <a:normAutofit/>
          </a:bodyPr>
          <a:lstStyle/>
          <a:p>
            <a:r>
              <a:rPr lang="en-IN" dirty="0" smtClean="0"/>
              <a:t>Way in which network is laid physically</a:t>
            </a:r>
          </a:p>
          <a:p>
            <a:r>
              <a:rPr lang="en-IN" dirty="0" smtClean="0"/>
              <a:t>Geometric representation of the relationship of all links and linking devices (nodes) to one another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89" y="3798820"/>
            <a:ext cx="63896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8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Networks: Physical </a:t>
            </a:r>
            <a:r>
              <a:rPr lang="en-IN" dirty="0" smtClean="0"/>
              <a:t>Topology: Mesh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45151" y="2487167"/>
            <a:ext cx="4073845" cy="3784843"/>
          </a:xfrm>
        </p:spPr>
        <p:txBody>
          <a:bodyPr/>
          <a:lstStyle/>
          <a:p>
            <a:r>
              <a:rPr lang="en-IN" dirty="0" smtClean="0"/>
              <a:t>Dedicated link</a:t>
            </a:r>
          </a:p>
          <a:p>
            <a:r>
              <a:rPr lang="en-IN" dirty="0" smtClean="0"/>
              <a:t>No. of physical links </a:t>
            </a:r>
            <a:r>
              <a:rPr lang="en-IN" i="1" dirty="0" smtClean="0"/>
              <a:t>(n </a:t>
            </a:r>
            <a:r>
              <a:rPr lang="en-IN" dirty="0" smtClean="0"/>
              <a:t>nodes)</a:t>
            </a:r>
            <a:r>
              <a:rPr lang="en-IN" i="1" dirty="0" smtClean="0"/>
              <a:t>:</a:t>
            </a:r>
          </a:p>
          <a:p>
            <a:pPr lvl="1"/>
            <a:r>
              <a:rPr lang="en-IN" i="1" dirty="0" smtClean="0"/>
              <a:t>n(n-1) – if simplex mode</a:t>
            </a:r>
          </a:p>
          <a:p>
            <a:pPr lvl="1"/>
            <a:r>
              <a:rPr lang="en-IN" i="1" dirty="0" smtClean="0"/>
              <a:t>n(n-1)/2 – if full-duplex mode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Each telephone regional office is connected to every other regional office</a:t>
            </a:r>
            <a:endParaRPr lang="en-IN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704563"/>
            <a:ext cx="3768418" cy="279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8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87870"/>
              </p:ext>
            </p:extLst>
          </p:nvPr>
        </p:nvGraphicFramePr>
        <p:xfrm>
          <a:off x="611560" y="908720"/>
          <a:ext cx="7889530" cy="3327930"/>
        </p:xfrm>
        <a:graphic>
          <a:graphicData uri="http://schemas.openxmlformats.org/drawingml/2006/table">
            <a:tbl>
              <a:tblPr/>
              <a:tblGrid>
                <a:gridCol w="218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Course Code &amp; Name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2CS304-Digital Communications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Credit Details</a:t>
                      </a:r>
                      <a:endParaRPr lang="en-IN" sz="140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2-1-0- 3 [ L-T-P-C ]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Course Co-coordinator</a:t>
                      </a:r>
                      <a:endParaRPr lang="en-IN" sz="140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Prof </a:t>
                      </a:r>
                      <a:r>
                        <a:rPr lang="en-US" sz="1600" dirty="0" err="1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Chandan</a:t>
                      </a:r>
                      <a:r>
                        <a:rPr lang="en-US" sz="16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Trivedi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Contact No. &amp; Email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  <a:hlinkClick r:id="rId2"/>
                        </a:rPr>
                        <a:t>chandan.trivedi@nirmauni.ac.in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Course </a:t>
                      </a:r>
                      <a:r>
                        <a:rPr lang="en-US" sz="1600" b="1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Blog/Website/LMS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  <a:hlinkClick r:id="rId3"/>
                        </a:rPr>
                        <a:t>https://lms.nirmauni.ac.in/course/view.php?id=1028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6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Course Faculty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Dr</a:t>
                      </a:r>
                      <a:r>
                        <a:rPr lang="en-US" sz="160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Sharada </a:t>
                      </a:r>
                      <a:r>
                        <a:rPr lang="en-US" sz="160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Valiveti, Prof </a:t>
                      </a:r>
                      <a:r>
                        <a:rPr lang="en-US" sz="1600" dirty="0" err="1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Chandan</a:t>
                      </a:r>
                      <a:r>
                        <a:rPr lang="en-US" sz="16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Trivedi, Prof </a:t>
                      </a:r>
                      <a:r>
                        <a:rPr lang="en-US" sz="1600" dirty="0" err="1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Parita</a:t>
                      </a:r>
                      <a:r>
                        <a:rPr lang="en-US" sz="16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Oza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Prof. </a:t>
                      </a:r>
                      <a:r>
                        <a:rPr lang="en-US" sz="1600" dirty="0" err="1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Umesh</a:t>
                      </a:r>
                      <a:r>
                        <a:rPr lang="en-US" sz="16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Bodkhe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Contact No. &amp; Email</a:t>
                      </a:r>
                      <a:endParaRPr lang="en-IN" sz="1400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  <a:hlinkClick r:id="rId4"/>
                        </a:rPr>
                        <a:t>sharada.valiveti@nirauni.ac.in</a:t>
                      </a:r>
                      <a:r>
                        <a:rPr lang="en-US" sz="1400" dirty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u="sng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  <a:hlinkClick r:id="rId2"/>
                        </a:rPr>
                        <a:t>chandan.trivedi@nirmauni.ac.in</a:t>
                      </a:r>
                      <a:endParaRPr lang="en-IN" sz="1600" u="sng" kern="1200" dirty="0">
                        <a:solidFill>
                          <a:srgbClr val="0000FF"/>
                        </a:solidFill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u="sng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  <a:hlinkClick r:id="rId5"/>
                        </a:rPr>
                        <a:t>parita.prajapati@nirmauni.ac.in</a:t>
                      </a:r>
                      <a:r>
                        <a:rPr lang="en-US" sz="1600" u="sng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u="sng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  <a:hlinkClick r:id="rId6"/>
                        </a:rPr>
                        <a:t>umesh.bodkhe@nirmauni.ac.in</a:t>
                      </a:r>
                      <a:endParaRPr lang="en-IN" sz="1600" u="sng" kern="1200" dirty="0">
                        <a:solidFill>
                          <a:srgbClr val="0000FF"/>
                        </a:solidFill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Networks: Physical </a:t>
            </a:r>
            <a:r>
              <a:rPr lang="en-IN" dirty="0" smtClean="0"/>
              <a:t>Topology: Star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45151" y="2487167"/>
            <a:ext cx="4073845" cy="3784843"/>
          </a:xfrm>
        </p:spPr>
        <p:txBody>
          <a:bodyPr/>
          <a:lstStyle/>
          <a:p>
            <a:r>
              <a:rPr lang="en-IN" dirty="0" smtClean="0"/>
              <a:t>Each device has dedicated link with the central controller (hub)</a:t>
            </a:r>
          </a:p>
          <a:p>
            <a:r>
              <a:rPr lang="en-IN" dirty="0" smtClean="0"/>
              <a:t>Does not allow direct traffic between devices</a:t>
            </a:r>
          </a:p>
          <a:p>
            <a:pPr lvl="1"/>
            <a:r>
              <a:rPr lang="en-IN" dirty="0" smtClean="0"/>
              <a:t>Controller relays the traffic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LANs</a:t>
            </a:r>
            <a:endParaRPr lang="en-IN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8" y="3175734"/>
            <a:ext cx="3911055" cy="240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0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00042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Networks: Physical Topology: </a:t>
            </a:r>
            <a:r>
              <a:rPr lang="en-IN" dirty="0" smtClean="0"/>
              <a:t>Bus</a:t>
            </a:r>
            <a:endParaRPr lang="en-IN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5" y="1714488"/>
            <a:ext cx="6627731" cy="145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792" y="3168202"/>
            <a:ext cx="8023538" cy="311668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Multipoint topology</a:t>
            </a:r>
          </a:p>
          <a:p>
            <a:r>
              <a:rPr lang="en-IN" dirty="0" smtClean="0"/>
              <a:t>One long cable acts as a backbone to link all devices</a:t>
            </a:r>
          </a:p>
          <a:p>
            <a:r>
              <a:rPr lang="en-IN" dirty="0" smtClean="0"/>
              <a:t>Nodes connected by drop lines and taps</a:t>
            </a:r>
          </a:p>
          <a:p>
            <a:pPr lvl="1"/>
            <a:r>
              <a:rPr lang="en-IN" dirty="0" smtClean="0"/>
              <a:t>Drop line is connected between main line and node</a:t>
            </a:r>
          </a:p>
          <a:p>
            <a:pPr lvl="1"/>
            <a:r>
              <a:rPr lang="en-IN" dirty="0" smtClean="0"/>
              <a:t>Tap is a connector that splices or punctures into main cable to create contact with the metallic core</a:t>
            </a:r>
          </a:p>
          <a:p>
            <a:r>
              <a:rPr lang="en-IN" dirty="0" smtClean="0"/>
              <a:t>Difficult to reconnect and manage faulty installation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71480"/>
            <a:ext cx="6798734" cy="1160991"/>
          </a:xfrm>
        </p:spPr>
        <p:txBody>
          <a:bodyPr>
            <a:normAutofit fontScale="90000"/>
          </a:bodyPr>
          <a:lstStyle/>
          <a:p>
            <a:r>
              <a:rPr lang="en-IN" dirty="0"/>
              <a:t>Networks: Physical Topology: </a:t>
            </a:r>
            <a:r>
              <a:rPr lang="en-IN" dirty="0" smtClean="0"/>
              <a:t>Ring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8034" y="4210812"/>
            <a:ext cx="8036417" cy="2254382"/>
          </a:xfrm>
        </p:spPr>
        <p:txBody>
          <a:bodyPr/>
          <a:lstStyle/>
          <a:p>
            <a:r>
              <a:rPr lang="en-IN" dirty="0" smtClean="0"/>
              <a:t>Each device has a dedicated point-to-point connection with only two devices on either side of it</a:t>
            </a:r>
          </a:p>
          <a:p>
            <a:r>
              <a:rPr lang="en-IN" dirty="0" smtClean="0"/>
              <a:t>When a device receives a signal intended for another device, its repeater regenerates bits and passes them along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1" y="1500174"/>
            <a:ext cx="7858180" cy="25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8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76866" y="723281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Networks: Physical Topology: </a:t>
            </a:r>
            <a:r>
              <a:rPr lang="en-IN" dirty="0" smtClean="0"/>
              <a:t>3 topologies in Hybrid network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6" y="2027148"/>
            <a:ext cx="6897920" cy="41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0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Criteria to define type of network</a:t>
            </a:r>
          </a:p>
          <a:p>
            <a:pPr lvl="1"/>
            <a:r>
              <a:rPr lang="en-IN" dirty="0" smtClean="0"/>
              <a:t>Size</a:t>
            </a:r>
          </a:p>
          <a:p>
            <a:pPr lvl="1"/>
            <a:r>
              <a:rPr lang="en-IN" dirty="0" smtClean="0"/>
              <a:t>Geographical coverage</a:t>
            </a:r>
          </a:p>
          <a:p>
            <a:pPr lvl="1"/>
            <a:r>
              <a:rPr lang="en-IN" dirty="0" smtClean="0"/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22448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Network Types: </a:t>
            </a:r>
            <a:r>
              <a:rPr lang="en-IN" dirty="0" smtClean="0"/>
              <a:t>LANs</a:t>
            </a:r>
            <a:br>
              <a:rPr lang="en-IN" dirty="0" smtClean="0"/>
            </a:br>
            <a:r>
              <a:rPr lang="en-IN" dirty="0" smtClean="0"/>
              <a:t>(Local area network)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4" y="2343955"/>
            <a:ext cx="8036416" cy="394093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Usually, privately owned and connects hosts in a single office, building or campus</a:t>
            </a:r>
          </a:p>
          <a:p>
            <a:r>
              <a:rPr lang="en-IN" dirty="0" smtClean="0"/>
              <a:t>Each host has an identifier, an address, that uniquely defines the host in LAN</a:t>
            </a:r>
          </a:p>
          <a:p>
            <a:r>
              <a:rPr lang="en-IN" dirty="0" smtClean="0"/>
              <a:t>Packet sent by a host to another host carries both the source host’s and destination host’s addresses</a:t>
            </a:r>
          </a:p>
          <a:p>
            <a:r>
              <a:rPr lang="en-IN" dirty="0" smtClean="0"/>
              <a:t>Switch is able to recognize destination address and forwards packets to intended host </a:t>
            </a:r>
          </a:p>
          <a:p>
            <a:r>
              <a:rPr lang="en-IN" dirty="0" smtClean="0"/>
              <a:t>Switch alleviates traffic in the LAN and allows more than one pair to communicate with each other at the same time</a:t>
            </a:r>
          </a:p>
          <a:p>
            <a:r>
              <a:rPr lang="en-IN" dirty="0" smtClean="0"/>
              <a:t>Speeds are normally 100 to 1000 Mbps these days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44" y="901209"/>
            <a:ext cx="7273097" cy="456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592" y="5692462"/>
            <a:ext cx="47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Isolated LAN connecting 12 computers to a 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0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Network Types: </a:t>
            </a:r>
            <a:r>
              <a:rPr lang="en-IN" dirty="0" smtClean="0"/>
              <a:t>WANs</a:t>
            </a:r>
            <a:br>
              <a:rPr lang="en-IN" dirty="0" smtClean="0"/>
            </a:br>
            <a:r>
              <a:rPr lang="en-IN" dirty="0" smtClean="0"/>
              <a:t>(wide area  network)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2318197"/>
            <a:ext cx="8023537" cy="4121240"/>
          </a:xfrm>
        </p:spPr>
        <p:txBody>
          <a:bodyPr>
            <a:normAutofit/>
          </a:bodyPr>
          <a:lstStyle/>
          <a:p>
            <a:r>
              <a:rPr lang="en-IN" dirty="0" smtClean="0"/>
              <a:t>WAN has wider geographical span like spanning a town, state, country or even the world</a:t>
            </a:r>
          </a:p>
          <a:p>
            <a:r>
              <a:rPr lang="en-IN" dirty="0" smtClean="0"/>
              <a:t>Interconnects connecting devices like switches, routers, modems etc.</a:t>
            </a:r>
          </a:p>
          <a:p>
            <a:r>
              <a:rPr lang="en-IN" dirty="0" smtClean="0"/>
              <a:t>Privately owned by an organization usually</a:t>
            </a:r>
          </a:p>
          <a:p>
            <a:r>
              <a:rPr lang="en-IN" dirty="0"/>
              <a:t>3</a:t>
            </a:r>
            <a:r>
              <a:rPr lang="en-IN" dirty="0" smtClean="0"/>
              <a:t> types of WANs</a:t>
            </a:r>
          </a:p>
          <a:p>
            <a:pPr lvl="1"/>
            <a:r>
              <a:rPr lang="en-IN" dirty="0" smtClean="0"/>
              <a:t>Point-to-point WANs</a:t>
            </a:r>
          </a:p>
          <a:p>
            <a:pPr lvl="1"/>
            <a:r>
              <a:rPr lang="en-IN" dirty="0" smtClean="0"/>
              <a:t>Switched WANs</a:t>
            </a:r>
          </a:p>
          <a:p>
            <a:pPr lvl="1"/>
            <a:r>
              <a:rPr lang="en-IN" dirty="0" smtClean="0"/>
              <a:t>Internetwork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7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8" y="665253"/>
            <a:ext cx="71120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4406" y="5782614"/>
            <a:ext cx="58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Point – to – point WAN and Switched WAN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Types: </a:t>
            </a:r>
            <a:r>
              <a:rPr lang="en-IN" dirty="0" smtClean="0"/>
              <a:t>WANs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Rare to see LAN or a WAN in isolation </a:t>
            </a:r>
          </a:p>
          <a:p>
            <a:r>
              <a:rPr lang="en-IN" dirty="0" smtClean="0"/>
              <a:t>Internetwork</a:t>
            </a:r>
          </a:p>
          <a:p>
            <a:pPr lvl="1"/>
            <a:r>
              <a:rPr lang="en-IN" dirty="0" smtClean="0"/>
              <a:t>2 LANs at different locations</a:t>
            </a:r>
          </a:p>
          <a:p>
            <a:pPr lvl="1"/>
            <a:r>
              <a:rPr lang="en-IN" dirty="0" smtClean="0"/>
              <a:t>Connected through WAN that uses on lease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1736" y="857232"/>
            <a:ext cx="43109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 smtClean="0"/>
              <a:t>Outline - Lecture-1</a:t>
            </a:r>
            <a:endParaRPr lang="en-IN" sz="4000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414" y="1851561"/>
            <a:ext cx="6798736" cy="429208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Why Digital Communications?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to study?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–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Syllabus &amp;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Course Outcomes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How we study?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–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Teaching and Examination Scheme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 3" charset="2"/>
              <a:buChar char="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Tutorial Class, Books, Resources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 3" charset="2"/>
              <a:buChar char=""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Necessity of  Communication and Networks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 3" charset="2"/>
              <a:buChar char=""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Applications and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Components of Communication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 3" charset="2"/>
              <a:buChar char="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Transmission  modes and Topologies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581" y="642918"/>
            <a:ext cx="6842443" cy="55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8" y="642918"/>
            <a:ext cx="225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Heterogeneous network made of 4 WANs and 3 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5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Types</a:t>
            </a:r>
            <a:r>
              <a:rPr lang="en-IN" dirty="0" smtClean="0"/>
              <a:t>: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Switch connects at least 2 links together</a:t>
            </a:r>
          </a:p>
          <a:p>
            <a:r>
              <a:rPr lang="en-IN" dirty="0" smtClean="0"/>
              <a:t>Switch forwards data from one network to another</a:t>
            </a:r>
          </a:p>
          <a:p>
            <a:r>
              <a:rPr lang="en-IN" dirty="0" smtClean="0"/>
              <a:t>Types</a:t>
            </a:r>
          </a:p>
          <a:p>
            <a:pPr lvl="1"/>
            <a:r>
              <a:rPr lang="en-IN" dirty="0" smtClean="0"/>
              <a:t>Circuit switched network</a:t>
            </a:r>
          </a:p>
          <a:p>
            <a:pPr lvl="1"/>
            <a:r>
              <a:rPr lang="en-IN" dirty="0" smtClean="0"/>
              <a:t>Packet switched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1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Network Types: </a:t>
            </a:r>
            <a:r>
              <a:rPr lang="en-IN" dirty="0" smtClean="0"/>
              <a:t>Switching: Circuit Switched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820940"/>
            <a:ext cx="6799262" cy="2166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866" y="5215944"/>
            <a:ext cx="68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Switch does not have storing capability; it only forwards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3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Network Types: Switching: </a:t>
            </a:r>
            <a:r>
              <a:rPr lang="en-IN" dirty="0" smtClean="0"/>
              <a:t>Packet Switched </a:t>
            </a:r>
            <a:r>
              <a:rPr lang="en-IN" dirty="0"/>
              <a:t>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95" y="2527546"/>
            <a:ext cx="7000875" cy="2524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6866" y="5360013"/>
            <a:ext cx="689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Router is used for both storing and forwarding as the packet is an independent entity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6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000108"/>
            <a:ext cx="6683765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Internet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500306"/>
            <a:ext cx="7572428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Internet is a collection of networks or network of networks. 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Various networks such as LAN and WAN connected through suitable hardware and software to work in a seamless manner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basic difference between WAN and Internet is that WAN is owned by a single organization while internet is not so.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B6B-693C-40C8-9FEB-5B265A407E50}" type="datetime1">
              <a:rPr lang="en-US" smtClean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928670"/>
            <a:ext cx="6683765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Historical Background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361-79BD-4545-BDFA-A3E27F4BFDBD}" type="datetime1">
              <a:rPr lang="en-US" smtClean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47598" y="2564904"/>
            <a:ext cx="7358114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One significant development was the ARPANET (Advanced Research Projects Agency Network).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Starting with four-node experimental network in 1969, it has subsequently grown into a network several thousand computers spanning half of the globe, from Hawaii to Sweden.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Most of the present-day concepts such as packet switching evolved from the ARPANET project.</a:t>
            </a:r>
          </a:p>
          <a:p>
            <a:pPr marL="0" indent="0" algn="just">
              <a:buFont typeface="Arial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735862"/>
            <a:ext cx="7432414" cy="469340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bandwidth was clearly a problem, and in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late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1970s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early 80s another new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communication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technique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known as Local Area Networks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LANs)</a:t>
            </a:r>
          </a:p>
          <a:p>
            <a:pPr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LAN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helped computers to communicate at high speed over a small geographical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area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later years use of optical fiber and satellite communication allowed high-speed data communications over long distances.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95E-E7B8-4BC2-A12D-2EC79D19AB3C}" type="datetime1">
              <a:rPr lang="en-US" smtClean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Internet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telephone networks</a:t>
            </a:r>
          </a:p>
          <a:p>
            <a:pPr lvl="1"/>
            <a:r>
              <a:rPr lang="en-IN" dirty="0" smtClean="0"/>
              <a:t>Dial-up Services</a:t>
            </a:r>
          </a:p>
          <a:p>
            <a:pPr lvl="1"/>
            <a:r>
              <a:rPr lang="en-IN" dirty="0" smtClean="0"/>
              <a:t>DSL Service</a:t>
            </a:r>
          </a:p>
          <a:p>
            <a:r>
              <a:rPr lang="en-IN" dirty="0" smtClean="0"/>
              <a:t>Using Cable Network</a:t>
            </a:r>
          </a:p>
          <a:p>
            <a:r>
              <a:rPr lang="en-IN" dirty="0" smtClean="0"/>
              <a:t>Using Wireless Networks</a:t>
            </a:r>
          </a:p>
          <a:p>
            <a:r>
              <a:rPr lang="en-IN" dirty="0" smtClean="0"/>
              <a:t>Direct Connection to the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9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428868"/>
            <a:ext cx="6686550" cy="377762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Network</a:t>
            </a:r>
          </a:p>
          <a:p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r>
              <a:rPr lang="en-US" sz="4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nternet</a:t>
            </a:r>
          </a:p>
          <a:p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r>
              <a:rPr lang="en-US" sz="4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nternet</a:t>
            </a:r>
          </a:p>
          <a:p>
            <a:r>
              <a:rPr lang="en-US" sz="4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Intranet</a:t>
            </a:r>
            <a:endParaRPr lang="en-US" sz="44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480-4283-458D-B2C5-3DF45B282218}" type="datetime1">
              <a:rPr lang="en-US" smtClean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1214422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Keywords</a:t>
            </a:r>
            <a:endParaRPr lang="en-I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766" y="676361"/>
            <a:ext cx="6683765" cy="72136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Internet Today</a:t>
            </a:r>
            <a:endParaRPr 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48" y="1214845"/>
            <a:ext cx="6053399" cy="2233749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Internet Service Providers(ISP)</a:t>
            </a:r>
          </a:p>
          <a:p>
            <a:endParaRPr lang="en-US" sz="20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480-4283-458D-B2C5-3DF45B282218}" type="datetime1">
              <a:rPr lang="en-US" smtClean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7346" name="Picture 2" descr="Image result for internet service provider hierarchy"/>
          <p:cNvPicPr>
            <a:picLocks noChangeAspect="1" noChangeArrowheads="1"/>
          </p:cNvPicPr>
          <p:nvPr/>
        </p:nvPicPr>
        <p:blipFill>
          <a:blip r:embed="rId2"/>
          <a:srcRect b="10935"/>
          <a:stretch>
            <a:fillRect/>
          </a:stretch>
        </p:blipFill>
        <p:spPr bwMode="auto">
          <a:xfrm>
            <a:off x="1285852" y="2295524"/>
            <a:ext cx="6715172" cy="3490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Digital Communications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90135"/>
            <a:ext cx="7776863" cy="3675169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Communication is the need of the day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Digital Communication – information is encoded digitally as discrete signals and electronically transferred to the recipients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Impact of communication on our daily lives </a:t>
            </a:r>
          </a:p>
          <a:p>
            <a:pPr lvl="1"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internet and mobile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phones for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interpersonal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Businesses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banking, transportation systems, TV and radio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broadcasts etc. 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orients the students about various aspects of data encoding for digital communication and introduces the entire networking system to explore further in upcoming semesters</a:t>
            </a:r>
          </a:p>
          <a:p>
            <a:pPr algn="just">
              <a:buNone/>
            </a:pP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Course Outcomes </a:t>
            </a:r>
            <a:r>
              <a:rPr lang="en-US" sz="4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COs): </a:t>
            </a:r>
            <a:endParaRPr lang="en-IN" sz="4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At the end of the course, students will be able to –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explain data/signal transmission over communication media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analyze various spread spectrum,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multiplexing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modulation techniques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concepts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data communication to solve various problems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29103"/>
            <a:ext cx="8143932" cy="5828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1571612"/>
            <a:ext cx="22795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The Internet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3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Questions!!!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1214422"/>
            <a:ext cx="742955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219470"/>
              </p:ext>
            </p:extLst>
          </p:nvPr>
        </p:nvGraphicFramePr>
        <p:xfrm>
          <a:off x="928662" y="1202898"/>
          <a:ext cx="7500989" cy="5028356"/>
        </p:xfrm>
        <a:graphic>
          <a:graphicData uri="http://schemas.openxmlformats.org/drawingml/2006/table">
            <a:tbl>
              <a:tblPr/>
              <a:tblGrid>
                <a:gridCol w="681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981">
                <a:tc>
                  <a:txBody>
                    <a:bodyPr/>
                    <a:lstStyle/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Unit I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540" algn="l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Introduction to Data Communication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Components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of network, its types and topology, protocol. Network models: OSI reference model, TCP/IP protocol suite, Applications of data communications Data Communications and Networking for Today's Enterprise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6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779">
                <a:tc>
                  <a:txBody>
                    <a:bodyPr/>
                    <a:lstStyle/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Unit II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540" algn="l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Data and Signal: </a:t>
                      </a:r>
                      <a:r>
                        <a:rPr lang="en-IN" sz="1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ypes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of </a:t>
                      </a: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</a:rPr>
                        <a:t>Analog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 and digital signals and its characteristics, transmission of digital signal, data rate limits, signals in time and frequency domain, transmission impairment, performance measurement of network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6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779">
                <a:tc>
                  <a:txBody>
                    <a:bodyPr/>
                    <a:lstStyle/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Unit III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540" algn="l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Digital Transmission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Digital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Digital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</a:rPr>
                        <a:t>Analog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 to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Digital conversions,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ransmission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modes,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Digital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IN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Analog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IN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Analog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IN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Analog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conversions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6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779">
                <a:tc>
                  <a:txBody>
                    <a:bodyPr/>
                    <a:lstStyle/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Unit IV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540" algn="l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Multiplexing and Spread </a:t>
                      </a:r>
                      <a:r>
                        <a:rPr lang="en-IN" sz="1400" b="1" smtClean="0">
                          <a:latin typeface="Times New Roman"/>
                          <a:ea typeface="Times New Roman"/>
                          <a:cs typeface="Times New Roman"/>
                        </a:rPr>
                        <a:t>SpectrumTechniques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: Switching techniques, types of switching, structure of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 switch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, types of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switches, telephone 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and cable network for data communication, dial up modem, DSL lines, Cable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TV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6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3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Unit V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Types of Errors: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Detection versus correction, coding, block coding, cyclic codes, checksum, forward error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correction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750">
                <a:tc>
                  <a:txBody>
                    <a:bodyPr/>
                    <a:lstStyle/>
                    <a:p>
                      <a:pPr marR="368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Unit VI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3683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Transmission Media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: Guided media and unguided media: radio frequency allocation, frequency reuse, propagation of radio waves, micro waves and infrared, satellite communication, cellular </a:t>
                      </a: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telephony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7784" y="69269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SYLLABUS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Suggested </a:t>
            </a:r>
            <a:r>
              <a:rPr lang="en-US" b="1" dirty="0" smtClean="0"/>
              <a:t>Readings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fontAlgn="base">
              <a:buFont typeface="+mj-lt"/>
              <a:buAutoNum type="arabicPeriod"/>
            </a:pPr>
            <a:r>
              <a:rPr lang="en-US" sz="2500" dirty="0" err="1" smtClean="0"/>
              <a:t>Behrouz</a:t>
            </a:r>
            <a:r>
              <a:rPr lang="en-US" sz="2500" dirty="0" smtClean="0"/>
              <a:t> </a:t>
            </a:r>
            <a:r>
              <a:rPr lang="en-US" sz="2500" dirty="0" err="1"/>
              <a:t>Forouzan</a:t>
            </a:r>
            <a:r>
              <a:rPr lang="en-US" sz="2500" dirty="0"/>
              <a:t>, Introduction to Data Communication and Networking, Tata McGraw Hill  </a:t>
            </a:r>
            <a:endParaRPr lang="en-IN" sz="2500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500" dirty="0"/>
              <a:t>William Stallings, Data and Computer Communication, PHI  </a:t>
            </a:r>
            <a:endParaRPr lang="en-IN" sz="2500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500" dirty="0" err="1"/>
              <a:t>Schweber</a:t>
            </a:r>
            <a:r>
              <a:rPr lang="en-US" sz="2500" dirty="0"/>
              <a:t> W.L, Data Communication, Tata McGraw Hill  </a:t>
            </a:r>
            <a:endParaRPr lang="en-IN" sz="2500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500" dirty="0"/>
              <a:t>Andrew S Tanenbaum, Computer Networks, PHI  </a:t>
            </a:r>
            <a:endParaRPr lang="en-IN" sz="2500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500" dirty="0"/>
              <a:t>B.P. </a:t>
            </a:r>
            <a:r>
              <a:rPr lang="en-US" sz="2500" dirty="0" err="1"/>
              <a:t>Lathi</a:t>
            </a:r>
            <a:r>
              <a:rPr lang="en-US" sz="2500" dirty="0"/>
              <a:t>, </a:t>
            </a:r>
            <a:r>
              <a:rPr lang="en-US" sz="2500" dirty="0" err="1"/>
              <a:t>Zhi</a:t>
            </a:r>
            <a:r>
              <a:rPr lang="en-US" sz="2500" dirty="0"/>
              <a:t> Ding, Modern Digital and Analog Communication, Oxford University Press</a:t>
            </a:r>
            <a:endParaRPr lang="en-IN" sz="25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44738" y="549275"/>
            <a:ext cx="6799262" cy="719138"/>
          </a:xfrm>
        </p:spPr>
        <p:txBody>
          <a:bodyPr/>
          <a:lstStyle/>
          <a:p>
            <a:r>
              <a:rPr lang="en-IN" b="1" dirty="0" smtClean="0"/>
              <a:t>Lesson Planning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39152"/>
              </p:ext>
            </p:extLst>
          </p:nvPr>
        </p:nvGraphicFramePr>
        <p:xfrm>
          <a:off x="683568" y="1232687"/>
          <a:ext cx="7786741" cy="5001514"/>
        </p:xfrm>
        <a:graphic>
          <a:graphicData uri="http://schemas.openxmlformats.org/drawingml/2006/table">
            <a:tbl>
              <a:tblPr/>
              <a:tblGrid>
                <a:gridCol w="432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Topics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Hour(s)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CO 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Mapping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Applications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cs typeface="Times New Roman"/>
                        </a:rPr>
                        <a:t>Unit I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Introduction to Data Communication: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Components of network, its types and topology, protocol. 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Network models: OSI reference model, TCP/IP protocol suite, 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Applications 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[7]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CO 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Network design</a:t>
                      </a:r>
                      <a:r>
                        <a:rPr lang="en-IN" sz="1400" dirty="0" smtClean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Network </a:t>
                      </a:r>
                      <a:r>
                        <a:rPr lang="en-IN" sz="14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programming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873">
                <a:tc>
                  <a:txBody>
                    <a:bodyPr/>
                    <a:lstStyle/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Unit II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Data and Signal: 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6000"/>
                        </a:lnSpc>
                        <a:spcAft>
                          <a:spcPts val="35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Types of Analog and digital signals and its characteristics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6000"/>
                        </a:lnSpc>
                        <a:spcAft>
                          <a:spcPts val="35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Transmission of digital signal, data rate limits, signals in time and frequency domain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6000"/>
                        </a:lnSpc>
                        <a:spcAft>
                          <a:spcPts val="35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Transmission impairment, performance measurement of network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[4]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CO1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CO3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Network Design and troubleshooting, Noise Removal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456">
                <a:tc>
                  <a:txBody>
                    <a:bodyPr/>
                    <a:lstStyle/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Unit III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Digital Transmission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6000"/>
                        </a:lnSpc>
                        <a:spcAft>
                          <a:spcPts val="35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Digital Transmission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: Digital to digital and Analog to digital conversion, Transmission modes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6000"/>
                        </a:lnSpc>
                        <a:spcAft>
                          <a:spcPts val="35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Analog transmission: Digital to analog and analog to analog conversion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[6]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CO2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Digital Data Transmission, </a:t>
                      </a:r>
                      <a:r>
                        <a:rPr lang="en-IN" sz="14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Radio and TV Broadcasting</a:t>
                      </a:r>
                      <a:endParaRPr lang="en-IN" sz="12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13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36176590"/>
              </p:ext>
            </p:extLst>
          </p:nvPr>
        </p:nvGraphicFramePr>
        <p:xfrm>
          <a:off x="0" y="1196975"/>
          <a:ext cx="7786741" cy="4347591"/>
        </p:xfrm>
        <a:graphic>
          <a:graphicData uri="http://schemas.openxmlformats.org/drawingml/2006/table">
            <a:tbl>
              <a:tblPr/>
              <a:tblGrid>
                <a:gridCol w="432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2540"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Unit IV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96000"/>
                        </a:lnSpc>
                        <a:spcAft>
                          <a:spcPts val="35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Multiplexing and Spread Spreading Techniques: 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Pseudo-Noise Sequence &amp;  DS Spread Spectrum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FH Spread Spectrum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6000"/>
                        </a:lnSpc>
                        <a:spcAft>
                          <a:spcPts val="35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Multiple Access Techniques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[5]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CO2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Privacy of data, Anti-jamming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Unit V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Error Detection and Correction :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Detection versus correction, coding, block coding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Cyclic codes, checksum, forward error correction.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[4]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CO1,3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Error Detection &amp; Correction in Transmission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204">
                <a:tc>
                  <a:txBody>
                    <a:bodyPr/>
                    <a:lstStyle/>
                    <a:p>
                      <a:pPr marR="368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Unit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VI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368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Transmission Media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: 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3683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Guided media 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3683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Unguided media 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[4]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600" dirty="0">
                        <a:latin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CO1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Home and College Network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335" marR="40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2080</Words>
  <Application>Microsoft Office PowerPoint</Application>
  <PresentationFormat>On-screen Show (4:3)</PresentationFormat>
  <Paragraphs>380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</vt:lpstr>
      <vt:lpstr>Garamond</vt:lpstr>
      <vt:lpstr>Symbol</vt:lpstr>
      <vt:lpstr>Tahoma</vt:lpstr>
      <vt:lpstr>Times New Roman</vt:lpstr>
      <vt:lpstr>Wingdings 3</vt:lpstr>
      <vt:lpstr>Organic</vt:lpstr>
      <vt:lpstr>2CS304 Digital Communications</vt:lpstr>
      <vt:lpstr>Faculty involved</vt:lpstr>
      <vt:lpstr>PowerPoint Presentation</vt:lpstr>
      <vt:lpstr>PowerPoint Presentation</vt:lpstr>
      <vt:lpstr> Introduction to  Digital Communications </vt:lpstr>
      <vt:lpstr>PowerPoint Presentation</vt:lpstr>
      <vt:lpstr>Suggested Readings</vt:lpstr>
      <vt:lpstr>Lesson Planning</vt:lpstr>
      <vt:lpstr>PowerPoint Presentation</vt:lpstr>
      <vt:lpstr> Component wise Continuous Evaluation &amp; Semester End Examination weight-age </vt:lpstr>
      <vt:lpstr>Course Assessment Schemes</vt:lpstr>
      <vt:lpstr>Online Class Engagement Strategies</vt:lpstr>
      <vt:lpstr>Course Material</vt:lpstr>
      <vt:lpstr>Have a great semester ahead!!!</vt:lpstr>
      <vt:lpstr>Unit-1 Introduction</vt:lpstr>
      <vt:lpstr>Contents</vt:lpstr>
      <vt:lpstr>Data Communications</vt:lpstr>
      <vt:lpstr>Data Communications</vt:lpstr>
      <vt:lpstr>Data Communications</vt:lpstr>
      <vt:lpstr>Data Communications</vt:lpstr>
      <vt:lpstr>PowerPoint Presentation</vt:lpstr>
      <vt:lpstr>Networks</vt:lpstr>
      <vt:lpstr> Need of networks </vt:lpstr>
      <vt:lpstr>Networks: Network Criteria</vt:lpstr>
      <vt:lpstr>Applications </vt:lpstr>
      <vt:lpstr>Networks: Physical Structures</vt:lpstr>
      <vt:lpstr>Networks: Physical Structures</vt:lpstr>
      <vt:lpstr>Networks: Physical Topology</vt:lpstr>
      <vt:lpstr>Networks: Physical Topology: Mesh</vt:lpstr>
      <vt:lpstr>Networks: Physical Topology: Star</vt:lpstr>
      <vt:lpstr>Networks: Physical Topology: Bus</vt:lpstr>
      <vt:lpstr>Networks: Physical Topology: Ring</vt:lpstr>
      <vt:lpstr>Networks: Physical Topology: 3 topologies in Hybrid network</vt:lpstr>
      <vt:lpstr>Network Types</vt:lpstr>
      <vt:lpstr>Network Types: LANs (Local area network)</vt:lpstr>
      <vt:lpstr>PowerPoint Presentation</vt:lpstr>
      <vt:lpstr>Network Types: WANs (wide area  network)</vt:lpstr>
      <vt:lpstr>PowerPoint Presentation</vt:lpstr>
      <vt:lpstr>Network Types: WANs</vt:lpstr>
      <vt:lpstr>PowerPoint Presentation</vt:lpstr>
      <vt:lpstr>Network Types: Switching</vt:lpstr>
      <vt:lpstr>Network Types: Switching: Circuit Switched network</vt:lpstr>
      <vt:lpstr>Network Types: Switching: Packet Switched network</vt:lpstr>
      <vt:lpstr>Internet </vt:lpstr>
      <vt:lpstr>Historical Background</vt:lpstr>
      <vt:lpstr>PowerPoint Presentation</vt:lpstr>
      <vt:lpstr>Accessing Internet</vt:lpstr>
      <vt:lpstr>PowerPoint Presentation</vt:lpstr>
      <vt:lpstr>The Internet Today</vt:lpstr>
      <vt:lpstr>PowerPoint Presentation</vt:lpstr>
      <vt:lpstr>Questions!!!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Nandani</cp:lastModifiedBy>
  <cp:revision>178</cp:revision>
  <dcterms:created xsi:type="dcterms:W3CDTF">2020-07-06T10:08:21Z</dcterms:created>
  <dcterms:modified xsi:type="dcterms:W3CDTF">2020-12-25T12:42:51Z</dcterms:modified>
</cp:coreProperties>
</file>