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302" r:id="rId3"/>
    <p:sldId id="257" r:id="rId4"/>
    <p:sldId id="259" r:id="rId5"/>
    <p:sldId id="258" r:id="rId6"/>
    <p:sldId id="262" r:id="rId7"/>
    <p:sldId id="261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30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1" r:id="rId48"/>
    <p:sldId id="303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44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1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0609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012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7279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09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5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81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38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78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9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7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6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2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89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2. Network Models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6934" y="4050833"/>
            <a:ext cx="7766937" cy="1860570"/>
          </a:xfrm>
        </p:spPr>
        <p:txBody>
          <a:bodyPr>
            <a:normAutofit/>
          </a:bodyPr>
          <a:lstStyle/>
          <a:p>
            <a:r>
              <a:rPr lang="en-IN" dirty="0" smtClean="0"/>
              <a:t>Sharada Valiveti</a:t>
            </a:r>
          </a:p>
          <a:p>
            <a:r>
              <a:rPr lang="en-IN" dirty="0" err="1" smtClean="0"/>
              <a:t>Chandan</a:t>
            </a:r>
            <a:r>
              <a:rPr lang="en-IN" dirty="0" smtClean="0"/>
              <a:t> Trivedi</a:t>
            </a:r>
          </a:p>
          <a:p>
            <a:r>
              <a:rPr lang="en-IN" dirty="0" err="1" smtClean="0"/>
              <a:t>Parita</a:t>
            </a:r>
            <a:r>
              <a:rPr lang="en-IN" dirty="0" smtClean="0"/>
              <a:t> </a:t>
            </a:r>
            <a:r>
              <a:rPr lang="en-IN" dirty="0" err="1" smtClean="0"/>
              <a:t>Oza</a:t>
            </a:r>
            <a:endParaRPr lang="en-IN" dirty="0" smtClean="0"/>
          </a:p>
          <a:p>
            <a:r>
              <a:rPr lang="en-IN" dirty="0" err="1" smtClean="0"/>
              <a:t>Umesh</a:t>
            </a:r>
            <a:r>
              <a:rPr lang="en-IN" dirty="0" smtClean="0"/>
              <a:t> </a:t>
            </a:r>
            <a:r>
              <a:rPr lang="en-IN" dirty="0" err="1" smtClean="0"/>
              <a:t>Bodkhe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786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577" y="377780"/>
            <a:ext cx="8718998" cy="1320800"/>
          </a:xfrm>
        </p:spPr>
        <p:txBody>
          <a:bodyPr/>
          <a:lstStyle/>
          <a:p>
            <a:r>
              <a:rPr lang="en-IN" dirty="0" smtClean="0"/>
              <a:t>Protocol layering: Principles of Protocol Layering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576" y="2034862"/>
            <a:ext cx="8538693" cy="459775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First Principle</a:t>
            </a:r>
          </a:p>
          <a:p>
            <a:pPr lvl="1"/>
            <a:r>
              <a:rPr lang="en-IN" sz="2000" dirty="0" smtClean="0"/>
              <a:t>Bidirectional communication needs to make each layer so that it is able to perform two opposite tasks, one in each direction</a:t>
            </a:r>
          </a:p>
          <a:p>
            <a:r>
              <a:rPr lang="en-IN" sz="2400" dirty="0" smtClean="0"/>
              <a:t>Second Principle</a:t>
            </a:r>
          </a:p>
          <a:p>
            <a:pPr lvl="1"/>
            <a:r>
              <a:rPr lang="en-IN" sz="2000" dirty="0" smtClean="0"/>
              <a:t>Two objects under each layer at both sites should be identical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8984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61871"/>
            <a:ext cx="8225308" cy="61389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Protocol Layering: Logical Connections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931831"/>
            <a:ext cx="9185535" cy="406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7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836970"/>
          </a:xfrm>
        </p:spPr>
        <p:txBody>
          <a:bodyPr/>
          <a:lstStyle/>
          <a:p>
            <a:r>
              <a:rPr lang="en-IN" dirty="0" smtClean="0"/>
              <a:t>TCP/IP Protocol Suite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3052294"/>
            <a:ext cx="6347715" cy="2627290"/>
          </a:xfrm>
        </p:spPr>
        <p:txBody>
          <a:bodyPr>
            <a:normAutofit/>
          </a:bodyPr>
          <a:lstStyle/>
          <a:p>
            <a:r>
              <a:rPr lang="en-IN" dirty="0" smtClean="0"/>
              <a:t>Layered Architecture</a:t>
            </a:r>
          </a:p>
          <a:p>
            <a:r>
              <a:rPr lang="en-IN" dirty="0" smtClean="0"/>
              <a:t>Layers in TCP/IP Protocol Suite</a:t>
            </a:r>
          </a:p>
          <a:p>
            <a:r>
              <a:rPr lang="en-IN" dirty="0" smtClean="0"/>
              <a:t>Description of Each Layer</a:t>
            </a:r>
          </a:p>
          <a:p>
            <a:r>
              <a:rPr lang="en-IN" dirty="0" smtClean="0"/>
              <a:t>Encapsulation and </a:t>
            </a:r>
            <a:r>
              <a:rPr lang="en-IN" dirty="0" err="1" smtClean="0"/>
              <a:t>Decapsulation</a:t>
            </a:r>
            <a:endParaRPr lang="en-IN" dirty="0" smtClean="0"/>
          </a:p>
          <a:p>
            <a:r>
              <a:rPr lang="en-IN" dirty="0" smtClean="0"/>
              <a:t>Addressing</a:t>
            </a:r>
          </a:p>
          <a:p>
            <a:r>
              <a:rPr lang="en-IN" dirty="0" smtClean="0"/>
              <a:t>Multiplexing and </a:t>
            </a:r>
            <a:r>
              <a:rPr lang="en-IN" dirty="0" err="1" smtClean="0"/>
              <a:t>Demultiplexing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00768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0456" y="184597"/>
            <a:ext cx="8512935" cy="1320800"/>
          </a:xfrm>
        </p:spPr>
        <p:txBody>
          <a:bodyPr/>
          <a:lstStyle/>
          <a:p>
            <a:r>
              <a:rPr lang="en-IN" dirty="0" smtClean="0"/>
              <a:t>TCP/IP Protocol Suite: Layered Architecture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0456" y="1505397"/>
            <a:ext cx="8512935" cy="5062827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Transmission Control Protocol / Internet Protocol (TCP/IP)</a:t>
            </a:r>
          </a:p>
          <a:p>
            <a:pPr lvl="1"/>
            <a:r>
              <a:rPr lang="en-IN" sz="2000" dirty="0" smtClean="0"/>
              <a:t>Protocol suite used in the Internet today</a:t>
            </a:r>
          </a:p>
          <a:p>
            <a:pPr lvl="1"/>
            <a:r>
              <a:rPr lang="en-IN" sz="2000" dirty="0" smtClean="0"/>
              <a:t>Hierarchical protocol made up of interactive modules, each of which provides a specific functionality</a:t>
            </a:r>
          </a:p>
          <a:p>
            <a:pPr lvl="2"/>
            <a:r>
              <a:rPr lang="en-IN" sz="1800" dirty="0" smtClean="0"/>
              <a:t>Each upper level protocol is supported by the services provided by one or more lower level protocols</a:t>
            </a:r>
          </a:p>
          <a:p>
            <a:r>
              <a:rPr lang="en-IN" sz="2400" dirty="0" smtClean="0"/>
              <a:t>Original TCP/IP protocol suite was defined as four software layers built upon the hardware</a:t>
            </a:r>
          </a:p>
          <a:p>
            <a:pPr lvl="1"/>
            <a:r>
              <a:rPr lang="en-IN" sz="2200" dirty="0" smtClean="0"/>
              <a:t>Host-to-network, internet, transport and application</a:t>
            </a:r>
          </a:p>
          <a:p>
            <a:r>
              <a:rPr lang="en-IN" sz="2400" dirty="0" smtClean="0"/>
              <a:t>Today, TCP/IP is thought of as a five-layer model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5916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96795" y="4958367"/>
            <a:ext cx="503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TCP/IP Protocol Suite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09" y="1319884"/>
            <a:ext cx="7404212" cy="333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1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362755"/>
            <a:ext cx="8658225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76530" y="5937161"/>
            <a:ext cx="482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Communication through an Internet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576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62" y="120203"/>
            <a:ext cx="8809149" cy="1320800"/>
          </a:xfrm>
        </p:spPr>
        <p:txBody>
          <a:bodyPr/>
          <a:lstStyle/>
          <a:p>
            <a:r>
              <a:rPr lang="en-IN" dirty="0" smtClean="0"/>
              <a:t>TCP/IP Protocol Suite: Layers in the TCP/IP Protocol Suite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54" y="1441003"/>
            <a:ext cx="8963964" cy="43515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8642" y="6091707"/>
            <a:ext cx="790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Logical connections between layers of the TCP/IP protocol suite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41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5305"/>
            <a:ext cx="9180061" cy="51000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0163" y="6040194"/>
            <a:ext cx="540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Identical objects in the TCP/IP Protocol Suite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112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93" y="287628"/>
            <a:ext cx="8641724" cy="1320800"/>
          </a:xfrm>
        </p:spPr>
        <p:txBody>
          <a:bodyPr/>
          <a:lstStyle/>
          <a:p>
            <a:r>
              <a:rPr lang="en-IN" dirty="0" smtClean="0"/>
              <a:t>TCP/IP Protocol Suite: Description of each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2" y="1608428"/>
            <a:ext cx="8306873" cy="4599189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Physical Layer</a:t>
            </a:r>
          </a:p>
          <a:p>
            <a:pPr lvl="1"/>
            <a:r>
              <a:rPr lang="en-IN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Responsible for carrying individual bits in a frame across the link</a:t>
            </a:r>
          </a:p>
          <a:p>
            <a:pPr lvl="1"/>
            <a:r>
              <a:rPr lang="en-IN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At Physical Layer, communication is logical communication as</a:t>
            </a:r>
          </a:p>
          <a:p>
            <a:pPr lvl="2"/>
            <a:r>
              <a:rPr lang="en-IN" sz="2000" dirty="0" smtClean="0"/>
              <a:t>There is another hidden layer, the transmission medium – transmits signals</a:t>
            </a:r>
          </a:p>
          <a:p>
            <a:pPr lvl="2"/>
            <a:r>
              <a:rPr lang="en-IN" sz="2000" dirty="0" smtClean="0"/>
              <a:t>Bits received in a frame from data-link layer are transformed and sent through the transmission media</a:t>
            </a:r>
          </a:p>
          <a:p>
            <a:pPr lvl="2"/>
            <a:r>
              <a:rPr lang="en-IN" sz="2000" dirty="0" smtClean="0"/>
              <a:t>Several protocols transform bits to a signal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93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93" y="287628"/>
            <a:ext cx="8641724" cy="1320800"/>
          </a:xfrm>
        </p:spPr>
        <p:txBody>
          <a:bodyPr/>
          <a:lstStyle/>
          <a:p>
            <a:r>
              <a:rPr lang="en-IN" dirty="0" smtClean="0"/>
              <a:t>TCP/IP Protocol Suite: Description of each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2" y="1608428"/>
            <a:ext cx="8834908" cy="5024192"/>
          </a:xfrm>
        </p:spPr>
        <p:txBody>
          <a:bodyPr>
            <a:normAutofit fontScale="92500"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Data-link Layer</a:t>
            </a:r>
          </a:p>
          <a:p>
            <a:pPr lvl="1"/>
            <a:r>
              <a:rPr lang="en-IN" sz="2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Internet is made up of several links (LANs and WANs) connected by routers</a:t>
            </a:r>
          </a:p>
          <a:p>
            <a:pPr lvl="1"/>
            <a:r>
              <a:rPr lang="en-IN" sz="2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Overlapping sets of links between host and destination</a:t>
            </a:r>
          </a:p>
          <a:p>
            <a:pPr lvl="1"/>
            <a:r>
              <a:rPr lang="en-IN" sz="2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Routers choose best links</a:t>
            </a:r>
          </a:p>
          <a:p>
            <a:pPr lvl="2"/>
            <a:r>
              <a:rPr lang="en-IN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Data-link layer takes the datagram and moves it across the link using various protocols for the </a:t>
            </a:r>
            <a:r>
              <a:rPr lang="en-IN" sz="2400" dirty="0" smtClean="0">
                <a:solidFill>
                  <a:schemeClr val="tx1"/>
                </a:solidFill>
              </a:rPr>
              <a:t>specific type of link</a:t>
            </a:r>
          </a:p>
          <a:p>
            <a:pPr lvl="1"/>
            <a:r>
              <a:rPr lang="en-IN" sz="2600" dirty="0" smtClean="0">
                <a:solidFill>
                  <a:srgbClr val="92D050"/>
                </a:solidFill>
              </a:rPr>
              <a:t>Takes a datagram and encapsulates it in a packet called a </a:t>
            </a:r>
            <a:r>
              <a:rPr lang="en-IN" sz="2600" dirty="0" smtClean="0">
                <a:solidFill>
                  <a:schemeClr val="tx1"/>
                </a:solidFill>
              </a:rPr>
              <a:t>frame</a:t>
            </a:r>
          </a:p>
          <a:p>
            <a:pPr lvl="1"/>
            <a:r>
              <a:rPr lang="en-IN" sz="2600" dirty="0" smtClean="0">
                <a:solidFill>
                  <a:srgbClr val="92D050"/>
                </a:solidFill>
              </a:rPr>
              <a:t>Link layer provides </a:t>
            </a:r>
            <a:r>
              <a:rPr lang="en-IN" sz="2600" dirty="0" smtClean="0">
                <a:solidFill>
                  <a:schemeClr val="tx1"/>
                </a:solidFill>
              </a:rPr>
              <a:t>complete error detection and correction</a:t>
            </a:r>
            <a:r>
              <a:rPr lang="en-IN" sz="2600" dirty="0" smtClean="0">
                <a:solidFill>
                  <a:srgbClr val="92D050"/>
                </a:solidFill>
              </a:rPr>
              <a:t> or only </a:t>
            </a:r>
            <a:r>
              <a:rPr lang="en-IN" sz="2600" dirty="0" smtClean="0">
                <a:solidFill>
                  <a:schemeClr val="tx1"/>
                </a:solidFill>
              </a:rPr>
              <a:t>error correction</a:t>
            </a:r>
          </a:p>
        </p:txBody>
      </p:sp>
    </p:spTree>
    <p:extLst>
      <p:ext uri="{BB962C8B-B14F-4D97-AF65-F5344CB8AC3E}">
        <p14:creationId xmlns:p14="http://schemas.microsoft.com/office/powerpoint/2010/main" val="62059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609599"/>
            <a:ext cx="8263945" cy="1760113"/>
          </a:xfrm>
        </p:spPr>
        <p:txBody>
          <a:bodyPr>
            <a:normAutofit fontScale="90000"/>
          </a:bodyPr>
          <a:lstStyle/>
          <a:p>
            <a:r>
              <a:rPr lang="en-IN" b="1" u="sng" dirty="0" smtClean="0">
                <a:solidFill>
                  <a:schemeClr val="accent1">
                    <a:lumMod val="75000"/>
                  </a:schemeClr>
                </a:solidFill>
              </a:rPr>
              <a:t>Disclaimer</a:t>
            </a:r>
            <a:r>
              <a:rPr lang="en-IN" b="1" u="sng" dirty="0">
                <a:solidFill>
                  <a:srgbClr val="FF0000"/>
                </a:solidFill>
              </a:rPr>
              <a:t/>
            </a:r>
            <a:br>
              <a:rPr lang="en-IN" b="1" u="sng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/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 smtClean="0">
                <a:solidFill>
                  <a:srgbClr val="FF0000"/>
                </a:solidFill>
              </a:rPr>
              <a:t>All illustrations and diagrams are taken from the same book.</a:t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/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 smtClean="0">
                <a:solidFill>
                  <a:srgbClr val="FF0000"/>
                </a:solidFill>
              </a:rPr>
              <a:t>Existing Power-point presentations by the same author are used in creating new presentations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07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93" y="287628"/>
            <a:ext cx="8641724" cy="1320800"/>
          </a:xfrm>
        </p:spPr>
        <p:txBody>
          <a:bodyPr/>
          <a:lstStyle/>
          <a:p>
            <a:r>
              <a:rPr lang="en-IN" dirty="0" smtClean="0"/>
              <a:t>TCP/IP Protocol Suite: Description of each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2" y="1608428"/>
            <a:ext cx="8834908" cy="5024192"/>
          </a:xfrm>
        </p:spPr>
        <p:txBody>
          <a:bodyPr>
            <a:normAutofit fontScale="92500"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Network Layer</a:t>
            </a:r>
          </a:p>
          <a:p>
            <a:pPr lvl="1"/>
            <a:r>
              <a:rPr lang="en-IN" sz="2600" dirty="0" smtClean="0">
                <a:solidFill>
                  <a:srgbClr val="92D050"/>
                </a:solidFill>
              </a:rPr>
              <a:t>Responsible for creating a connection between source computer and destination computer</a:t>
            </a:r>
          </a:p>
          <a:p>
            <a:pPr lvl="1"/>
            <a:r>
              <a:rPr lang="en-IN" sz="2600" dirty="0" smtClean="0">
                <a:solidFill>
                  <a:srgbClr val="92D050"/>
                </a:solidFill>
              </a:rPr>
              <a:t>Communication is host-to-host</a:t>
            </a:r>
          </a:p>
          <a:p>
            <a:pPr lvl="1"/>
            <a:r>
              <a:rPr lang="en-IN" sz="2600" dirty="0" smtClean="0">
                <a:solidFill>
                  <a:srgbClr val="92D050"/>
                </a:solidFill>
              </a:rPr>
              <a:t>Separate network layer to have modular implementation</a:t>
            </a:r>
          </a:p>
          <a:p>
            <a:pPr lvl="1"/>
            <a:r>
              <a:rPr lang="en-IN" sz="2600" dirty="0" smtClean="0">
                <a:solidFill>
                  <a:srgbClr val="92D050"/>
                </a:solidFill>
              </a:rPr>
              <a:t>Internet Protocol</a:t>
            </a:r>
          </a:p>
          <a:p>
            <a:pPr lvl="2"/>
            <a:r>
              <a:rPr lang="en-IN" sz="2400" dirty="0" smtClean="0">
                <a:solidFill>
                  <a:schemeClr val="tx1"/>
                </a:solidFill>
              </a:rPr>
              <a:t>Routing</a:t>
            </a:r>
          </a:p>
          <a:p>
            <a:pPr lvl="2"/>
            <a:r>
              <a:rPr lang="en-IN" sz="2400" dirty="0" smtClean="0">
                <a:solidFill>
                  <a:schemeClr val="tx1"/>
                </a:solidFill>
              </a:rPr>
              <a:t>defines format of datagram, structure of addresses and routes packet from source to destination</a:t>
            </a:r>
          </a:p>
          <a:p>
            <a:pPr lvl="2"/>
            <a:r>
              <a:rPr lang="en-IN" sz="2400" dirty="0" smtClean="0">
                <a:solidFill>
                  <a:schemeClr val="tx1"/>
                </a:solidFill>
              </a:rPr>
              <a:t>Connectionless protocol</a:t>
            </a:r>
          </a:p>
          <a:p>
            <a:pPr lvl="2"/>
            <a:r>
              <a:rPr lang="en-IN" sz="2400" dirty="0" smtClean="0">
                <a:solidFill>
                  <a:schemeClr val="tx1"/>
                </a:solidFill>
              </a:rPr>
              <a:t>No flow control, error control and 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44525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93" y="287628"/>
            <a:ext cx="8641724" cy="1320800"/>
          </a:xfrm>
        </p:spPr>
        <p:txBody>
          <a:bodyPr/>
          <a:lstStyle/>
          <a:p>
            <a:r>
              <a:rPr lang="en-IN" dirty="0" smtClean="0"/>
              <a:t>TCP/IP Protocol Suite: Description of each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2" y="1608428"/>
            <a:ext cx="8834908" cy="5024192"/>
          </a:xfrm>
        </p:spPr>
        <p:txBody>
          <a:bodyPr>
            <a:normAutofit fontScale="92500" lnSpcReduction="20000"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Network Layer</a:t>
            </a:r>
          </a:p>
          <a:p>
            <a:pPr lvl="1"/>
            <a:r>
              <a:rPr lang="en-IN" sz="2600" dirty="0" smtClean="0">
                <a:solidFill>
                  <a:srgbClr val="92D050"/>
                </a:solidFill>
              </a:rPr>
              <a:t>Includes unicast and multicast routing protocols</a:t>
            </a:r>
          </a:p>
          <a:p>
            <a:pPr lvl="1"/>
            <a:r>
              <a:rPr lang="en-IN" sz="2600" dirty="0" smtClean="0">
                <a:solidFill>
                  <a:srgbClr val="92D050"/>
                </a:solidFill>
              </a:rPr>
              <a:t>Creates forwarding tables for routers to help them in routing process</a:t>
            </a:r>
          </a:p>
          <a:p>
            <a:pPr lvl="1"/>
            <a:r>
              <a:rPr lang="en-IN" sz="2600" dirty="0" smtClean="0">
                <a:solidFill>
                  <a:srgbClr val="92D050"/>
                </a:solidFill>
              </a:rPr>
              <a:t>Other protocols that help IP in delivery</a:t>
            </a:r>
          </a:p>
          <a:p>
            <a:pPr lvl="2"/>
            <a:r>
              <a:rPr lang="en-IN" sz="2400" dirty="0" smtClean="0">
                <a:solidFill>
                  <a:srgbClr val="FF0000"/>
                </a:solidFill>
              </a:rPr>
              <a:t>Internet Control Message Protocol </a:t>
            </a:r>
            <a:r>
              <a:rPr lang="en-IN" sz="2400" dirty="0" smtClean="0">
                <a:solidFill>
                  <a:schemeClr val="tx1"/>
                </a:solidFill>
              </a:rPr>
              <a:t>(ICMP) helps IP to report some problems when routing a packet</a:t>
            </a:r>
          </a:p>
          <a:p>
            <a:pPr lvl="2"/>
            <a:r>
              <a:rPr lang="en-IN" sz="2400" dirty="0" smtClean="0">
                <a:solidFill>
                  <a:srgbClr val="FF0000"/>
                </a:solidFill>
              </a:rPr>
              <a:t>Internet Group Management Protocol </a:t>
            </a:r>
            <a:r>
              <a:rPr lang="en-IN" sz="2400" dirty="0" smtClean="0">
                <a:solidFill>
                  <a:schemeClr val="tx1"/>
                </a:solidFill>
              </a:rPr>
              <a:t>(IGMP) helps IP in multicasting</a:t>
            </a:r>
          </a:p>
          <a:p>
            <a:pPr lvl="2"/>
            <a:r>
              <a:rPr lang="en-IN" sz="2400" dirty="0" smtClean="0">
                <a:solidFill>
                  <a:srgbClr val="FF0000"/>
                </a:solidFill>
              </a:rPr>
              <a:t>Dynamic Host Configuration Protocol </a:t>
            </a:r>
            <a:r>
              <a:rPr lang="en-IN" sz="2400" dirty="0" smtClean="0">
                <a:solidFill>
                  <a:schemeClr val="tx1"/>
                </a:solidFill>
              </a:rPr>
              <a:t>(DHCP) helps IP to get network-layer network layer address for a host</a:t>
            </a:r>
          </a:p>
          <a:p>
            <a:pPr lvl="2"/>
            <a:r>
              <a:rPr lang="en-IN" sz="2400" dirty="0" smtClean="0">
                <a:solidFill>
                  <a:srgbClr val="FF0000"/>
                </a:solidFill>
              </a:rPr>
              <a:t>Address Resolution Protocol </a:t>
            </a:r>
            <a:r>
              <a:rPr lang="en-IN" sz="2400" dirty="0" smtClean="0">
                <a:solidFill>
                  <a:schemeClr val="tx1"/>
                </a:solidFill>
              </a:rPr>
              <a:t>(ARP) helps IP to find link layer address of a host or router when its network layer address is given</a:t>
            </a:r>
          </a:p>
        </p:txBody>
      </p:sp>
    </p:spTree>
    <p:extLst>
      <p:ext uri="{BB962C8B-B14F-4D97-AF65-F5344CB8AC3E}">
        <p14:creationId xmlns:p14="http://schemas.microsoft.com/office/powerpoint/2010/main" val="110151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93" y="287628"/>
            <a:ext cx="8641724" cy="1320800"/>
          </a:xfrm>
        </p:spPr>
        <p:txBody>
          <a:bodyPr/>
          <a:lstStyle/>
          <a:p>
            <a:r>
              <a:rPr lang="en-IN" dirty="0" smtClean="0"/>
              <a:t>TCP/IP Protocol Suite: Description of each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2" y="1608428"/>
            <a:ext cx="8641725" cy="5024192"/>
          </a:xfrm>
        </p:spPr>
        <p:txBody>
          <a:bodyPr>
            <a:normAutofit fontScale="92500" lnSpcReduction="20000"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Transport Layer (I/II)</a:t>
            </a:r>
          </a:p>
          <a:p>
            <a:pPr lvl="1"/>
            <a:r>
              <a:rPr lang="en-IN" sz="2600" dirty="0" smtClean="0">
                <a:solidFill>
                  <a:srgbClr val="92D050"/>
                </a:solidFill>
              </a:rPr>
              <a:t>Gets message from application program and deliver it to corresponding application program on the destination host</a:t>
            </a:r>
          </a:p>
          <a:p>
            <a:pPr lvl="1"/>
            <a:r>
              <a:rPr lang="en-IN" sz="2600" dirty="0" smtClean="0">
                <a:solidFill>
                  <a:srgbClr val="92D050"/>
                </a:solidFill>
              </a:rPr>
              <a:t>Independent of application layer</a:t>
            </a:r>
          </a:p>
          <a:p>
            <a:pPr lvl="1"/>
            <a:r>
              <a:rPr lang="en-IN" sz="2600" dirty="0" smtClean="0">
                <a:solidFill>
                  <a:srgbClr val="92D050"/>
                </a:solidFill>
              </a:rPr>
              <a:t>Transmission Control Protocol (TCP)</a:t>
            </a:r>
          </a:p>
          <a:p>
            <a:pPr lvl="2"/>
            <a:r>
              <a:rPr lang="en-IN" sz="2400" dirty="0" smtClean="0">
                <a:solidFill>
                  <a:schemeClr val="tx1"/>
                </a:solidFill>
              </a:rPr>
              <a:t>Connection oriented protocol</a:t>
            </a:r>
          </a:p>
          <a:p>
            <a:pPr lvl="2"/>
            <a:r>
              <a:rPr lang="en-IN" sz="2400" dirty="0" smtClean="0">
                <a:solidFill>
                  <a:schemeClr val="tx1"/>
                </a:solidFill>
              </a:rPr>
              <a:t>Establishes a logical connection between transport layers at two hosts before transferring data</a:t>
            </a:r>
          </a:p>
          <a:p>
            <a:pPr lvl="2"/>
            <a:r>
              <a:rPr lang="en-IN" sz="2400" dirty="0" smtClean="0">
                <a:solidFill>
                  <a:schemeClr val="tx1"/>
                </a:solidFill>
              </a:rPr>
              <a:t>Creates logical pipe between two TCPs for transferring stream of bytes</a:t>
            </a:r>
          </a:p>
          <a:p>
            <a:pPr lvl="2"/>
            <a:r>
              <a:rPr lang="en-IN" sz="2400" dirty="0" smtClean="0">
                <a:solidFill>
                  <a:schemeClr val="tx1"/>
                </a:solidFill>
              </a:rPr>
              <a:t>Provides Flow control, error control and congestion control</a:t>
            </a:r>
          </a:p>
          <a:p>
            <a:pPr lvl="1"/>
            <a:endParaRPr lang="en-IN" sz="2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86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93" y="287628"/>
            <a:ext cx="8641724" cy="1320800"/>
          </a:xfrm>
        </p:spPr>
        <p:txBody>
          <a:bodyPr/>
          <a:lstStyle/>
          <a:p>
            <a:r>
              <a:rPr lang="en-IN" dirty="0" smtClean="0"/>
              <a:t>TCP/IP Protocol Suite: Description of each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2" y="1608428"/>
            <a:ext cx="8641725" cy="5024192"/>
          </a:xfrm>
        </p:spPr>
        <p:txBody>
          <a:bodyPr>
            <a:normAutofit fontScale="92500" lnSpcReduction="10000"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Transport Layer (II/II)</a:t>
            </a:r>
          </a:p>
          <a:p>
            <a:pPr lvl="1"/>
            <a:r>
              <a:rPr lang="en-IN" sz="2400" dirty="0" smtClean="0">
                <a:solidFill>
                  <a:srgbClr val="92D050"/>
                </a:solidFill>
              </a:rPr>
              <a:t>User Datagram Protocol (UDP)</a:t>
            </a:r>
          </a:p>
          <a:p>
            <a:pPr lvl="2"/>
            <a:r>
              <a:rPr lang="en-IN" sz="2400" dirty="0" smtClean="0">
                <a:solidFill>
                  <a:schemeClr val="tx1"/>
                </a:solidFill>
              </a:rPr>
              <a:t>Connectionless protocol</a:t>
            </a:r>
          </a:p>
          <a:p>
            <a:pPr lvl="2"/>
            <a:r>
              <a:rPr lang="en-IN" sz="2400" dirty="0" smtClean="0">
                <a:solidFill>
                  <a:schemeClr val="tx1"/>
                </a:solidFill>
              </a:rPr>
              <a:t>Transmits user datagrams without creating logical connection</a:t>
            </a:r>
          </a:p>
          <a:p>
            <a:pPr lvl="2"/>
            <a:r>
              <a:rPr lang="en-IN" sz="2400" dirty="0" smtClean="0">
                <a:solidFill>
                  <a:schemeClr val="tx1"/>
                </a:solidFill>
              </a:rPr>
              <a:t>Each datagram is independent entity</a:t>
            </a:r>
          </a:p>
          <a:p>
            <a:pPr lvl="2"/>
            <a:r>
              <a:rPr lang="en-IN" sz="2400" dirty="0" smtClean="0">
                <a:solidFill>
                  <a:schemeClr val="tx1"/>
                </a:solidFill>
              </a:rPr>
              <a:t>Does not provide flow, error or congestion control</a:t>
            </a:r>
          </a:p>
          <a:p>
            <a:pPr lvl="2"/>
            <a:r>
              <a:rPr lang="en-IN" sz="2400" dirty="0" smtClean="0">
                <a:solidFill>
                  <a:schemeClr val="tx1"/>
                </a:solidFill>
              </a:rPr>
              <a:t>Small overhead and hence applicable for sending short messages</a:t>
            </a:r>
          </a:p>
          <a:p>
            <a:pPr lvl="1"/>
            <a:r>
              <a:rPr lang="en-IN" sz="2600" dirty="0" smtClean="0">
                <a:solidFill>
                  <a:srgbClr val="92D050"/>
                </a:solidFill>
              </a:rPr>
              <a:t>Stream Control Transmission Protocol (SCTP)</a:t>
            </a:r>
          </a:p>
          <a:p>
            <a:pPr lvl="2"/>
            <a:r>
              <a:rPr lang="en-IN" sz="2400" dirty="0" smtClean="0">
                <a:solidFill>
                  <a:schemeClr val="tx1"/>
                </a:solidFill>
              </a:rPr>
              <a:t>Designed to respond to new applications emerging in multimedia</a:t>
            </a:r>
          </a:p>
        </p:txBody>
      </p:sp>
    </p:spTree>
    <p:extLst>
      <p:ext uri="{BB962C8B-B14F-4D97-AF65-F5344CB8AC3E}">
        <p14:creationId xmlns:p14="http://schemas.microsoft.com/office/powerpoint/2010/main" val="35275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93" y="287628"/>
            <a:ext cx="8641724" cy="1320800"/>
          </a:xfrm>
        </p:spPr>
        <p:txBody>
          <a:bodyPr/>
          <a:lstStyle/>
          <a:p>
            <a:r>
              <a:rPr lang="en-IN" dirty="0" smtClean="0"/>
              <a:t>TCP/IP Protocol Suite: Description of each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2" y="1608428"/>
            <a:ext cx="8641725" cy="5024192"/>
          </a:xfrm>
        </p:spPr>
        <p:txBody>
          <a:bodyPr>
            <a:normAutofit lnSpcReduction="10000"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Application Layer</a:t>
            </a:r>
          </a:p>
          <a:p>
            <a:pPr lvl="1"/>
            <a:r>
              <a:rPr lang="en-IN" sz="2400" dirty="0" smtClean="0">
                <a:solidFill>
                  <a:srgbClr val="92D050"/>
                </a:solidFill>
              </a:rPr>
              <a:t>Communication between two processes</a:t>
            </a:r>
          </a:p>
          <a:p>
            <a:pPr lvl="1"/>
            <a:r>
              <a:rPr lang="en-IN" sz="2400" dirty="0" smtClean="0">
                <a:solidFill>
                  <a:srgbClr val="92D050"/>
                </a:solidFill>
              </a:rPr>
              <a:t>Process sends a request to other process and receives a response</a:t>
            </a:r>
          </a:p>
          <a:p>
            <a:pPr lvl="1"/>
            <a:r>
              <a:rPr lang="en-IN" sz="2400" dirty="0" smtClean="0">
                <a:solidFill>
                  <a:srgbClr val="92D050"/>
                </a:solidFill>
              </a:rPr>
              <a:t>Duty - Process to process communication</a:t>
            </a:r>
          </a:p>
          <a:p>
            <a:pPr lvl="1"/>
            <a:r>
              <a:rPr lang="en-IN" sz="2400" dirty="0" smtClean="0">
                <a:solidFill>
                  <a:srgbClr val="92D050"/>
                </a:solidFill>
              </a:rPr>
              <a:t>Hypertext Transfer Protocol (HTTP)</a:t>
            </a:r>
          </a:p>
          <a:p>
            <a:pPr lvl="2"/>
            <a:r>
              <a:rPr lang="en-IN" sz="2200" dirty="0" smtClean="0">
                <a:solidFill>
                  <a:schemeClr val="tx1"/>
                </a:solidFill>
              </a:rPr>
              <a:t>Vehicle for accessing World Wide Web</a:t>
            </a:r>
          </a:p>
          <a:p>
            <a:pPr lvl="1"/>
            <a:r>
              <a:rPr lang="en-IN" sz="2400" dirty="0" smtClean="0">
                <a:solidFill>
                  <a:srgbClr val="92D050"/>
                </a:solidFill>
              </a:rPr>
              <a:t>Simple Mail Transfer Protocol (SMTP)</a:t>
            </a:r>
          </a:p>
          <a:p>
            <a:pPr lvl="2"/>
            <a:r>
              <a:rPr lang="en-IN" sz="2200" dirty="0" smtClean="0">
                <a:solidFill>
                  <a:schemeClr val="tx1"/>
                </a:solidFill>
              </a:rPr>
              <a:t>Used in e-mail service</a:t>
            </a:r>
          </a:p>
          <a:p>
            <a:pPr lvl="1"/>
            <a:r>
              <a:rPr lang="en-IN" sz="2400" dirty="0" smtClean="0">
                <a:solidFill>
                  <a:srgbClr val="92D050"/>
                </a:solidFill>
              </a:rPr>
              <a:t>File Transfer Protocol (FTP)</a:t>
            </a:r>
          </a:p>
          <a:p>
            <a:pPr lvl="2"/>
            <a:r>
              <a:rPr lang="en-IN" sz="2200" dirty="0" smtClean="0">
                <a:solidFill>
                  <a:schemeClr val="tx1"/>
                </a:solidFill>
              </a:rPr>
              <a:t>Used for transferring files from one host to another</a:t>
            </a:r>
          </a:p>
        </p:txBody>
      </p:sp>
    </p:spTree>
    <p:extLst>
      <p:ext uri="{BB962C8B-B14F-4D97-AF65-F5344CB8AC3E}">
        <p14:creationId xmlns:p14="http://schemas.microsoft.com/office/powerpoint/2010/main" val="257218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93" y="287628"/>
            <a:ext cx="8641724" cy="1320800"/>
          </a:xfrm>
        </p:spPr>
        <p:txBody>
          <a:bodyPr/>
          <a:lstStyle/>
          <a:p>
            <a:r>
              <a:rPr lang="en-IN" dirty="0" smtClean="0"/>
              <a:t>TCP/IP Protocol Suite: Description of each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2" y="1608428"/>
            <a:ext cx="8641725" cy="5024192"/>
          </a:xfrm>
        </p:spPr>
        <p:txBody>
          <a:bodyPr>
            <a:normAutofit lnSpcReduction="10000"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Application Layer</a:t>
            </a:r>
          </a:p>
          <a:p>
            <a:pPr lvl="1"/>
            <a:r>
              <a:rPr lang="en-IN" sz="2600" dirty="0" smtClean="0">
                <a:solidFill>
                  <a:srgbClr val="92D050"/>
                </a:solidFill>
              </a:rPr>
              <a:t>Terminal Network (TELNET) and Secure Shell (SSH)</a:t>
            </a:r>
          </a:p>
          <a:p>
            <a:pPr lvl="2"/>
            <a:r>
              <a:rPr lang="en-IN" sz="2400" dirty="0" smtClean="0">
                <a:solidFill>
                  <a:schemeClr val="tx1"/>
                </a:solidFill>
              </a:rPr>
              <a:t>Used for accessing a site remotely</a:t>
            </a:r>
          </a:p>
          <a:p>
            <a:pPr lvl="1"/>
            <a:r>
              <a:rPr lang="en-IN" sz="2600" dirty="0" smtClean="0">
                <a:solidFill>
                  <a:srgbClr val="92D050"/>
                </a:solidFill>
              </a:rPr>
              <a:t>Simple Network Management Protocol (SNMP) </a:t>
            </a:r>
          </a:p>
          <a:p>
            <a:pPr lvl="2"/>
            <a:r>
              <a:rPr lang="en-IN" sz="2400" dirty="0" smtClean="0">
                <a:solidFill>
                  <a:schemeClr val="tx1"/>
                </a:solidFill>
              </a:rPr>
              <a:t>Administrator uses to manage Internet at global and local levels</a:t>
            </a:r>
          </a:p>
          <a:p>
            <a:pPr lvl="1"/>
            <a:r>
              <a:rPr lang="en-IN" sz="2600" dirty="0" smtClean="0">
                <a:solidFill>
                  <a:srgbClr val="92D050"/>
                </a:solidFill>
              </a:rPr>
              <a:t>Domain Name System (DNS)</a:t>
            </a:r>
          </a:p>
          <a:p>
            <a:pPr lvl="2"/>
            <a:r>
              <a:rPr lang="en-IN" sz="2400" dirty="0" smtClean="0">
                <a:solidFill>
                  <a:schemeClr val="tx1"/>
                </a:solidFill>
              </a:rPr>
              <a:t>Used by other protocols to find the network-layer address of a computer</a:t>
            </a:r>
          </a:p>
          <a:p>
            <a:pPr lvl="1"/>
            <a:r>
              <a:rPr lang="en-IN" sz="2600" dirty="0" smtClean="0">
                <a:solidFill>
                  <a:srgbClr val="92D050"/>
                </a:solidFill>
              </a:rPr>
              <a:t>Internet Group Management Protocol</a:t>
            </a:r>
          </a:p>
          <a:p>
            <a:pPr lvl="2"/>
            <a:r>
              <a:rPr lang="en-IN" sz="2400" dirty="0" smtClean="0">
                <a:solidFill>
                  <a:schemeClr val="tx1"/>
                </a:solidFill>
              </a:rPr>
              <a:t>Collects membership in a group</a:t>
            </a:r>
          </a:p>
        </p:txBody>
      </p:sp>
    </p:spTree>
    <p:extLst>
      <p:ext uri="{BB962C8B-B14F-4D97-AF65-F5344CB8AC3E}">
        <p14:creationId xmlns:p14="http://schemas.microsoft.com/office/powerpoint/2010/main" val="116735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93" y="287628"/>
            <a:ext cx="8641724" cy="1320800"/>
          </a:xfrm>
        </p:spPr>
        <p:txBody>
          <a:bodyPr/>
          <a:lstStyle/>
          <a:p>
            <a:r>
              <a:rPr lang="en-IN" dirty="0" smtClean="0"/>
              <a:t>TCP/IP Protocol Suite: Encapsulation and </a:t>
            </a:r>
            <a:r>
              <a:rPr lang="en-IN" dirty="0" err="1" smtClean="0"/>
              <a:t>Decapsulation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42" y="1608428"/>
            <a:ext cx="8886825" cy="44317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92439" y="6194738"/>
            <a:ext cx="473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Encapsulation / </a:t>
            </a:r>
            <a:r>
              <a:rPr lang="en-IN" dirty="0" err="1" smtClean="0"/>
              <a:t>Decapsulation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721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890457" cy="1320800"/>
          </a:xfrm>
        </p:spPr>
        <p:txBody>
          <a:bodyPr/>
          <a:lstStyle/>
          <a:p>
            <a:r>
              <a:rPr lang="en-IN" dirty="0"/>
              <a:t>TCP/IP Protocol Suite: Addressing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2286000"/>
            <a:ext cx="783431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492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93" y="287628"/>
            <a:ext cx="8641724" cy="1320800"/>
          </a:xfrm>
        </p:spPr>
        <p:txBody>
          <a:bodyPr/>
          <a:lstStyle/>
          <a:p>
            <a:r>
              <a:rPr lang="en-IN" dirty="0" smtClean="0"/>
              <a:t>TCP/IP Protocol Suite: Addressing</a:t>
            </a:r>
            <a:endParaRPr lang="en-IN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59" y="1266825"/>
            <a:ext cx="7955923" cy="5144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595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93" y="287628"/>
            <a:ext cx="8641724" cy="1320800"/>
          </a:xfrm>
        </p:spPr>
        <p:txBody>
          <a:bodyPr/>
          <a:lstStyle/>
          <a:p>
            <a:r>
              <a:rPr lang="en-IN" dirty="0" smtClean="0"/>
              <a:t>TCP/IP Protocol Suite: Multiplexing and </a:t>
            </a:r>
            <a:r>
              <a:rPr lang="en-IN" dirty="0" err="1" smtClean="0"/>
              <a:t>Demultiplexing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89" y="2009105"/>
            <a:ext cx="8280264" cy="280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2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39404"/>
            <a:ext cx="7954852" cy="5241700"/>
          </a:xfrm>
        </p:spPr>
        <p:txBody>
          <a:bodyPr>
            <a:normAutofit/>
          </a:bodyPr>
          <a:lstStyle/>
          <a:p>
            <a:r>
              <a:rPr lang="en-IN" dirty="0" smtClean="0"/>
              <a:t>Concept of Protocol Layering</a:t>
            </a:r>
          </a:p>
          <a:p>
            <a:pPr lvl="1"/>
            <a:r>
              <a:rPr lang="en-IN" dirty="0" smtClean="0"/>
              <a:t>Scenarios</a:t>
            </a:r>
          </a:p>
          <a:p>
            <a:pPr lvl="1"/>
            <a:r>
              <a:rPr lang="en-IN" dirty="0" smtClean="0"/>
              <a:t>Principles of Protocol Layering</a:t>
            </a:r>
          </a:p>
          <a:p>
            <a:pPr lvl="1"/>
            <a:r>
              <a:rPr lang="en-IN" dirty="0" smtClean="0"/>
              <a:t>Logical Connections</a:t>
            </a:r>
          </a:p>
          <a:p>
            <a:r>
              <a:rPr lang="en-IN" dirty="0" smtClean="0"/>
              <a:t>Layers of the TCP/IP Protocol Suite</a:t>
            </a:r>
          </a:p>
          <a:p>
            <a:pPr lvl="1"/>
            <a:r>
              <a:rPr lang="en-IN" dirty="0" smtClean="0"/>
              <a:t>Layered Architecture</a:t>
            </a:r>
          </a:p>
          <a:p>
            <a:pPr lvl="1"/>
            <a:r>
              <a:rPr lang="en-IN" dirty="0" smtClean="0"/>
              <a:t>Layers and Description</a:t>
            </a:r>
          </a:p>
          <a:p>
            <a:pPr lvl="1"/>
            <a:r>
              <a:rPr lang="en-IN" dirty="0" smtClean="0"/>
              <a:t>Encapsulation and </a:t>
            </a:r>
            <a:r>
              <a:rPr lang="en-IN" dirty="0" err="1" smtClean="0"/>
              <a:t>Decapsulation</a:t>
            </a:r>
            <a:endParaRPr lang="en-IN" dirty="0" smtClean="0"/>
          </a:p>
          <a:p>
            <a:pPr lvl="1"/>
            <a:r>
              <a:rPr lang="en-IN" dirty="0" smtClean="0"/>
              <a:t>Addressing</a:t>
            </a:r>
          </a:p>
          <a:p>
            <a:pPr lvl="1"/>
            <a:r>
              <a:rPr lang="en-IN" dirty="0" smtClean="0"/>
              <a:t>Multiplexing and </a:t>
            </a:r>
            <a:r>
              <a:rPr lang="en-IN" dirty="0" err="1" smtClean="0"/>
              <a:t>Demultiplexing</a:t>
            </a:r>
            <a:endParaRPr lang="en-IN" dirty="0" smtClean="0"/>
          </a:p>
          <a:p>
            <a:r>
              <a:rPr lang="en-IN" dirty="0" smtClean="0"/>
              <a:t>OSI Model</a:t>
            </a:r>
          </a:p>
          <a:p>
            <a:pPr lvl="1"/>
            <a:r>
              <a:rPr lang="en-IN" dirty="0" smtClean="0"/>
              <a:t>OSI Versus TCP/IP</a:t>
            </a:r>
          </a:p>
          <a:p>
            <a:pPr lvl="1"/>
            <a:r>
              <a:rPr lang="en-IN" dirty="0" smtClean="0"/>
              <a:t>Lack of OSI Model’s Success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875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836970"/>
          </a:xfrm>
        </p:spPr>
        <p:txBody>
          <a:bodyPr/>
          <a:lstStyle/>
          <a:p>
            <a:r>
              <a:rPr lang="en-IN" dirty="0" smtClean="0"/>
              <a:t>The OSI Model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3052294"/>
            <a:ext cx="6347715" cy="2627290"/>
          </a:xfrm>
        </p:spPr>
        <p:txBody>
          <a:bodyPr>
            <a:normAutofit/>
          </a:bodyPr>
          <a:lstStyle/>
          <a:p>
            <a:r>
              <a:rPr lang="en-IN" dirty="0" smtClean="0"/>
              <a:t>OSI Model</a:t>
            </a:r>
          </a:p>
          <a:p>
            <a:r>
              <a:rPr lang="en-IN" dirty="0" smtClean="0"/>
              <a:t>OSI Versus TCP/IP</a:t>
            </a:r>
          </a:p>
          <a:p>
            <a:r>
              <a:rPr lang="en-IN" dirty="0" smtClean="0"/>
              <a:t>Lack of OSI Model’s success</a:t>
            </a:r>
          </a:p>
        </p:txBody>
      </p:sp>
    </p:spTree>
    <p:extLst>
      <p:ext uri="{BB962C8B-B14F-4D97-AF65-F5344CB8AC3E}">
        <p14:creationId xmlns:p14="http://schemas.microsoft.com/office/powerpoint/2010/main" val="172198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599" y="339143"/>
            <a:ext cx="8032125" cy="781319"/>
          </a:xfrm>
        </p:spPr>
        <p:txBody>
          <a:bodyPr/>
          <a:lstStyle/>
          <a:p>
            <a:r>
              <a:rPr lang="en-IN" dirty="0" smtClean="0"/>
              <a:t>The OSI Model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599" y="901521"/>
            <a:ext cx="7929094" cy="5139843"/>
          </a:xfrm>
        </p:spPr>
        <p:txBody>
          <a:bodyPr>
            <a:noAutofit/>
          </a:bodyPr>
          <a:lstStyle/>
          <a:p>
            <a:r>
              <a:rPr lang="en-IN" sz="2000" dirty="0" smtClean="0"/>
              <a:t>International Organization for Standardization (ISO – established in 1947) </a:t>
            </a:r>
          </a:p>
          <a:p>
            <a:pPr lvl="1"/>
            <a:r>
              <a:rPr lang="en-IN" sz="1800" dirty="0"/>
              <a:t>a multinational </a:t>
            </a:r>
            <a:r>
              <a:rPr lang="en-IN" sz="1800" dirty="0" smtClean="0"/>
              <a:t>body</a:t>
            </a:r>
          </a:p>
          <a:p>
            <a:pPr lvl="1"/>
            <a:r>
              <a:rPr lang="en-IN" sz="1800" dirty="0" smtClean="0"/>
              <a:t>Dedicated to worldwide agreement on international standards</a:t>
            </a:r>
          </a:p>
          <a:p>
            <a:pPr lvl="1"/>
            <a:r>
              <a:rPr lang="en-IN" sz="1800" dirty="0" smtClean="0"/>
              <a:t>¾ of countries are represented in the ISO</a:t>
            </a:r>
          </a:p>
          <a:p>
            <a:pPr lvl="1"/>
            <a:r>
              <a:rPr lang="en-IN" sz="1800" dirty="0" smtClean="0"/>
              <a:t>ISO standard that covers all aspects of network communications  is the </a:t>
            </a:r>
            <a:r>
              <a:rPr lang="en-IN" sz="1800" dirty="0" smtClean="0">
                <a:solidFill>
                  <a:srgbClr val="FF0000"/>
                </a:solidFill>
              </a:rPr>
              <a:t>Open System Interconnection (OSI) </a:t>
            </a:r>
            <a:r>
              <a:rPr lang="en-IN" sz="1800" dirty="0" smtClean="0"/>
              <a:t>Model</a:t>
            </a:r>
          </a:p>
          <a:p>
            <a:r>
              <a:rPr lang="en-IN" sz="2000" dirty="0" smtClean="0"/>
              <a:t>Open system is set of protocols that allow any two different systems to communicate regardless of their underlying architecture</a:t>
            </a:r>
          </a:p>
          <a:p>
            <a:r>
              <a:rPr lang="en-IN" sz="2000" dirty="0" smtClean="0"/>
              <a:t>Shows how to facilitate communication between different systems without requiring changes to the logic of underlying hardware and software</a:t>
            </a:r>
          </a:p>
          <a:p>
            <a:r>
              <a:rPr lang="en-IN" sz="2000" dirty="0" smtClean="0"/>
              <a:t>Basis for creation of protocols in the OSI stack</a:t>
            </a:r>
            <a:endParaRPr lang="en-IN" sz="2000" dirty="0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461493" y="6027003"/>
            <a:ext cx="8077200" cy="83099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ISO is the organization.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OSI is the model.</a:t>
            </a:r>
          </a:p>
        </p:txBody>
      </p:sp>
    </p:spTree>
    <p:extLst>
      <p:ext uri="{BB962C8B-B14F-4D97-AF65-F5344CB8AC3E}">
        <p14:creationId xmlns:p14="http://schemas.microsoft.com/office/powerpoint/2010/main" val="82904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627" y="577157"/>
            <a:ext cx="4714965" cy="4839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75775" y="5718220"/>
            <a:ext cx="437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The OSI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81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18" y="422856"/>
            <a:ext cx="6965950" cy="516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23493" y="6001555"/>
            <a:ext cx="655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Interaction between layers in the OSI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638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27" y="710753"/>
            <a:ext cx="7523162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61375" y="5885645"/>
            <a:ext cx="609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Exchange using OSI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506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10355"/>
            <a:ext cx="7671516" cy="794197"/>
          </a:xfrm>
        </p:spPr>
        <p:txBody>
          <a:bodyPr>
            <a:normAutofit/>
          </a:bodyPr>
          <a:lstStyle/>
          <a:p>
            <a:r>
              <a:rPr lang="en-IN" dirty="0" smtClean="0"/>
              <a:t>OSI Model: Layers: </a:t>
            </a:r>
            <a:r>
              <a:rPr lang="en-IN" dirty="0" smtClean="0">
                <a:solidFill>
                  <a:srgbClr val="FF0000"/>
                </a:solidFill>
              </a:rPr>
              <a:t>Physical Layer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5" y="1447979"/>
            <a:ext cx="862965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406757" y="4776765"/>
            <a:ext cx="8077200" cy="83099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The physical layer is responsible for movements of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individual bits from one hop (node) to the next.</a:t>
            </a:r>
          </a:p>
        </p:txBody>
      </p:sp>
    </p:spTree>
    <p:extLst>
      <p:ext uri="{BB962C8B-B14F-4D97-AF65-F5344CB8AC3E}">
        <p14:creationId xmlns:p14="http://schemas.microsoft.com/office/powerpoint/2010/main" val="184341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10355"/>
            <a:ext cx="7671516" cy="794197"/>
          </a:xfrm>
        </p:spPr>
        <p:txBody>
          <a:bodyPr>
            <a:normAutofit/>
          </a:bodyPr>
          <a:lstStyle/>
          <a:p>
            <a:r>
              <a:rPr lang="en-IN" dirty="0" smtClean="0"/>
              <a:t>OSI Model: Layers: </a:t>
            </a:r>
            <a:r>
              <a:rPr lang="en-IN" dirty="0" err="1" smtClean="0">
                <a:solidFill>
                  <a:srgbClr val="FF0000"/>
                </a:solidFill>
              </a:rPr>
              <a:t>Datalink</a:t>
            </a:r>
            <a:r>
              <a:rPr lang="en-IN" dirty="0" smtClean="0">
                <a:solidFill>
                  <a:srgbClr val="FF0000"/>
                </a:solidFill>
              </a:rPr>
              <a:t> Layer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57" y="1374820"/>
            <a:ext cx="8418512" cy="279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495300" y="4660857"/>
            <a:ext cx="8077200" cy="83099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The data link layer is responsible for moving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frames from one hop (node) to the next.</a:t>
            </a:r>
          </a:p>
        </p:txBody>
      </p:sp>
    </p:spTree>
    <p:extLst>
      <p:ext uri="{BB962C8B-B14F-4D97-AF65-F5344CB8AC3E}">
        <p14:creationId xmlns:p14="http://schemas.microsoft.com/office/powerpoint/2010/main" val="8976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10355"/>
            <a:ext cx="7671516" cy="794197"/>
          </a:xfrm>
        </p:spPr>
        <p:txBody>
          <a:bodyPr>
            <a:normAutofit/>
          </a:bodyPr>
          <a:lstStyle/>
          <a:p>
            <a:r>
              <a:rPr lang="en-IN" dirty="0" smtClean="0"/>
              <a:t>OSI Model: Layers: </a:t>
            </a:r>
            <a:r>
              <a:rPr lang="en-IN" dirty="0" err="1" smtClean="0">
                <a:solidFill>
                  <a:srgbClr val="FF0000"/>
                </a:solidFill>
              </a:rPr>
              <a:t>Datalink</a:t>
            </a:r>
            <a:r>
              <a:rPr lang="en-IN" dirty="0" smtClean="0">
                <a:solidFill>
                  <a:srgbClr val="FF0000"/>
                </a:solidFill>
              </a:rPr>
              <a:t> Layer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86" y="837126"/>
            <a:ext cx="7298029" cy="537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69713" y="6413679"/>
            <a:ext cx="4997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Hop-to-hop delivery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815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10355"/>
            <a:ext cx="7671516" cy="794197"/>
          </a:xfrm>
        </p:spPr>
        <p:txBody>
          <a:bodyPr>
            <a:normAutofit/>
          </a:bodyPr>
          <a:lstStyle/>
          <a:p>
            <a:r>
              <a:rPr lang="en-IN" dirty="0" smtClean="0"/>
              <a:t>OSI Model: Layers: </a:t>
            </a:r>
            <a:r>
              <a:rPr lang="en-IN" dirty="0" smtClean="0">
                <a:solidFill>
                  <a:srgbClr val="FF0000"/>
                </a:solidFill>
              </a:rPr>
              <a:t>Network Layer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1500099"/>
            <a:ext cx="8675687" cy="291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538956" y="5111616"/>
            <a:ext cx="8077200" cy="1200329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The network layer is responsible for the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delivery of individual packets from 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the source host to the destination host.</a:t>
            </a:r>
          </a:p>
        </p:txBody>
      </p:sp>
    </p:spTree>
    <p:extLst>
      <p:ext uri="{BB962C8B-B14F-4D97-AF65-F5344CB8AC3E}">
        <p14:creationId xmlns:p14="http://schemas.microsoft.com/office/powerpoint/2010/main" val="262233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10355"/>
            <a:ext cx="7671516" cy="794197"/>
          </a:xfrm>
        </p:spPr>
        <p:txBody>
          <a:bodyPr>
            <a:normAutofit/>
          </a:bodyPr>
          <a:lstStyle/>
          <a:p>
            <a:r>
              <a:rPr lang="en-IN" dirty="0" smtClean="0"/>
              <a:t>OSI Model: Layers: </a:t>
            </a:r>
            <a:r>
              <a:rPr lang="en-IN" dirty="0" smtClean="0">
                <a:solidFill>
                  <a:srgbClr val="FF0000"/>
                </a:solidFill>
              </a:rPr>
              <a:t>Network Layer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928" y="798490"/>
            <a:ext cx="5771121" cy="547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03042" y="6413679"/>
            <a:ext cx="512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Source-to-destination delivery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054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Protocol Layering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Scenarios</a:t>
            </a:r>
          </a:p>
          <a:p>
            <a:r>
              <a:rPr lang="en-IN" dirty="0" smtClean="0"/>
              <a:t>Principles</a:t>
            </a:r>
          </a:p>
          <a:p>
            <a:r>
              <a:rPr lang="en-IN" dirty="0" smtClean="0"/>
              <a:t>Logical Connections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110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10355"/>
            <a:ext cx="7671516" cy="794197"/>
          </a:xfrm>
        </p:spPr>
        <p:txBody>
          <a:bodyPr>
            <a:normAutofit/>
          </a:bodyPr>
          <a:lstStyle/>
          <a:p>
            <a:r>
              <a:rPr lang="en-IN" dirty="0" smtClean="0"/>
              <a:t>OSI Model: Layers: </a:t>
            </a:r>
            <a:r>
              <a:rPr lang="en-IN" dirty="0" smtClean="0">
                <a:solidFill>
                  <a:srgbClr val="FF0000"/>
                </a:solidFill>
              </a:rPr>
              <a:t>Transport Layer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52" y="1710431"/>
            <a:ext cx="8693150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406757" y="5442085"/>
            <a:ext cx="8077200" cy="83099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The transport layer is responsible for the delivery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of a message from one process to another.</a:t>
            </a:r>
          </a:p>
        </p:txBody>
      </p:sp>
    </p:spTree>
    <p:extLst>
      <p:ext uri="{BB962C8B-B14F-4D97-AF65-F5344CB8AC3E}">
        <p14:creationId xmlns:p14="http://schemas.microsoft.com/office/powerpoint/2010/main" val="214847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10355"/>
            <a:ext cx="7671516" cy="794197"/>
          </a:xfrm>
        </p:spPr>
        <p:txBody>
          <a:bodyPr>
            <a:normAutofit/>
          </a:bodyPr>
          <a:lstStyle/>
          <a:p>
            <a:r>
              <a:rPr lang="en-IN" dirty="0" smtClean="0"/>
              <a:t>OSI Model: Layers: </a:t>
            </a:r>
            <a:r>
              <a:rPr lang="en-IN" dirty="0" smtClean="0">
                <a:solidFill>
                  <a:srgbClr val="FF0000"/>
                </a:solidFill>
              </a:rPr>
              <a:t>Transport Layer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69" y="1446100"/>
            <a:ext cx="7623175" cy="313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93194" y="5009882"/>
            <a:ext cx="573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Reliable process-to-process delivery of the message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45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10355"/>
            <a:ext cx="7671516" cy="794197"/>
          </a:xfrm>
        </p:spPr>
        <p:txBody>
          <a:bodyPr>
            <a:normAutofit/>
          </a:bodyPr>
          <a:lstStyle/>
          <a:p>
            <a:r>
              <a:rPr lang="en-IN" dirty="0" smtClean="0"/>
              <a:t>OSI Model: Layers: </a:t>
            </a:r>
            <a:r>
              <a:rPr lang="en-IN" dirty="0" smtClean="0">
                <a:solidFill>
                  <a:srgbClr val="FF0000"/>
                </a:solidFill>
              </a:rPr>
              <a:t>Session Layer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48" y="1227407"/>
            <a:ext cx="8556625" cy="397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06757" y="5626771"/>
            <a:ext cx="8077200" cy="83099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</a:rPr>
              <a:t>The session layer is responsible for dialog </a:t>
            </a:r>
            <a:br>
              <a:rPr lang="en-US" sz="2400">
                <a:solidFill>
                  <a:srgbClr val="FF0000"/>
                </a:solidFill>
              </a:rPr>
            </a:br>
            <a:r>
              <a:rPr lang="en-US" sz="2400">
                <a:solidFill>
                  <a:srgbClr val="FF0000"/>
                </a:solidFill>
              </a:rPr>
              <a:t>control and synchronization.</a:t>
            </a:r>
          </a:p>
        </p:txBody>
      </p:sp>
    </p:spTree>
    <p:extLst>
      <p:ext uri="{BB962C8B-B14F-4D97-AF65-F5344CB8AC3E}">
        <p14:creationId xmlns:p14="http://schemas.microsoft.com/office/powerpoint/2010/main" val="191019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10355"/>
            <a:ext cx="7671516" cy="79419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OSI Model: Layers: </a:t>
            </a:r>
            <a:r>
              <a:rPr lang="en-IN" dirty="0" smtClean="0">
                <a:solidFill>
                  <a:srgbClr val="FF0000"/>
                </a:solidFill>
              </a:rPr>
              <a:t>Presentation Layer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01" y="1641050"/>
            <a:ext cx="8418512" cy="286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406757" y="5139810"/>
            <a:ext cx="8077200" cy="83099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The presentation layer is responsible for translation, compression, and encryption.</a:t>
            </a:r>
          </a:p>
        </p:txBody>
      </p:sp>
    </p:spTree>
    <p:extLst>
      <p:ext uri="{BB962C8B-B14F-4D97-AF65-F5344CB8AC3E}">
        <p14:creationId xmlns:p14="http://schemas.microsoft.com/office/powerpoint/2010/main" val="56424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10355"/>
            <a:ext cx="7671516" cy="794197"/>
          </a:xfrm>
        </p:spPr>
        <p:txBody>
          <a:bodyPr>
            <a:normAutofit/>
          </a:bodyPr>
          <a:lstStyle/>
          <a:p>
            <a:r>
              <a:rPr lang="en-IN" dirty="0" smtClean="0"/>
              <a:t>OSI Model: Layers: </a:t>
            </a:r>
            <a:r>
              <a:rPr lang="en-IN" dirty="0" smtClean="0">
                <a:solidFill>
                  <a:srgbClr val="FF0000"/>
                </a:solidFill>
              </a:rPr>
              <a:t>Application Layer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004552"/>
            <a:ext cx="8455025" cy="427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573087" y="5662724"/>
            <a:ext cx="8077200" cy="83099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The application layer is responsible for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providing services to the user.</a:t>
            </a:r>
          </a:p>
        </p:txBody>
      </p:sp>
    </p:spTree>
    <p:extLst>
      <p:ext uri="{BB962C8B-B14F-4D97-AF65-F5344CB8AC3E}">
        <p14:creationId xmlns:p14="http://schemas.microsoft.com/office/powerpoint/2010/main" val="93561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26265"/>
            <a:ext cx="7194998" cy="742682"/>
          </a:xfrm>
        </p:spPr>
        <p:txBody>
          <a:bodyPr>
            <a:normAutofit/>
          </a:bodyPr>
          <a:lstStyle/>
          <a:p>
            <a:r>
              <a:rPr lang="en-IN" dirty="0" smtClean="0"/>
              <a:t>OSI Model: Summary of Layers</a:t>
            </a:r>
            <a:endParaRPr lang="en-IN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3" y="1618893"/>
            <a:ext cx="8189912" cy="376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34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578" y="141668"/>
            <a:ext cx="7594243" cy="862884"/>
          </a:xfrm>
        </p:spPr>
        <p:txBody>
          <a:bodyPr/>
          <a:lstStyle/>
          <a:p>
            <a:r>
              <a:rPr lang="en-IN" dirty="0" smtClean="0"/>
              <a:t>OSI Model: TCP/IP and OSI</a:t>
            </a:r>
            <a:endParaRPr lang="en-IN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09" y="1141211"/>
            <a:ext cx="8369814" cy="5558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987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10355"/>
            <a:ext cx="8238187" cy="1320800"/>
          </a:xfrm>
        </p:spPr>
        <p:txBody>
          <a:bodyPr>
            <a:normAutofit/>
          </a:bodyPr>
          <a:lstStyle/>
          <a:p>
            <a:r>
              <a:rPr lang="en-IN" dirty="0" smtClean="0"/>
              <a:t>OSI Model: Lack of OSI Model’s Success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52282"/>
            <a:ext cx="7954852" cy="4689081"/>
          </a:xfrm>
        </p:spPr>
        <p:txBody>
          <a:bodyPr>
            <a:normAutofit/>
          </a:bodyPr>
          <a:lstStyle/>
          <a:p>
            <a:r>
              <a:rPr lang="en-IN" sz="2400" dirty="0" smtClean="0"/>
              <a:t>OSI was completed when TCP/IP was fully in place</a:t>
            </a:r>
          </a:p>
          <a:p>
            <a:r>
              <a:rPr lang="en-IN" sz="2400" dirty="0" smtClean="0"/>
              <a:t>Lot of time and money had been spent on the suite</a:t>
            </a:r>
          </a:p>
          <a:p>
            <a:r>
              <a:rPr lang="en-IN" sz="2400" dirty="0" smtClean="0"/>
              <a:t>Some layers in OSI were never fully defined</a:t>
            </a:r>
          </a:p>
          <a:p>
            <a:r>
              <a:rPr lang="en-IN" sz="2400" dirty="0" smtClean="0"/>
              <a:t>OSI was implemented by an organization in a different application, </a:t>
            </a:r>
          </a:p>
          <a:p>
            <a:pPr lvl="1"/>
            <a:r>
              <a:rPr lang="en-IN" sz="2000" dirty="0" smtClean="0"/>
              <a:t>Didn’t show high enough performance to switch from TCP/IP to OSI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0887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you!!!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Questions are always welcome….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331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8439"/>
          </a:xfrm>
        </p:spPr>
        <p:txBody>
          <a:bodyPr/>
          <a:lstStyle/>
          <a:p>
            <a:r>
              <a:rPr lang="en-IN" dirty="0" smtClean="0"/>
              <a:t>Protocol Layering: Scenarios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78039"/>
            <a:ext cx="7748790" cy="5151549"/>
          </a:xfrm>
        </p:spPr>
        <p:txBody>
          <a:bodyPr>
            <a:noAutofit/>
          </a:bodyPr>
          <a:lstStyle/>
          <a:p>
            <a:r>
              <a:rPr lang="en-IN" sz="2400" dirty="0" smtClean="0"/>
              <a:t>In communication and networking, protocol defines the rules that all communicating parties must follow</a:t>
            </a:r>
          </a:p>
          <a:p>
            <a:r>
              <a:rPr lang="en-IN" sz="2400" dirty="0" smtClean="0"/>
              <a:t>Communicating parties include</a:t>
            </a:r>
          </a:p>
          <a:p>
            <a:pPr lvl="1"/>
            <a:r>
              <a:rPr lang="en-IN" sz="2000" dirty="0" smtClean="0">
                <a:solidFill>
                  <a:srgbClr val="FF0000"/>
                </a:solidFill>
              </a:rPr>
              <a:t>Sender</a:t>
            </a:r>
          </a:p>
          <a:p>
            <a:pPr lvl="1"/>
            <a:r>
              <a:rPr lang="en-IN" sz="2000" dirty="0" smtClean="0">
                <a:solidFill>
                  <a:srgbClr val="FF0000"/>
                </a:solidFill>
              </a:rPr>
              <a:t>Receiver</a:t>
            </a:r>
          </a:p>
          <a:p>
            <a:pPr lvl="1"/>
            <a:r>
              <a:rPr lang="en-IN" sz="2000" dirty="0" smtClean="0">
                <a:solidFill>
                  <a:srgbClr val="FF0000"/>
                </a:solidFill>
              </a:rPr>
              <a:t>Intermediate devices</a:t>
            </a:r>
          </a:p>
          <a:p>
            <a:r>
              <a:rPr lang="en-IN" sz="2400" dirty="0" smtClean="0"/>
              <a:t>Simple communication may need only one simple protocol</a:t>
            </a:r>
          </a:p>
          <a:p>
            <a:r>
              <a:rPr lang="en-IN" sz="2400" dirty="0" smtClean="0"/>
              <a:t>Complex communication needs to divide tasks between different layers</a:t>
            </a:r>
          </a:p>
          <a:p>
            <a:pPr lvl="1"/>
            <a:r>
              <a:rPr lang="en-IN" sz="2000" dirty="0" smtClean="0"/>
              <a:t>So need a protocol at each layer</a:t>
            </a:r>
          </a:p>
          <a:p>
            <a:pPr lvl="2"/>
            <a:r>
              <a:rPr lang="en-IN" sz="1800" dirty="0" smtClean="0"/>
              <a:t>Protocol layering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1252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41" y="797684"/>
            <a:ext cx="8524875" cy="2171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62129" y="3168202"/>
            <a:ext cx="664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 single-layer protocol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37882" y="3786389"/>
            <a:ext cx="82682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Set of rules Maria and Ann would follow: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FF0000"/>
                </a:solidFill>
              </a:rPr>
              <a:t>Greet each other when they meet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FF0000"/>
                </a:solidFill>
              </a:rPr>
              <a:t>Know that they should confine their vocabulary to the level of their friendship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FF0000"/>
                </a:solidFill>
              </a:rPr>
              <a:t>Refrain from speaking when the other party is speaking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FF0000"/>
                </a:solidFill>
              </a:rPr>
              <a:t>Conversation should be a dialog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FF0000"/>
                </a:solidFill>
              </a:rPr>
              <a:t>Exchange some nice words when they leave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09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150" y="124496"/>
            <a:ext cx="6797720" cy="585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84151" y="6181859"/>
            <a:ext cx="679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Protocol Layering used in postal communication as an 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968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3" y="604569"/>
            <a:ext cx="9067800" cy="4695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1223" y="5602310"/>
            <a:ext cx="526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 three-layer protocol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149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68" y="364902"/>
            <a:ext cx="8251066" cy="652530"/>
          </a:xfrm>
        </p:spPr>
        <p:txBody>
          <a:bodyPr/>
          <a:lstStyle/>
          <a:p>
            <a:r>
              <a:rPr lang="en-IN" dirty="0" smtClean="0"/>
              <a:t>Protocol Layering: Scenarios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1352282"/>
            <a:ext cx="8306873" cy="5293216"/>
          </a:xfrm>
        </p:spPr>
        <p:txBody>
          <a:bodyPr>
            <a:noAutofit/>
          </a:bodyPr>
          <a:lstStyle/>
          <a:p>
            <a:r>
              <a:rPr lang="en-IN" sz="2000" dirty="0" smtClean="0"/>
              <a:t>Enables us to divide a complex task into several smaller and simpler tasks</a:t>
            </a:r>
          </a:p>
          <a:p>
            <a:r>
              <a:rPr lang="en-IN" sz="2000" dirty="0" smtClean="0"/>
              <a:t>Modular implementation (Modularity) enables layered replacements only</a:t>
            </a:r>
          </a:p>
          <a:p>
            <a:r>
              <a:rPr lang="en-IN" sz="2000" dirty="0" smtClean="0"/>
              <a:t>Layer is black box with inputs and outputs, without concern about how inputs are changed to outputs</a:t>
            </a:r>
          </a:p>
          <a:p>
            <a:r>
              <a:rPr lang="en-IN" sz="2000" dirty="0" smtClean="0"/>
              <a:t>If two machines provide the same outputs when given the same inputs, they can replace each other</a:t>
            </a:r>
          </a:p>
          <a:p>
            <a:r>
              <a:rPr lang="en-IN" sz="2000" dirty="0" smtClean="0"/>
              <a:t>Advantages:</a:t>
            </a:r>
          </a:p>
          <a:p>
            <a:pPr lvl="1"/>
            <a:r>
              <a:rPr lang="en-IN" sz="1800" dirty="0" smtClean="0"/>
              <a:t>Separate services from implementation</a:t>
            </a:r>
          </a:p>
          <a:p>
            <a:pPr lvl="2"/>
            <a:r>
              <a:rPr lang="en-IN" sz="1600" dirty="0" smtClean="0"/>
              <a:t>Layer receives set of services from lower layer and give services to the upper layer</a:t>
            </a:r>
          </a:p>
          <a:p>
            <a:pPr lvl="1"/>
            <a:r>
              <a:rPr lang="en-IN" sz="1800" dirty="0" smtClean="0"/>
              <a:t>Intermediate devices may need only some layers, but not all layers</a:t>
            </a:r>
          </a:p>
        </p:txBody>
      </p:sp>
    </p:spTree>
    <p:extLst>
      <p:ext uri="{BB962C8B-B14F-4D97-AF65-F5344CB8AC3E}">
        <p14:creationId xmlns:p14="http://schemas.microsoft.com/office/powerpoint/2010/main" val="416992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269</TotalTime>
  <Words>1434</Words>
  <Application>Microsoft Office PowerPoint</Application>
  <PresentationFormat>On-screen Show (4:3)</PresentationFormat>
  <Paragraphs>206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Trebuchet MS</vt:lpstr>
      <vt:lpstr>Wingdings 3</vt:lpstr>
      <vt:lpstr>Facet</vt:lpstr>
      <vt:lpstr>2. Network Models</vt:lpstr>
      <vt:lpstr>Disclaimer  All illustrations and diagrams are taken from the same book.  Existing Power-point presentations by the same author are used in creating new presentations</vt:lpstr>
      <vt:lpstr>Outline</vt:lpstr>
      <vt:lpstr>Protocol Layering</vt:lpstr>
      <vt:lpstr>Protocol Layering: Scenarios</vt:lpstr>
      <vt:lpstr>PowerPoint Presentation</vt:lpstr>
      <vt:lpstr>PowerPoint Presentation</vt:lpstr>
      <vt:lpstr>PowerPoint Presentation</vt:lpstr>
      <vt:lpstr>Protocol Layering: Scenarios</vt:lpstr>
      <vt:lpstr>Protocol layering: Principles of Protocol Layering</vt:lpstr>
      <vt:lpstr>Protocol Layering: Logical Connections</vt:lpstr>
      <vt:lpstr>TCP/IP Protocol Suite</vt:lpstr>
      <vt:lpstr>TCP/IP Protocol Suite: Layered Architecture</vt:lpstr>
      <vt:lpstr>PowerPoint Presentation</vt:lpstr>
      <vt:lpstr>PowerPoint Presentation</vt:lpstr>
      <vt:lpstr>TCP/IP Protocol Suite: Layers in the TCP/IP Protocol Suite</vt:lpstr>
      <vt:lpstr>PowerPoint Presentation</vt:lpstr>
      <vt:lpstr>TCP/IP Protocol Suite: Description of each Layer</vt:lpstr>
      <vt:lpstr>TCP/IP Protocol Suite: Description of each Layer</vt:lpstr>
      <vt:lpstr>TCP/IP Protocol Suite: Description of each Layer</vt:lpstr>
      <vt:lpstr>TCP/IP Protocol Suite: Description of each Layer</vt:lpstr>
      <vt:lpstr>TCP/IP Protocol Suite: Description of each Layer</vt:lpstr>
      <vt:lpstr>TCP/IP Protocol Suite: Description of each Layer</vt:lpstr>
      <vt:lpstr>TCP/IP Protocol Suite: Description of each Layer</vt:lpstr>
      <vt:lpstr>TCP/IP Protocol Suite: Description of each Layer</vt:lpstr>
      <vt:lpstr>TCP/IP Protocol Suite: Encapsulation and Decapsulation</vt:lpstr>
      <vt:lpstr>TCP/IP Protocol Suite: Addressing</vt:lpstr>
      <vt:lpstr>TCP/IP Protocol Suite: Addressing</vt:lpstr>
      <vt:lpstr>TCP/IP Protocol Suite: Multiplexing and Demultiplexing</vt:lpstr>
      <vt:lpstr>The OSI Model</vt:lpstr>
      <vt:lpstr>The OSI Model</vt:lpstr>
      <vt:lpstr>PowerPoint Presentation</vt:lpstr>
      <vt:lpstr>PowerPoint Presentation</vt:lpstr>
      <vt:lpstr>PowerPoint Presentation</vt:lpstr>
      <vt:lpstr>OSI Model: Layers: Physical Layer</vt:lpstr>
      <vt:lpstr>OSI Model: Layers: Datalink Layer</vt:lpstr>
      <vt:lpstr>OSI Model: Layers: Datalink Layer</vt:lpstr>
      <vt:lpstr>OSI Model: Layers: Network Layer</vt:lpstr>
      <vt:lpstr>OSI Model: Layers: Network Layer</vt:lpstr>
      <vt:lpstr>OSI Model: Layers: Transport Layer</vt:lpstr>
      <vt:lpstr>OSI Model: Layers: Transport Layer</vt:lpstr>
      <vt:lpstr>OSI Model: Layers: Session Layer</vt:lpstr>
      <vt:lpstr>OSI Model: Layers: Presentation Layer</vt:lpstr>
      <vt:lpstr>OSI Model: Layers: Application Layer</vt:lpstr>
      <vt:lpstr>OSI Model: Summary of Layers</vt:lpstr>
      <vt:lpstr>OSI Model: TCP/IP and OSI</vt:lpstr>
      <vt:lpstr>OSI Model: Lack of OSI Model’s Success</vt:lpstr>
      <vt:lpstr>Thank you!!!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Models</dc:title>
  <dc:creator>Administrator</dc:creator>
  <cp:lastModifiedBy>Administrator</cp:lastModifiedBy>
  <cp:revision>262</cp:revision>
  <dcterms:created xsi:type="dcterms:W3CDTF">2020-07-29T05:27:52Z</dcterms:created>
  <dcterms:modified xsi:type="dcterms:W3CDTF">2020-07-29T09:57:39Z</dcterms:modified>
</cp:coreProperties>
</file>