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8" r:id="rId3"/>
    <p:sldId id="295" r:id="rId4"/>
    <p:sldId id="298" r:id="rId5"/>
    <p:sldId id="261" r:id="rId6"/>
    <p:sldId id="257" r:id="rId7"/>
    <p:sldId id="299" r:id="rId8"/>
    <p:sldId id="300" r:id="rId9"/>
    <p:sldId id="301" r:id="rId10"/>
    <p:sldId id="302" r:id="rId11"/>
    <p:sldId id="304" r:id="rId12"/>
    <p:sldId id="307" r:id="rId13"/>
    <p:sldId id="303" r:id="rId14"/>
    <p:sldId id="305" r:id="rId15"/>
    <p:sldId id="306" r:id="rId16"/>
    <p:sldId id="296" r:id="rId17"/>
  </p:sldIdLst>
  <p:sldSz cx="9144000" cy="5143500" type="screen16x9"/>
  <p:notesSz cx="6858000" cy="9144000"/>
  <p:embeddedFontLst>
    <p:embeddedFont>
      <p:font typeface="Roboto" panose="02020500000000000000" charset="-120"/>
      <p:regular r:id="rId19"/>
      <p:bold r:id="rId20"/>
      <p:italic r:id="rId21"/>
      <p:boldItalic r:id="rId22"/>
    </p:embeddedFont>
    <p:embeddedFont>
      <p:font typeface="Josefin Slab SemiBold" panose="02020500000000000000" charset="0"/>
      <p:regular r:id="rId23"/>
      <p:bold r:id="rId24"/>
      <p:italic r:id="rId25"/>
      <p:boldItalic r:id="rId26"/>
    </p:embeddedFont>
    <p:embeddedFont>
      <p:font typeface="Montserrat" panose="02020500000000000000" charset="0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微軟正黑體" panose="020B0604030504040204" pitchFamily="34" charset="-12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4C574-DA02-42B4-A1A5-7CA22D9CDCBA}">
  <a:tblStyle styleId="{1C84C574-DA02-42B4-A1A5-7CA22D9CDC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6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65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0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3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07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1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0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2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0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24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9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33"/>
          <p:cNvGrpSpPr/>
          <p:nvPr/>
        </p:nvGrpSpPr>
        <p:grpSpPr>
          <a:xfrm rot="-2700000">
            <a:off x="7180165" y="87017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64;p19">
            <a:extLst>
              <a:ext uri="{FF2B5EF4-FFF2-40B4-BE49-F238E27FC236}">
                <a16:creationId xmlns:a16="http://schemas.microsoft.com/office/drawing/2014/main" id="{C27B4F3B-8145-495D-848A-DFA689704016}"/>
              </a:ext>
            </a:extLst>
          </p:cNvPr>
          <p:cNvSpPr txBox="1">
            <a:spLocks/>
          </p:cNvSpPr>
          <p:nvPr/>
        </p:nvSpPr>
        <p:spPr>
          <a:xfrm>
            <a:off x="2379832" y="1042171"/>
            <a:ext cx="4259355" cy="16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物聯網期末報告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光感測器</a:t>
            </a:r>
          </a:p>
        </p:txBody>
      </p:sp>
      <p:sp>
        <p:nvSpPr>
          <p:cNvPr id="40" name="Google Shape;1278;p29">
            <a:extLst>
              <a:ext uri="{FF2B5EF4-FFF2-40B4-BE49-F238E27FC236}">
                <a16:creationId xmlns:a16="http://schemas.microsoft.com/office/drawing/2014/main" id="{5855E311-8AC2-40B9-85F1-F6E46A990C0E}"/>
              </a:ext>
            </a:extLst>
          </p:cNvPr>
          <p:cNvSpPr txBox="1">
            <a:spLocks/>
          </p:cNvSpPr>
          <p:nvPr/>
        </p:nvSpPr>
        <p:spPr>
          <a:xfrm>
            <a:off x="3357605" y="2801821"/>
            <a:ext cx="2428789" cy="11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A1083312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朱冠豪</a:t>
            </a:r>
          </a:p>
          <a:p>
            <a:pPr marL="0" indent="0"/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A1083321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陳品妤</a:t>
            </a:r>
          </a:p>
          <a:p>
            <a:pPr marL="0" indent="0"/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A1083333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王韋智</a:t>
            </a:r>
          </a:p>
          <a:p>
            <a:pPr marL="0" indent="0"/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A1083348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鍾翔宇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7" y="327049"/>
            <a:ext cx="3802381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手動控制視窗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6CAFD57-9C35-4205-BC8D-A69EE864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44" y="1121826"/>
            <a:ext cx="4512927" cy="31597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67279F-B597-44D0-A420-37D92E47F4A8}"/>
              </a:ext>
            </a:extLst>
          </p:cNvPr>
          <p:cNvSpPr txBox="1"/>
          <p:nvPr/>
        </p:nvSpPr>
        <p:spPr>
          <a:xfrm>
            <a:off x="5604477" y="1710394"/>
            <a:ext cx="3348607" cy="149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控制開關的函式分別為兩個按鈕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未點擊時呈現灰色，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點擊時會呈現橘色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573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7" y="327049"/>
            <a:ext cx="3802381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手動控制視窗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7279F-B597-44D0-A420-37D92E47F4A8}"/>
              </a:ext>
            </a:extLst>
          </p:cNvPr>
          <p:cNvSpPr txBox="1"/>
          <p:nvPr/>
        </p:nvSpPr>
        <p:spPr>
          <a:xfrm>
            <a:off x="868975" y="3651398"/>
            <a:ext cx="3348607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視窗標題以及大小設定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建立開關兩個按鈕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39D535-6A5B-45E8-900E-B824ABD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09" y="1071206"/>
            <a:ext cx="6556145" cy="23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82" y="360169"/>
            <a:ext cx="3199870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電燈控制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E2F8ED-0198-433F-A27A-7EA6895F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54" y="1432345"/>
            <a:ext cx="4701947" cy="8611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539429C-DC99-41F1-8FE4-B74C09825F79}"/>
              </a:ext>
            </a:extLst>
          </p:cNvPr>
          <p:cNvSpPr txBox="1"/>
          <p:nvPr/>
        </p:nvSpPr>
        <p:spPr>
          <a:xfrm>
            <a:off x="835461" y="2560361"/>
            <a:ext cx="2799907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所需套件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58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47" y="348314"/>
            <a:ext cx="3199870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電燈控制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DBEE6BB-5C55-41DE-A166-B4EB0781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0" y="1592105"/>
            <a:ext cx="3863865" cy="22001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A4A03A-1C51-4F09-8FAF-9ABDA0A8BBBE}"/>
              </a:ext>
            </a:extLst>
          </p:cNvPr>
          <p:cNvSpPr txBox="1"/>
          <p:nvPr/>
        </p:nvSpPr>
        <p:spPr>
          <a:xfrm>
            <a:off x="5340866" y="1592105"/>
            <a:ext cx="2647729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接收按鈕的訊息來決定開燈或關燈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7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5" y="482993"/>
            <a:ext cx="3199870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電燈控制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7046841-B6C0-4742-8F90-0C4283C7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01" y="1276237"/>
            <a:ext cx="3261643" cy="25910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7D9E09-E874-4AE3-ADEB-5332EF9A0035}"/>
              </a:ext>
            </a:extLst>
          </p:cNvPr>
          <p:cNvSpPr txBox="1"/>
          <p:nvPr/>
        </p:nvSpPr>
        <p:spPr>
          <a:xfrm>
            <a:off x="4700487" y="1515993"/>
            <a:ext cx="3703897" cy="198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接收視窗傳送的訊息間距是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若非視窗傳送則為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BH1750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數值小於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就開燈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67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9" y="404865"/>
            <a:ext cx="3199870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電燈控制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F9259B-B35A-421D-A9D8-5B33AFA3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78" y="1258449"/>
            <a:ext cx="4004636" cy="3022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E7727B-2FC7-40A2-9FF6-C68E6A92CB00}"/>
              </a:ext>
            </a:extLst>
          </p:cNvPr>
          <p:cNvSpPr txBox="1"/>
          <p:nvPr/>
        </p:nvSpPr>
        <p:spPr>
          <a:xfrm>
            <a:off x="5284301" y="1258449"/>
            <a:ext cx="3394433" cy="100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後續一樣是連接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來發送訊息控制電燈的開關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0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en-US" altLang="zh-TW" sz="6000" dirty="0"/>
              <a:t>3</a:t>
            </a:r>
            <a:endParaRPr sz="6000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0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1649587" y="1449975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720000" y="2390988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OF CONTENTS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1674250" y="241588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13325" y="3356901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1709875" y="3401511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57450A71-B7D4-4580-9226-62BD74562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CF1252F-4306-4E49-A96B-5F9B76A27C0A}"/>
              </a:ext>
            </a:extLst>
          </p:cNvPr>
          <p:cNvSpPr txBox="1"/>
          <p:nvPr/>
        </p:nvSpPr>
        <p:spPr>
          <a:xfrm>
            <a:off x="823919" y="1182086"/>
            <a:ext cx="5656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zh-TW" altLang="en-US" sz="1600" dirty="0">
                <a:solidFill>
                  <a:srgbClr val="FFC000"/>
                </a:solidFill>
              </a:rPr>
              <a:t>透過模組去感應外在光源並用以控制燈泡的開關</a:t>
            </a:r>
          </a:p>
        </p:txBody>
      </p:sp>
      <p:sp>
        <p:nvSpPr>
          <p:cNvPr id="4" name="Google Shape;1007;p38">
            <a:extLst>
              <a:ext uri="{FF2B5EF4-FFF2-40B4-BE49-F238E27FC236}">
                <a16:creationId xmlns:a16="http://schemas.microsoft.com/office/drawing/2014/main" id="{7F43639B-CF33-4E74-B297-775815E4D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919" y="472434"/>
            <a:ext cx="2092947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專題說明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F70A2D-44B4-4B21-B1C8-26AAD8E4924E}"/>
              </a:ext>
            </a:extLst>
          </p:cNvPr>
          <p:cNvSpPr txBox="1"/>
          <p:nvPr/>
        </p:nvSpPr>
        <p:spPr>
          <a:xfrm>
            <a:off x="823919" y="1706344"/>
            <a:ext cx="5266660" cy="198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chemeClr val="tx1"/>
                </a:solidFill>
              </a:rPr>
              <a:t>利用</a:t>
            </a:r>
            <a:r>
              <a:rPr lang="en-US" altLang="zh-TW" sz="1600" dirty="0">
                <a:solidFill>
                  <a:schemeClr val="tx1"/>
                </a:solidFill>
              </a:rPr>
              <a:t>BH1750</a:t>
            </a:r>
            <a:r>
              <a:rPr lang="zh-TW" altLang="en-US" sz="1600" dirty="0">
                <a:solidFill>
                  <a:schemeClr val="tx1"/>
                </a:solidFill>
              </a:rPr>
              <a:t>來感應外在的光源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chemeClr val="tx1"/>
                </a:solidFill>
              </a:rPr>
              <a:t>透過</a:t>
            </a:r>
            <a:r>
              <a:rPr lang="en-US" altLang="zh-TW" sz="1600" dirty="0">
                <a:solidFill>
                  <a:schemeClr val="tx1"/>
                </a:solidFill>
              </a:rPr>
              <a:t>ESP32</a:t>
            </a:r>
            <a:r>
              <a:rPr lang="zh-TW" altLang="en-US" sz="1600" dirty="0">
                <a:solidFill>
                  <a:schemeClr val="tx1"/>
                </a:solidFill>
              </a:rPr>
              <a:t>來接收及發送</a:t>
            </a:r>
            <a:r>
              <a:rPr lang="en-US" altLang="zh-TW" sz="1600" dirty="0">
                <a:solidFill>
                  <a:schemeClr val="tx1"/>
                </a:solidFill>
              </a:rPr>
              <a:t>BH1750</a:t>
            </a:r>
            <a:r>
              <a:rPr lang="zh-TW" altLang="en-US" sz="1600" dirty="0">
                <a:solidFill>
                  <a:schemeClr val="tx1"/>
                </a:solidFill>
              </a:rPr>
              <a:t>傳回來的數值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chemeClr val="tx1"/>
                </a:solidFill>
              </a:rPr>
              <a:t>最後用數值來判斷燈泡的開關與否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chemeClr val="tx1"/>
                </a:solidFill>
              </a:rPr>
              <a:t>除此之外也利用一個視窗來手動操作燈泡的開關</a:t>
            </a:r>
          </a:p>
        </p:txBody>
      </p:sp>
    </p:spTree>
    <p:extLst>
      <p:ext uri="{BB962C8B-B14F-4D97-AF65-F5344CB8AC3E}">
        <p14:creationId xmlns:p14="http://schemas.microsoft.com/office/powerpoint/2010/main" val="39064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sz="6000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C7EB81BC-B356-4234-989F-20914E0E7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4" y="149839"/>
            <a:ext cx="3228223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-BH1750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BE62A4-799F-4395-B9FD-913A07EB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1" y="891708"/>
            <a:ext cx="4332926" cy="38787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E11E9E-B443-4AD0-977E-240C836FEAB4}"/>
              </a:ext>
            </a:extLst>
          </p:cNvPr>
          <p:cNvSpPr txBox="1"/>
          <p:nvPr/>
        </p:nvSpPr>
        <p:spPr>
          <a:xfrm>
            <a:off x="5567972" y="891708"/>
            <a:ext cx="2799907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所需套件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並連接上網路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4" y="149839"/>
            <a:ext cx="3235312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-BH1750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16B6EFD-5407-4E25-86B7-33DD05DA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0" y="861592"/>
            <a:ext cx="4542177" cy="38120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8926B72-3041-4789-8AB4-BA6E4AA3937A}"/>
              </a:ext>
            </a:extLst>
          </p:cNvPr>
          <p:cNvSpPr txBox="1"/>
          <p:nvPr/>
        </p:nvSpPr>
        <p:spPr>
          <a:xfrm>
            <a:off x="5610503" y="1380806"/>
            <a:ext cx="3179079" cy="198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140.127.220.208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BH1750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BH1750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相關的套件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最後將數值等資料寫入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39613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4" y="149839"/>
            <a:ext cx="3143163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-BH1750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DDAD78-CE20-4ECF-9C42-B238728A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5" y="1110217"/>
            <a:ext cx="4621688" cy="1282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2D22A7-B0D7-4ECC-AF58-D446A692C5C3}"/>
              </a:ext>
            </a:extLst>
          </p:cNvPr>
          <p:cNvSpPr txBox="1"/>
          <p:nvPr/>
        </p:nvSpPr>
        <p:spPr>
          <a:xfrm>
            <a:off x="751335" y="2666923"/>
            <a:ext cx="4435519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迴圈不斷讀取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資料並傳送出去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3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B25619-17C7-4437-8FF2-1B1070FF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59" y="397933"/>
            <a:ext cx="3823646" cy="477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手動控制視窗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98E44E-A604-47DC-A6E5-F9C64870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3" y="1299268"/>
            <a:ext cx="3985605" cy="13717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6CB48B-7C6B-4B4D-82C3-A51CBF8518F6}"/>
              </a:ext>
            </a:extLst>
          </p:cNvPr>
          <p:cNvSpPr txBox="1"/>
          <p:nvPr/>
        </p:nvSpPr>
        <p:spPr>
          <a:xfrm>
            <a:off x="5357842" y="1299268"/>
            <a:ext cx="2799907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所需套件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並連接上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6746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288</Words>
  <Application>Microsoft Office PowerPoint</Application>
  <PresentationFormat>如螢幕大小 (16:9)</PresentationFormat>
  <Paragraphs>64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Roboto</vt:lpstr>
      <vt:lpstr>Arial</vt:lpstr>
      <vt:lpstr>Raleway</vt:lpstr>
      <vt:lpstr>Source Sans Pro</vt:lpstr>
      <vt:lpstr>Josefin Slab SemiBold</vt:lpstr>
      <vt:lpstr>Wingdings</vt:lpstr>
      <vt:lpstr>Montserrat</vt:lpstr>
      <vt:lpstr>Electronic Circuit Style CV by Slidesgo</vt:lpstr>
      <vt:lpstr>PowerPoint 簡報</vt:lpstr>
      <vt:lpstr>專題說明</vt:lpstr>
      <vt:lpstr>專題說明</vt:lpstr>
      <vt:lpstr>專題說明</vt:lpstr>
      <vt:lpstr>程式碼說明</vt:lpstr>
      <vt:lpstr>程式說明-BH1750</vt:lpstr>
      <vt:lpstr>程式說明-BH1750</vt:lpstr>
      <vt:lpstr>程式說明-BH1750</vt:lpstr>
      <vt:lpstr>程式說明-手動控制視窗</vt:lpstr>
      <vt:lpstr>程式說明-手動控制視窗</vt:lpstr>
      <vt:lpstr>程式說明-手動控制視窗</vt:lpstr>
      <vt:lpstr>程式說明-電燈控制</vt:lpstr>
      <vt:lpstr>程式說明-電燈控制</vt:lpstr>
      <vt:lpstr>程式說明-電燈控制</vt:lpstr>
      <vt:lpstr>程式說明-電燈控制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Una</dc:creator>
  <cp:lastModifiedBy>陳品妤</cp:lastModifiedBy>
  <cp:revision>12</cp:revision>
  <dcterms:modified xsi:type="dcterms:W3CDTF">2022-06-20T07:31:39Z</dcterms:modified>
</cp:coreProperties>
</file>