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29c9da6c5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29c9da6c5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29c9da6c5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29c9da6c5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f007d7b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f007d7b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f007d7b7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f007d7b7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29c9da6c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29c9da6c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29c9da6c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29c9da6c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29c9da6c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29c9da6c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29c9da6c5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29c9da6c5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29c9da6c5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29c9da6c5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29c9da6c5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29c9da6c5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29c9da6c5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29c9da6c5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machinelearningmastery.com/start-here/#getstarted" TargetMode="External"/><Relationship Id="rId4" Type="http://schemas.openxmlformats.org/officeDocument/2006/relationships/hyperlink" Target="https://colah.github.io/posts/2015-08-Understanding-LSTMs/" TargetMode="External"/><Relationship Id="rId5" Type="http://schemas.openxmlformats.org/officeDocument/2006/relationships/hyperlink" Target="https://www.sas.com/en_us/insights/analytics/machine-learning.html" TargetMode="External"/><Relationship Id="rId6" Type="http://schemas.openxmlformats.org/officeDocument/2006/relationships/hyperlink" Target="https://groww.in/us-stocks/googl" TargetMode="External"/><Relationship Id="rId7" Type="http://schemas.openxmlformats.org/officeDocument/2006/relationships/hyperlink" Target="https://www.investopedia.com/terms/d/deep-learning.asp" TargetMode="External"/><Relationship Id="rId8" Type="http://schemas.openxmlformats.org/officeDocument/2006/relationships/hyperlink" Target="https://www.nasdaq.com/market-activity/stocks/goo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investopedia.com/terms/b/big-data.asp" TargetMode="External"/><Relationship Id="rId4" Type="http://schemas.openxmlformats.org/officeDocument/2006/relationships/hyperlink" Target="https://www.investopedia.com/terms/e/ecommerce.asp" TargetMode="External"/><Relationship Id="rId5" Type="http://schemas.openxmlformats.org/officeDocument/2006/relationships/hyperlink" Target="https://www.investopedia.com/tech/worlds-top-10-fintech-companies-bab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Multinational_corporation" TargetMode="External"/><Relationship Id="rId4" Type="http://schemas.openxmlformats.org/officeDocument/2006/relationships/hyperlink" Target="https://en.wikipedia.org/wiki/Technology_company" TargetMode="External"/><Relationship Id="rId11" Type="http://schemas.openxmlformats.org/officeDocument/2006/relationships/hyperlink" Target="https://en.wikipedia.org/wiki/Apple_Inc." TargetMode="External"/><Relationship Id="rId10" Type="http://schemas.openxmlformats.org/officeDocument/2006/relationships/hyperlink" Target="https://en.wikipedia.org/wiki/Facebook,_Inc." TargetMode="External"/><Relationship Id="rId9" Type="http://schemas.openxmlformats.org/officeDocument/2006/relationships/hyperlink" Target="https://en.wikipedia.org/wiki/Amazon_(company)" TargetMode="External"/><Relationship Id="rId5" Type="http://schemas.openxmlformats.org/officeDocument/2006/relationships/hyperlink" Target="https://en.wikipedia.org/wiki/Internet" TargetMode="External"/><Relationship Id="rId6" Type="http://schemas.openxmlformats.org/officeDocument/2006/relationships/hyperlink" Target="https://en.wikipedia.org/wiki/Online_advertising" TargetMode="External"/><Relationship Id="rId7" Type="http://schemas.openxmlformats.org/officeDocument/2006/relationships/hyperlink" Target="https://en.wikipedia.org/wiki/Search_engine" TargetMode="External"/><Relationship Id="rId8" Type="http://schemas.openxmlformats.org/officeDocument/2006/relationships/hyperlink" Target="https://en.wikipedia.org/wiki/Cloud_comput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057400" y="1775225"/>
            <a:ext cx="7763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STOCK PRICE PREDICTION </a:t>
            </a:r>
            <a:endParaRPr/>
          </a:p>
        </p:txBody>
      </p:sp>
      <p:sp>
        <p:nvSpPr>
          <p:cNvPr id="86" name="Google Shape;86;p13"/>
          <p:cNvSpPr txBox="1"/>
          <p:nvPr>
            <p:ph type="ctrTitle"/>
          </p:nvPr>
        </p:nvSpPr>
        <p:spPr>
          <a:xfrm>
            <a:off x="839525" y="2990150"/>
            <a:ext cx="7435200" cy="83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3000"/>
              <a:t>Machine Learning Project</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 </a:t>
            </a:r>
            <a:endParaRPr/>
          </a:p>
        </p:txBody>
      </p:sp>
      <p:sp>
        <p:nvSpPr>
          <p:cNvPr id="141" name="Google Shape;141;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can see the </a:t>
            </a:r>
            <a:r>
              <a:rPr lang="en-GB"/>
              <a:t>Prediction</a:t>
            </a:r>
            <a:r>
              <a:rPr lang="en-GB"/>
              <a:t>, analysis and Visualization of Google stock Price hough applying Deep learning algorithms such as LSTM, DENSE, DROP OUT and SEQUENTIAL.</a:t>
            </a:r>
            <a:endParaRPr/>
          </a:p>
          <a:p>
            <a:pPr indent="0" lvl="0" marL="0" rtl="0" algn="l">
              <a:spcBef>
                <a:spcPts val="1200"/>
              </a:spcBef>
              <a:spcAft>
                <a:spcPts val="0"/>
              </a:spcAft>
              <a:buNone/>
            </a:pPr>
            <a:r>
              <a:rPr lang="en-GB"/>
              <a:t>Same way we can use any company Stock Dataset directly apply this </a:t>
            </a:r>
            <a:r>
              <a:rPr lang="en-GB"/>
              <a:t>algorithms</a:t>
            </a:r>
            <a:r>
              <a:rPr lang="en-GB"/>
              <a:t> it will give us the correct </a:t>
            </a:r>
            <a:r>
              <a:rPr lang="en-GB"/>
              <a:t>prediction.</a:t>
            </a:r>
            <a:endParaRPr/>
          </a:p>
          <a:p>
            <a:pPr indent="0" lvl="0" marL="0" rtl="0" algn="l">
              <a:spcBef>
                <a:spcPts val="1200"/>
              </a:spcBef>
              <a:spcAft>
                <a:spcPts val="1200"/>
              </a:spcAft>
              <a:buNone/>
            </a:pPr>
            <a:r>
              <a:rPr lang="en-GB"/>
              <a:t>This System is Successfully runs on any system even on Cloud platforms.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r>
              <a:rPr lang="en-GB"/>
              <a:t> </a:t>
            </a:r>
            <a:endParaRPr/>
          </a:p>
        </p:txBody>
      </p:sp>
      <p:sp>
        <p:nvSpPr>
          <p:cNvPr id="147" name="Google Shape;147;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u="sng">
                <a:solidFill>
                  <a:schemeClr val="hlink"/>
                </a:solidFill>
                <a:hlinkClick r:id="rId3"/>
              </a:rPr>
              <a:t>https://machinelearningmastery.com/start-here/#getstarted</a:t>
            </a:r>
            <a:endParaRPr/>
          </a:p>
          <a:p>
            <a:pPr indent="-342900" lvl="0" marL="457200" rtl="0" algn="l">
              <a:spcBef>
                <a:spcPts val="0"/>
              </a:spcBef>
              <a:spcAft>
                <a:spcPts val="0"/>
              </a:spcAft>
              <a:buSzPts val="1800"/>
              <a:buAutoNum type="arabicPeriod"/>
            </a:pPr>
            <a:r>
              <a:rPr lang="en-GB" u="sng">
                <a:solidFill>
                  <a:schemeClr val="hlink"/>
                </a:solidFill>
                <a:hlinkClick r:id="rId4"/>
              </a:rPr>
              <a:t>https://colah.github.io/posts/2015-08-Understanding-LSTMs/</a:t>
            </a:r>
            <a:endParaRPr/>
          </a:p>
          <a:p>
            <a:pPr indent="-342900" lvl="0" marL="457200" rtl="0" algn="l">
              <a:spcBef>
                <a:spcPts val="0"/>
              </a:spcBef>
              <a:spcAft>
                <a:spcPts val="0"/>
              </a:spcAft>
              <a:buSzPts val="1800"/>
              <a:buAutoNum type="arabicPeriod"/>
            </a:pPr>
            <a:r>
              <a:rPr lang="en-GB" u="sng">
                <a:solidFill>
                  <a:schemeClr val="hlink"/>
                </a:solidFill>
                <a:hlinkClick r:id="rId5"/>
              </a:rPr>
              <a:t>https://www.sas.com/en_us/insights/analytics/machine-learning.html</a:t>
            </a:r>
            <a:endParaRPr/>
          </a:p>
          <a:p>
            <a:pPr indent="-342900" lvl="0" marL="457200" rtl="0" algn="l">
              <a:spcBef>
                <a:spcPts val="0"/>
              </a:spcBef>
              <a:spcAft>
                <a:spcPts val="0"/>
              </a:spcAft>
              <a:buSzPts val="1800"/>
              <a:buAutoNum type="arabicPeriod"/>
            </a:pPr>
            <a:r>
              <a:rPr lang="en-GB" u="sng">
                <a:solidFill>
                  <a:schemeClr val="hlink"/>
                </a:solidFill>
                <a:hlinkClick r:id="rId6"/>
              </a:rPr>
              <a:t>https://groww.in/us-stocks/googl</a:t>
            </a:r>
            <a:endParaRPr/>
          </a:p>
          <a:p>
            <a:pPr indent="-342900" lvl="0" marL="457200" rtl="0" algn="l">
              <a:spcBef>
                <a:spcPts val="0"/>
              </a:spcBef>
              <a:spcAft>
                <a:spcPts val="0"/>
              </a:spcAft>
              <a:buSzPts val="1800"/>
              <a:buAutoNum type="arabicPeriod"/>
            </a:pPr>
            <a:r>
              <a:rPr lang="en-GB" u="sng">
                <a:solidFill>
                  <a:schemeClr val="hlink"/>
                </a:solidFill>
                <a:hlinkClick r:id="rId7"/>
              </a:rPr>
              <a:t>https://www.investopedia.com/terms/d/deep-learning.asp</a:t>
            </a:r>
            <a:r>
              <a:rPr lang="en-GB"/>
              <a:t> </a:t>
            </a:r>
            <a:endParaRPr/>
          </a:p>
          <a:p>
            <a:pPr indent="-342900" lvl="0" marL="457200" rtl="0" algn="l">
              <a:spcBef>
                <a:spcPts val="0"/>
              </a:spcBef>
              <a:spcAft>
                <a:spcPts val="0"/>
              </a:spcAft>
              <a:buSzPts val="1800"/>
              <a:buAutoNum type="arabicPeriod"/>
            </a:pPr>
            <a:r>
              <a:rPr lang="en-GB" u="sng">
                <a:solidFill>
                  <a:schemeClr val="hlink"/>
                </a:solidFill>
                <a:hlinkClick r:id="rId8"/>
              </a:rPr>
              <a:t>https://www.nasdaq.com/market-activity/stocks/goog</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3" name="Google Shape;153;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4"/>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92" name="Google Shape;92;p14"/>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pic>
        <p:nvPicPr>
          <p:cNvPr id="93" name="Google Shape;93;p14"/>
          <p:cNvPicPr preferRelativeResize="0"/>
          <p:nvPr/>
        </p:nvPicPr>
        <p:blipFill>
          <a:blip r:embed="rId3">
            <a:alphaModFix/>
          </a:blip>
          <a:stretch>
            <a:fillRect/>
          </a:stretch>
        </p:blipFill>
        <p:spPr>
          <a:xfrm>
            <a:off x="893200" y="83162"/>
            <a:ext cx="7277100" cy="48483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CONTENT</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Machine Learning</a:t>
            </a:r>
            <a:endParaRPr/>
          </a:p>
          <a:p>
            <a:pPr indent="-342900" lvl="0" marL="457200" rtl="0" algn="l">
              <a:spcBef>
                <a:spcPts val="0"/>
              </a:spcBef>
              <a:spcAft>
                <a:spcPts val="0"/>
              </a:spcAft>
              <a:buSzPts val="1800"/>
              <a:buAutoNum type="arabicPeriod"/>
            </a:pPr>
            <a:r>
              <a:rPr lang="en-GB"/>
              <a:t>Deep Learning</a:t>
            </a:r>
            <a:endParaRPr/>
          </a:p>
          <a:p>
            <a:pPr indent="-342900" lvl="0" marL="457200" rtl="0" algn="l">
              <a:spcBef>
                <a:spcPts val="0"/>
              </a:spcBef>
              <a:spcAft>
                <a:spcPts val="0"/>
              </a:spcAft>
              <a:buSzPts val="1800"/>
              <a:buAutoNum type="arabicPeriod"/>
            </a:pPr>
            <a:r>
              <a:rPr lang="en-GB"/>
              <a:t>Deep Learning </a:t>
            </a:r>
            <a:r>
              <a:rPr lang="en-GB"/>
              <a:t>Necessity</a:t>
            </a:r>
            <a:r>
              <a:rPr lang="en-GB"/>
              <a:t> </a:t>
            </a:r>
            <a:endParaRPr/>
          </a:p>
          <a:p>
            <a:pPr indent="-342900" lvl="0" marL="457200" rtl="0" algn="l">
              <a:spcBef>
                <a:spcPts val="0"/>
              </a:spcBef>
              <a:spcAft>
                <a:spcPts val="0"/>
              </a:spcAft>
              <a:buSzPts val="1800"/>
              <a:buAutoNum type="arabicPeriod"/>
            </a:pPr>
            <a:r>
              <a:rPr lang="en-GB"/>
              <a:t>Google Stock Price Dataset</a:t>
            </a:r>
            <a:endParaRPr/>
          </a:p>
          <a:p>
            <a:pPr indent="-342900" lvl="0" marL="457200" rtl="0" algn="l">
              <a:spcBef>
                <a:spcPts val="0"/>
              </a:spcBef>
              <a:spcAft>
                <a:spcPts val="0"/>
              </a:spcAft>
              <a:buSzPts val="1800"/>
              <a:buAutoNum type="arabicPeriod"/>
            </a:pPr>
            <a:r>
              <a:rPr lang="en-GB"/>
              <a:t>Algorithm</a:t>
            </a:r>
            <a:endParaRPr/>
          </a:p>
          <a:p>
            <a:pPr indent="-342900" lvl="0" marL="457200" rtl="0" algn="l">
              <a:spcBef>
                <a:spcPts val="0"/>
              </a:spcBef>
              <a:spcAft>
                <a:spcPts val="0"/>
              </a:spcAft>
              <a:buSzPts val="1800"/>
              <a:buAutoNum type="arabicPeriod"/>
            </a:pPr>
            <a:r>
              <a:rPr lang="en-GB"/>
              <a:t>Conclusion </a:t>
            </a:r>
            <a:endParaRPr/>
          </a:p>
          <a:p>
            <a:pPr indent="-342900" lvl="0" marL="457200" rtl="0" algn="l">
              <a:spcBef>
                <a:spcPts val="0"/>
              </a:spcBef>
              <a:spcAft>
                <a:spcPts val="0"/>
              </a:spcAft>
              <a:buSzPts val="1800"/>
              <a:buAutoNum type="arabicPeriod"/>
            </a:pPr>
            <a:r>
              <a:rPr lang="en-GB"/>
              <a:t>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ABSTRACT</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Demand of Stock have </a:t>
            </a:r>
            <a:r>
              <a:rPr lang="en-GB"/>
              <a:t>become</a:t>
            </a:r>
            <a:r>
              <a:rPr lang="en-GB"/>
              <a:t> huge with Increased in popularity of Stock in Digital world. Prediction and </a:t>
            </a:r>
            <a:r>
              <a:rPr lang="en-GB"/>
              <a:t>Analysing</a:t>
            </a:r>
            <a:r>
              <a:rPr lang="en-GB"/>
              <a:t> stock can benefit </a:t>
            </a:r>
            <a:r>
              <a:rPr lang="en-GB"/>
              <a:t>People</a:t>
            </a:r>
            <a:r>
              <a:rPr lang="en-GB"/>
              <a:t> to </a:t>
            </a:r>
            <a:r>
              <a:rPr lang="en-GB"/>
              <a:t>think</a:t>
            </a:r>
            <a:r>
              <a:rPr lang="en-GB"/>
              <a:t> before buying or selling stocks. So, A New Stock Price Prediction through Deep Learning Algorithms has been analyzed and visualized. Through This System we can predict of any Company stock in the world.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MACHINE LEARNING</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highlight>
                  <a:srgbClr val="FFFFFF"/>
                </a:highlight>
              </a:rPr>
              <a:t>Machine learning is the science of getting computers to act without being explicitly programmed.</a:t>
            </a:r>
            <a:endParaRPr sz="1400">
              <a:highlight>
                <a:srgbClr val="FFFFFF"/>
              </a:highlight>
            </a:endParaRPr>
          </a:p>
          <a:p>
            <a:pPr indent="0" lvl="0" marL="0" rtl="0" algn="l">
              <a:spcBef>
                <a:spcPts val="1200"/>
              </a:spcBef>
              <a:spcAft>
                <a:spcPts val="0"/>
              </a:spcAft>
              <a:buNone/>
            </a:pPr>
            <a:r>
              <a:rPr lang="en-GB" sz="1400">
                <a:highlight>
                  <a:srgbClr val="FFFFFF"/>
                </a:highlight>
              </a:rPr>
              <a:t>Machine learning is a method of data analysis that automates analytical model building</a:t>
            </a:r>
            <a:endParaRPr sz="1400">
              <a:highlight>
                <a:srgbClr val="FFFFFF"/>
              </a:highlight>
            </a:endParaRPr>
          </a:p>
          <a:p>
            <a:pPr indent="0" lvl="0" marL="0" rtl="0" algn="l">
              <a:spcBef>
                <a:spcPts val="1200"/>
              </a:spcBef>
              <a:spcAft>
                <a:spcPts val="1200"/>
              </a:spcAft>
              <a:buNone/>
            </a:pPr>
            <a:r>
              <a:rPr lang="en-GB" sz="1400">
                <a:highlight>
                  <a:srgbClr val="FFFFFF"/>
                </a:highlight>
                <a:latin typeface="Arial"/>
                <a:ea typeface="Arial"/>
                <a:cs typeface="Arial"/>
                <a:sym typeface="Arial"/>
              </a:rPr>
              <a:t>Machine learning is important because it gives enterprises a view of trends in customer behavior and business operational patterns, as well as supports the development of new products</a:t>
            </a:r>
            <a:endParaRPr sz="1400">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DEEP LEARNING</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rgbClr val="111111"/>
                </a:solidFill>
                <a:highlight>
                  <a:srgbClr val="FFFFFF"/>
                </a:highlight>
                <a:latin typeface="Times New Roman"/>
                <a:ea typeface="Times New Roman"/>
                <a:cs typeface="Times New Roman"/>
                <a:sym typeface="Times New Roman"/>
              </a:rPr>
              <a:t>Deep learning is an </a:t>
            </a:r>
            <a:r>
              <a:rPr lang="en-GB" sz="1400">
                <a:solidFill>
                  <a:srgbClr val="111111"/>
                </a:solidFill>
                <a:latin typeface="Times New Roman"/>
                <a:ea typeface="Times New Roman"/>
                <a:cs typeface="Times New Roman"/>
                <a:sym typeface="Times New Roman"/>
              </a:rPr>
              <a:t>artificial intelligence (AI)</a:t>
            </a:r>
            <a:r>
              <a:rPr lang="en-GB" sz="1400">
                <a:solidFill>
                  <a:srgbClr val="111111"/>
                </a:solidFill>
                <a:highlight>
                  <a:srgbClr val="FFFFFF"/>
                </a:highlight>
                <a:latin typeface="Times New Roman"/>
                <a:ea typeface="Times New Roman"/>
                <a:cs typeface="Times New Roman"/>
                <a:sym typeface="Times New Roman"/>
              </a:rPr>
              <a:t> function that imitates the workings of the human brain in processing data and creating patterns for use in decision making.</a:t>
            </a:r>
            <a:endParaRPr sz="1400">
              <a:solidFill>
                <a:srgbClr val="11111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GB" sz="1400">
                <a:solidFill>
                  <a:srgbClr val="111111"/>
                </a:solidFill>
                <a:highlight>
                  <a:srgbClr val="FFFFFF"/>
                </a:highlight>
                <a:latin typeface="Times New Roman"/>
                <a:ea typeface="Times New Roman"/>
                <a:cs typeface="Times New Roman"/>
                <a:sym typeface="Times New Roman"/>
              </a:rPr>
              <a:t> Deep learning is a subset of </a:t>
            </a:r>
            <a:r>
              <a:rPr lang="en-GB" sz="1400">
                <a:solidFill>
                  <a:srgbClr val="111111"/>
                </a:solidFill>
                <a:latin typeface="Times New Roman"/>
                <a:ea typeface="Times New Roman"/>
                <a:cs typeface="Times New Roman"/>
                <a:sym typeface="Times New Roman"/>
              </a:rPr>
              <a:t>machine learning</a:t>
            </a:r>
            <a:r>
              <a:rPr lang="en-GB" sz="1400">
                <a:solidFill>
                  <a:srgbClr val="111111"/>
                </a:solidFill>
                <a:highlight>
                  <a:srgbClr val="FFFFFF"/>
                </a:highlight>
                <a:latin typeface="Times New Roman"/>
                <a:ea typeface="Times New Roman"/>
                <a:cs typeface="Times New Roman"/>
                <a:sym typeface="Times New Roman"/>
              </a:rPr>
              <a:t> in artificial intelligence that has networks capable of learning unsupervised from data that is unstructured or unlabeled. Also known as deep neural learning or deep neural network.</a:t>
            </a:r>
            <a:endParaRPr sz="1400">
              <a:solidFill>
                <a:srgbClr val="111111"/>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rPr lang="en-GB" sz="1400">
                <a:solidFill>
                  <a:srgbClr val="262626"/>
                </a:solidFill>
                <a:highlight>
                  <a:srgbClr val="FFFFFF"/>
                </a:highlight>
                <a:latin typeface="Times New Roman"/>
                <a:ea typeface="Times New Roman"/>
                <a:cs typeface="Times New Roman"/>
                <a:sym typeface="Times New Roman"/>
              </a:rPr>
              <a:t>Deep learning attempts to mimic the human brain—albeit far from matching its ability—enabling systems to cluster data and make predictions with incredible accuracy.</a:t>
            </a:r>
            <a:endParaRPr sz="1400">
              <a:solidFill>
                <a:srgbClr val="11111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DEEP LEARNING </a:t>
            </a:r>
            <a:r>
              <a:rPr lang="en-GB"/>
              <a:t>NECESSITY  </a:t>
            </a:r>
            <a:r>
              <a:rPr lang="en-GB"/>
              <a:t> </a:t>
            </a:r>
            <a:endParaRPr/>
          </a:p>
        </p:txBody>
      </p:sp>
      <p:sp>
        <p:nvSpPr>
          <p:cNvPr id="123" name="Google Shape;123;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rgbClr val="111111"/>
                </a:solidFill>
                <a:highlight>
                  <a:srgbClr val="FFFFFF"/>
                </a:highlight>
                <a:latin typeface="Arial"/>
                <a:ea typeface="Arial"/>
                <a:cs typeface="Arial"/>
                <a:sym typeface="Arial"/>
              </a:rPr>
              <a:t>Deep learning has evolved hand-in-hand with the digital era, which has brought about an explosion of data in all forms and from every region of the world. This data, known simply as </a:t>
            </a:r>
            <a:r>
              <a:rPr lang="en-GB" sz="1400" u="sng">
                <a:solidFill>
                  <a:srgbClr val="2C40D0"/>
                </a:solidFill>
                <a:latin typeface="Arial"/>
                <a:ea typeface="Arial"/>
                <a:cs typeface="Arial"/>
                <a:sym typeface="Arial"/>
                <a:hlinkClick r:id="rId3">
                  <a:extLst>
                    <a:ext uri="{A12FA001-AC4F-418D-AE19-62706E023703}">
                      <ahyp:hlinkClr val="tx"/>
                    </a:ext>
                  </a:extLst>
                </a:hlinkClick>
              </a:rPr>
              <a:t>big data</a:t>
            </a:r>
            <a:r>
              <a:rPr lang="en-GB" sz="1400">
                <a:solidFill>
                  <a:srgbClr val="111111"/>
                </a:solidFill>
                <a:highlight>
                  <a:srgbClr val="FFFFFF"/>
                </a:highlight>
                <a:latin typeface="Arial"/>
                <a:ea typeface="Arial"/>
                <a:cs typeface="Arial"/>
                <a:sym typeface="Arial"/>
              </a:rPr>
              <a:t>, is drawn from sources like social media, internet search engines, </a:t>
            </a:r>
            <a:r>
              <a:rPr lang="en-GB" sz="1400" u="sng">
                <a:solidFill>
                  <a:srgbClr val="2C40D0"/>
                </a:solidFill>
                <a:latin typeface="Arial"/>
                <a:ea typeface="Arial"/>
                <a:cs typeface="Arial"/>
                <a:sym typeface="Arial"/>
                <a:hlinkClick r:id="rId4">
                  <a:extLst>
                    <a:ext uri="{A12FA001-AC4F-418D-AE19-62706E023703}">
                      <ahyp:hlinkClr val="tx"/>
                    </a:ext>
                  </a:extLst>
                </a:hlinkClick>
              </a:rPr>
              <a:t>e-commerce</a:t>
            </a:r>
            <a:r>
              <a:rPr lang="en-GB" sz="1400">
                <a:solidFill>
                  <a:srgbClr val="111111"/>
                </a:solidFill>
                <a:highlight>
                  <a:srgbClr val="FFFFFF"/>
                </a:highlight>
                <a:latin typeface="Arial"/>
                <a:ea typeface="Arial"/>
                <a:cs typeface="Arial"/>
                <a:sym typeface="Arial"/>
              </a:rPr>
              <a:t> platforms, and online cinemas, among others. This enormous amount of data is readily accessible and can be shared through </a:t>
            </a:r>
            <a:r>
              <a:rPr lang="en-GB" sz="1400" u="sng">
                <a:solidFill>
                  <a:srgbClr val="2C40D0"/>
                </a:solidFill>
                <a:latin typeface="Arial"/>
                <a:ea typeface="Arial"/>
                <a:cs typeface="Arial"/>
                <a:sym typeface="Arial"/>
                <a:hlinkClick r:id="rId5">
                  <a:extLst>
                    <a:ext uri="{A12FA001-AC4F-418D-AE19-62706E023703}">
                      <ahyp:hlinkClr val="tx"/>
                    </a:ext>
                  </a:extLst>
                </a:hlinkClick>
              </a:rPr>
              <a:t>fintech</a:t>
            </a:r>
            <a:r>
              <a:rPr lang="en-GB" sz="1400">
                <a:solidFill>
                  <a:srgbClr val="111111"/>
                </a:solidFill>
                <a:highlight>
                  <a:srgbClr val="FFFFFF"/>
                </a:highlight>
                <a:latin typeface="Arial"/>
                <a:ea typeface="Arial"/>
                <a:cs typeface="Arial"/>
                <a:sym typeface="Arial"/>
              </a:rPr>
              <a:t> applications like cloud computing.</a:t>
            </a:r>
            <a:endParaRPr sz="1400">
              <a:solidFill>
                <a:srgbClr val="111111"/>
              </a:solidFill>
              <a:highlight>
                <a:srgbClr val="FFFFFF"/>
              </a:highlight>
              <a:latin typeface="Arial"/>
              <a:ea typeface="Arial"/>
              <a:cs typeface="Arial"/>
              <a:sym typeface="Arial"/>
            </a:endParaRPr>
          </a:p>
          <a:p>
            <a:pPr indent="0" lvl="0" marL="0" rtl="0" algn="l">
              <a:spcBef>
                <a:spcPts val="1200"/>
              </a:spcBef>
              <a:spcAft>
                <a:spcPts val="1200"/>
              </a:spcAft>
              <a:buNone/>
            </a:pPr>
            <a:r>
              <a:rPr lang="en-GB" sz="1400">
                <a:solidFill>
                  <a:srgbClr val="111111"/>
                </a:solidFill>
                <a:highlight>
                  <a:srgbClr val="FFFFFF"/>
                </a:highlight>
                <a:latin typeface="Arial"/>
                <a:ea typeface="Arial"/>
                <a:cs typeface="Arial"/>
                <a:sym typeface="Arial"/>
              </a:rPr>
              <a:t>However, the data, which normally is unstructured, is so vast that it could take decades for humans to comprehend it and extract relevant information. Companies realize the incredible potential that can result from unraveling this wealth of information and are increasingly adapting to AI systems for automated support.</a:t>
            </a:r>
            <a:endParaRPr sz="1400">
              <a:solidFill>
                <a:srgbClr val="111111"/>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GOOGLE STOCK PRICE DATASET</a:t>
            </a:r>
            <a:endParaRPr/>
          </a:p>
        </p:txBody>
      </p:sp>
      <p:sp>
        <p:nvSpPr>
          <p:cNvPr id="129" name="Google Shape;129;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solidFill>
                  <a:srgbClr val="202122"/>
                </a:solidFill>
                <a:latin typeface="Arial"/>
                <a:ea typeface="Arial"/>
                <a:cs typeface="Arial"/>
                <a:sym typeface="Arial"/>
              </a:rPr>
              <a:t>Google LLC</a:t>
            </a:r>
            <a:r>
              <a:rPr lang="en-GB" sz="1400">
                <a:solidFill>
                  <a:srgbClr val="202122"/>
                </a:solidFill>
                <a:highlight>
                  <a:srgbClr val="FFFFFF"/>
                </a:highlight>
                <a:latin typeface="Arial"/>
                <a:ea typeface="Arial"/>
                <a:cs typeface="Arial"/>
                <a:sym typeface="Arial"/>
              </a:rPr>
              <a:t> is an American </a:t>
            </a:r>
            <a:r>
              <a:rPr lang="en-GB" sz="1400">
                <a:solidFill>
                  <a:srgbClr val="0B0080"/>
                </a:solidFill>
                <a:uFill>
                  <a:noFill/>
                </a:uFill>
                <a:latin typeface="Arial"/>
                <a:ea typeface="Arial"/>
                <a:cs typeface="Arial"/>
                <a:sym typeface="Arial"/>
                <a:hlinkClick r:id="rId3">
                  <a:extLst>
                    <a:ext uri="{A12FA001-AC4F-418D-AE19-62706E023703}">
                      <ahyp:hlinkClr val="tx"/>
                    </a:ext>
                  </a:extLst>
                </a:hlinkClick>
              </a:rPr>
              <a:t>multinational</a:t>
            </a:r>
            <a:r>
              <a:rPr lang="en-GB" sz="1400">
                <a:solidFill>
                  <a:srgbClr val="202122"/>
                </a:solidFill>
                <a:highlight>
                  <a:srgbClr val="FFFFFF"/>
                </a:highlight>
                <a:latin typeface="Arial"/>
                <a:ea typeface="Arial"/>
                <a:cs typeface="Arial"/>
                <a:sym typeface="Arial"/>
              </a:rPr>
              <a:t> </a:t>
            </a:r>
            <a:r>
              <a:rPr lang="en-GB" sz="1400">
                <a:solidFill>
                  <a:srgbClr val="0B0080"/>
                </a:solidFill>
                <a:uFill>
                  <a:noFill/>
                </a:uFill>
                <a:latin typeface="Arial"/>
                <a:ea typeface="Arial"/>
                <a:cs typeface="Arial"/>
                <a:sym typeface="Arial"/>
                <a:hlinkClick r:id="rId4">
                  <a:extLst>
                    <a:ext uri="{A12FA001-AC4F-418D-AE19-62706E023703}">
                      <ahyp:hlinkClr val="tx"/>
                    </a:ext>
                  </a:extLst>
                </a:hlinkClick>
              </a:rPr>
              <a:t>technology company</a:t>
            </a:r>
            <a:r>
              <a:rPr lang="en-GB" sz="1400">
                <a:solidFill>
                  <a:srgbClr val="202122"/>
                </a:solidFill>
                <a:highlight>
                  <a:srgbClr val="FFFFFF"/>
                </a:highlight>
                <a:latin typeface="Arial"/>
                <a:ea typeface="Arial"/>
                <a:cs typeface="Arial"/>
                <a:sym typeface="Arial"/>
              </a:rPr>
              <a:t> that specializes in </a:t>
            </a:r>
            <a:r>
              <a:rPr lang="en-GB" sz="1400">
                <a:solidFill>
                  <a:srgbClr val="0B0080"/>
                </a:solidFill>
                <a:uFill>
                  <a:noFill/>
                </a:uFill>
                <a:latin typeface="Arial"/>
                <a:ea typeface="Arial"/>
                <a:cs typeface="Arial"/>
                <a:sym typeface="Arial"/>
                <a:hlinkClick r:id="rId5">
                  <a:extLst>
                    <a:ext uri="{A12FA001-AC4F-418D-AE19-62706E023703}">
                      <ahyp:hlinkClr val="tx"/>
                    </a:ext>
                  </a:extLst>
                </a:hlinkClick>
              </a:rPr>
              <a:t>Internet</a:t>
            </a:r>
            <a:r>
              <a:rPr lang="en-GB" sz="1400">
                <a:solidFill>
                  <a:srgbClr val="202122"/>
                </a:solidFill>
                <a:highlight>
                  <a:srgbClr val="FFFFFF"/>
                </a:highlight>
                <a:latin typeface="Arial"/>
                <a:ea typeface="Arial"/>
                <a:cs typeface="Arial"/>
                <a:sym typeface="Arial"/>
              </a:rPr>
              <a:t>-related services and products, which include </a:t>
            </a:r>
            <a:r>
              <a:rPr lang="en-GB" sz="1400">
                <a:solidFill>
                  <a:srgbClr val="0B0080"/>
                </a:solidFill>
                <a:uFill>
                  <a:noFill/>
                </a:uFill>
                <a:latin typeface="Arial"/>
                <a:ea typeface="Arial"/>
                <a:cs typeface="Arial"/>
                <a:sym typeface="Arial"/>
                <a:hlinkClick r:id="rId6">
                  <a:extLst>
                    <a:ext uri="{A12FA001-AC4F-418D-AE19-62706E023703}">
                      <ahyp:hlinkClr val="tx"/>
                    </a:ext>
                  </a:extLst>
                </a:hlinkClick>
              </a:rPr>
              <a:t>online advertising technologies</a:t>
            </a:r>
            <a:r>
              <a:rPr lang="en-GB" sz="1400">
                <a:solidFill>
                  <a:srgbClr val="202122"/>
                </a:solidFill>
                <a:highlight>
                  <a:srgbClr val="FFFFFF"/>
                </a:highlight>
                <a:latin typeface="Arial"/>
                <a:ea typeface="Arial"/>
                <a:cs typeface="Arial"/>
                <a:sym typeface="Arial"/>
              </a:rPr>
              <a:t>, a </a:t>
            </a:r>
            <a:r>
              <a:rPr lang="en-GB" sz="1400">
                <a:solidFill>
                  <a:srgbClr val="0B0080"/>
                </a:solidFill>
                <a:uFill>
                  <a:noFill/>
                </a:uFill>
                <a:latin typeface="Arial"/>
                <a:ea typeface="Arial"/>
                <a:cs typeface="Arial"/>
                <a:sym typeface="Arial"/>
                <a:hlinkClick r:id="rId7">
                  <a:extLst>
                    <a:ext uri="{A12FA001-AC4F-418D-AE19-62706E023703}">
                      <ahyp:hlinkClr val="tx"/>
                    </a:ext>
                  </a:extLst>
                </a:hlinkClick>
              </a:rPr>
              <a:t>search engine</a:t>
            </a:r>
            <a:r>
              <a:rPr lang="en-GB" sz="1400">
                <a:solidFill>
                  <a:srgbClr val="202122"/>
                </a:solidFill>
                <a:highlight>
                  <a:srgbClr val="FFFFFF"/>
                </a:highlight>
                <a:latin typeface="Arial"/>
                <a:ea typeface="Arial"/>
                <a:cs typeface="Arial"/>
                <a:sym typeface="Arial"/>
              </a:rPr>
              <a:t>, </a:t>
            </a:r>
            <a:r>
              <a:rPr lang="en-GB" sz="1400">
                <a:solidFill>
                  <a:srgbClr val="0B0080"/>
                </a:solidFill>
                <a:uFill>
                  <a:noFill/>
                </a:uFill>
                <a:latin typeface="Arial"/>
                <a:ea typeface="Arial"/>
                <a:cs typeface="Arial"/>
                <a:sym typeface="Arial"/>
                <a:hlinkClick r:id="rId8">
                  <a:extLst>
                    <a:ext uri="{A12FA001-AC4F-418D-AE19-62706E023703}">
                      <ahyp:hlinkClr val="tx"/>
                    </a:ext>
                  </a:extLst>
                </a:hlinkClick>
              </a:rPr>
              <a:t>cloud computing</a:t>
            </a:r>
            <a:r>
              <a:rPr lang="en-GB" sz="1400">
                <a:solidFill>
                  <a:srgbClr val="202122"/>
                </a:solidFill>
                <a:highlight>
                  <a:srgbClr val="FFFFFF"/>
                </a:highlight>
                <a:latin typeface="Arial"/>
                <a:ea typeface="Arial"/>
                <a:cs typeface="Arial"/>
                <a:sym typeface="Arial"/>
              </a:rPr>
              <a:t>, software, and hardware. </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en-GB" sz="1400">
                <a:solidFill>
                  <a:srgbClr val="202122"/>
                </a:solidFill>
                <a:highlight>
                  <a:srgbClr val="FFFFFF"/>
                </a:highlight>
                <a:latin typeface="Arial"/>
                <a:ea typeface="Arial"/>
                <a:cs typeface="Arial"/>
                <a:sym typeface="Arial"/>
              </a:rPr>
              <a:t>It is considered one of the big four Internet stocks along with </a:t>
            </a:r>
            <a:r>
              <a:rPr lang="en-GB" sz="1400">
                <a:solidFill>
                  <a:srgbClr val="0B0080"/>
                </a:solidFill>
                <a:uFill>
                  <a:noFill/>
                </a:uFill>
                <a:latin typeface="Arial"/>
                <a:ea typeface="Arial"/>
                <a:cs typeface="Arial"/>
                <a:sym typeface="Arial"/>
                <a:hlinkClick r:id="rId9">
                  <a:extLst>
                    <a:ext uri="{A12FA001-AC4F-418D-AE19-62706E023703}">
                      <ahyp:hlinkClr val="tx"/>
                    </a:ext>
                  </a:extLst>
                </a:hlinkClick>
              </a:rPr>
              <a:t>Amazon</a:t>
            </a:r>
            <a:r>
              <a:rPr lang="en-GB" sz="1400">
                <a:solidFill>
                  <a:srgbClr val="202122"/>
                </a:solidFill>
                <a:highlight>
                  <a:srgbClr val="FFFFFF"/>
                </a:highlight>
                <a:latin typeface="Arial"/>
                <a:ea typeface="Arial"/>
                <a:cs typeface="Arial"/>
                <a:sym typeface="Arial"/>
              </a:rPr>
              <a:t>, </a:t>
            </a:r>
            <a:r>
              <a:rPr lang="en-GB" sz="1400">
                <a:solidFill>
                  <a:srgbClr val="0B0080"/>
                </a:solidFill>
                <a:uFill>
                  <a:noFill/>
                </a:uFill>
                <a:latin typeface="Arial"/>
                <a:ea typeface="Arial"/>
                <a:cs typeface="Arial"/>
                <a:sym typeface="Arial"/>
                <a:hlinkClick r:id="rId10">
                  <a:extLst>
                    <a:ext uri="{A12FA001-AC4F-418D-AE19-62706E023703}">
                      <ahyp:hlinkClr val="tx"/>
                    </a:ext>
                  </a:extLst>
                </a:hlinkClick>
              </a:rPr>
              <a:t>Facebook</a:t>
            </a:r>
            <a:r>
              <a:rPr lang="en-GB" sz="1400">
                <a:solidFill>
                  <a:srgbClr val="202122"/>
                </a:solidFill>
                <a:highlight>
                  <a:srgbClr val="FFFFFF"/>
                </a:highlight>
                <a:latin typeface="Arial"/>
                <a:ea typeface="Arial"/>
                <a:cs typeface="Arial"/>
                <a:sym typeface="Arial"/>
              </a:rPr>
              <a:t>, and </a:t>
            </a:r>
            <a:r>
              <a:rPr lang="en-GB" sz="1400">
                <a:solidFill>
                  <a:srgbClr val="0B0080"/>
                </a:solidFill>
                <a:uFill>
                  <a:noFill/>
                </a:uFill>
                <a:latin typeface="Arial"/>
                <a:ea typeface="Arial"/>
                <a:cs typeface="Arial"/>
                <a:sym typeface="Arial"/>
                <a:hlinkClick r:id="rId11">
                  <a:extLst>
                    <a:ext uri="{A12FA001-AC4F-418D-AE19-62706E023703}">
                      <ahyp:hlinkClr val="tx"/>
                    </a:ext>
                  </a:extLst>
                </a:hlinkClick>
              </a:rPr>
              <a:t>Apple</a:t>
            </a:r>
            <a:endParaRPr sz="1400"/>
          </a:p>
          <a:p>
            <a:pPr indent="0" lvl="0" marL="0" rtl="0" algn="l">
              <a:spcBef>
                <a:spcPts val="1200"/>
              </a:spcBef>
              <a:spcAft>
                <a:spcPts val="0"/>
              </a:spcAft>
              <a:buNone/>
            </a:pPr>
            <a:r>
              <a:rPr lang="en-GB" sz="1400">
                <a:solidFill>
                  <a:srgbClr val="4D5156"/>
                </a:solidFill>
                <a:highlight>
                  <a:srgbClr val="FFFFFF"/>
                </a:highlight>
                <a:latin typeface="Arial"/>
                <a:ea typeface="Arial"/>
                <a:cs typeface="Arial"/>
                <a:sym typeface="Arial"/>
              </a:rPr>
              <a:t>The company is listed on the </a:t>
            </a:r>
            <a:r>
              <a:rPr b="1" lang="en-GB" sz="1400">
                <a:solidFill>
                  <a:srgbClr val="5F6368"/>
                </a:solidFill>
                <a:latin typeface="Arial"/>
                <a:ea typeface="Arial"/>
                <a:cs typeface="Arial"/>
                <a:sym typeface="Arial"/>
              </a:rPr>
              <a:t>NASDAQ</a:t>
            </a:r>
            <a:r>
              <a:rPr lang="en-GB" sz="1400">
                <a:solidFill>
                  <a:srgbClr val="4D5156"/>
                </a:solidFill>
                <a:highlight>
                  <a:srgbClr val="FFFFFF"/>
                </a:highlight>
                <a:latin typeface="Arial"/>
                <a:ea typeface="Arial"/>
                <a:cs typeface="Arial"/>
                <a:sym typeface="Arial"/>
              </a:rPr>
              <a:t> stock exchange under the ticker symbol </a:t>
            </a:r>
            <a:r>
              <a:rPr b="1" lang="en-GB" sz="1400">
                <a:solidFill>
                  <a:srgbClr val="5F6368"/>
                </a:solidFill>
                <a:latin typeface="Arial"/>
                <a:ea typeface="Arial"/>
                <a:cs typeface="Arial"/>
                <a:sym typeface="Arial"/>
              </a:rPr>
              <a:t>GOOG</a:t>
            </a:r>
            <a:r>
              <a:rPr lang="en-GB" sz="1400">
                <a:solidFill>
                  <a:srgbClr val="4D5156"/>
                </a:solidFill>
                <a:highlight>
                  <a:srgbClr val="FFFFFF"/>
                </a:highlight>
                <a:latin typeface="Arial"/>
                <a:ea typeface="Arial"/>
                <a:cs typeface="Arial"/>
                <a:sym typeface="Arial"/>
              </a:rPr>
              <a:t>.</a:t>
            </a:r>
            <a:endParaRPr sz="1400">
              <a:solidFill>
                <a:srgbClr val="4D5156"/>
              </a:solidFill>
              <a:highlight>
                <a:srgbClr val="FFFFFF"/>
              </a:highlight>
              <a:latin typeface="Arial"/>
              <a:ea typeface="Arial"/>
              <a:cs typeface="Arial"/>
              <a:sym typeface="Arial"/>
            </a:endParaRPr>
          </a:p>
          <a:p>
            <a:pPr indent="0" lvl="0" marL="0" rtl="0" algn="l">
              <a:spcBef>
                <a:spcPts val="1200"/>
              </a:spcBef>
              <a:spcAft>
                <a:spcPts val="1200"/>
              </a:spcAft>
              <a:buNone/>
            </a:pPr>
            <a:r>
              <a:rPr lang="en-GB" sz="1400">
                <a:solidFill>
                  <a:srgbClr val="4D5156"/>
                </a:solidFill>
                <a:highlight>
                  <a:srgbClr val="FFFFFF"/>
                </a:highlight>
                <a:latin typeface="Arial"/>
                <a:ea typeface="Arial"/>
                <a:cs typeface="Arial"/>
                <a:sym typeface="Arial"/>
              </a:rPr>
              <a:t>We have Included 5 year Stock Price of Google for this Project.</a:t>
            </a:r>
            <a:endParaRPr sz="1400">
              <a:solidFill>
                <a:srgbClr val="4D5156"/>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ALGORITHM</a:t>
            </a:r>
            <a:endParaRPr/>
          </a:p>
        </p:txBody>
      </p:sp>
      <p:sp>
        <p:nvSpPr>
          <p:cNvPr id="135" name="Google Shape;135;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SEQUENTIAL </a:t>
            </a:r>
            <a:endParaRPr/>
          </a:p>
          <a:p>
            <a:pPr indent="-342900" lvl="0" marL="457200" rtl="0" algn="l">
              <a:spcBef>
                <a:spcPts val="0"/>
              </a:spcBef>
              <a:spcAft>
                <a:spcPts val="0"/>
              </a:spcAft>
              <a:buSzPts val="1800"/>
              <a:buAutoNum type="arabicPeriod"/>
            </a:pPr>
            <a:r>
              <a:rPr lang="en-GB"/>
              <a:t>DENSE </a:t>
            </a:r>
            <a:endParaRPr/>
          </a:p>
          <a:p>
            <a:pPr indent="-342900" lvl="0" marL="457200" rtl="0" algn="l">
              <a:spcBef>
                <a:spcPts val="0"/>
              </a:spcBef>
              <a:spcAft>
                <a:spcPts val="0"/>
              </a:spcAft>
              <a:buSzPts val="1800"/>
              <a:buAutoNum type="arabicPeriod"/>
            </a:pPr>
            <a:r>
              <a:rPr lang="en-GB"/>
              <a:t>LSTM </a:t>
            </a:r>
            <a:endParaRPr/>
          </a:p>
          <a:p>
            <a:pPr indent="-342900" lvl="0" marL="457200" rtl="0" algn="l">
              <a:spcBef>
                <a:spcPts val="0"/>
              </a:spcBef>
              <a:spcAft>
                <a:spcPts val="0"/>
              </a:spcAft>
              <a:buSzPts val="1800"/>
              <a:buAutoNum type="arabicPeriod"/>
            </a:pPr>
            <a:r>
              <a:rPr lang="en-GB"/>
              <a:t>DROPOUT</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