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  <p:sldMasterId id="2147483858" r:id="rId2"/>
  </p:sldMasterIdLst>
  <p:sldIdLst>
    <p:sldId id="256" r:id="rId3"/>
    <p:sldId id="257" r:id="rId4"/>
    <p:sldId id="258" r:id="rId5"/>
    <p:sldId id="268" r:id="rId6"/>
    <p:sldId id="259" r:id="rId7"/>
    <p:sldId id="260" r:id="rId8"/>
    <p:sldId id="266" r:id="rId9"/>
    <p:sldId id="267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39483-B5F9-48E0-8D2C-C31E269B2ACA}" type="datetimeFigureOut">
              <a:rPr lang="ko-KR" altLang="en-US" smtClean="0"/>
              <a:t>2024-03-08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D71C8-9488-4293-B5A3-56FC65DDF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4913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39483-B5F9-48E0-8D2C-C31E269B2ACA}" type="datetimeFigureOut">
              <a:rPr lang="ko-KR" altLang="en-US" smtClean="0"/>
              <a:t>2024-03-08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D71C8-9488-4293-B5A3-56FC65DDF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4661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39483-B5F9-48E0-8D2C-C31E269B2ACA}" type="datetimeFigureOut">
              <a:rPr lang="ko-KR" altLang="en-US" smtClean="0"/>
              <a:t>2024-03-08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D71C8-9488-4293-B5A3-56FC65DDF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8944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1439483-B5F9-48E0-8D2C-C31E269B2ACA}" type="datetimeFigureOut">
              <a:rPr lang="ko-KR" altLang="en-US" smtClean="0"/>
              <a:t>2024-03-08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72AD71C8-9488-4293-B5A3-56FC65DDF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6731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39483-B5F9-48E0-8D2C-C31E269B2ACA}" type="datetimeFigureOut">
              <a:rPr lang="ko-KR" altLang="en-US" smtClean="0"/>
              <a:t>2024-03-08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D71C8-9488-4293-B5A3-56FC65DDF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060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39483-B5F9-48E0-8D2C-C31E269B2ACA}" type="datetimeFigureOut">
              <a:rPr lang="ko-KR" altLang="en-US" smtClean="0"/>
              <a:t>2024-03-08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D71C8-9488-4293-B5A3-56FC65DDF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1879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39483-B5F9-48E0-8D2C-C31E269B2ACA}" type="datetimeFigureOut">
              <a:rPr lang="ko-KR" altLang="en-US" smtClean="0"/>
              <a:t>2024-03-08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D71C8-9488-4293-B5A3-56FC65DDF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3090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39483-B5F9-48E0-8D2C-C31E269B2ACA}" type="datetimeFigureOut">
              <a:rPr lang="ko-KR" altLang="en-US" smtClean="0"/>
              <a:t>2024-03-08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D71C8-9488-4293-B5A3-56FC65DDF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8670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39483-B5F9-48E0-8D2C-C31E269B2ACA}" type="datetimeFigureOut">
              <a:rPr lang="ko-KR" altLang="en-US" smtClean="0"/>
              <a:t>2024-03-08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D71C8-9488-4293-B5A3-56FC65DDF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3326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39483-B5F9-48E0-8D2C-C31E269B2ACA}" type="datetimeFigureOut">
              <a:rPr lang="ko-KR" altLang="en-US" smtClean="0"/>
              <a:t>2024-03-08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D71C8-9488-4293-B5A3-56FC65DDF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9292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39483-B5F9-48E0-8D2C-C31E269B2ACA}" type="datetimeFigureOut">
              <a:rPr lang="ko-KR" altLang="en-US" smtClean="0"/>
              <a:t>2024-03-08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D71C8-9488-4293-B5A3-56FC65DDF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0259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39483-B5F9-48E0-8D2C-C31E269B2ACA}" type="datetimeFigureOut">
              <a:rPr lang="ko-KR" altLang="en-US" smtClean="0"/>
              <a:t>2024-03-08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D71C8-9488-4293-B5A3-56FC65DDF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952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39483-B5F9-48E0-8D2C-C31E269B2ACA}" type="datetimeFigureOut">
              <a:rPr lang="ko-KR" altLang="en-US" smtClean="0"/>
              <a:t>2024-03-08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D71C8-9488-4293-B5A3-56FC65DDF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4381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39483-B5F9-48E0-8D2C-C31E269B2ACA}" type="datetimeFigureOut">
              <a:rPr lang="ko-KR" altLang="en-US" smtClean="0"/>
              <a:t>2024-03-08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D71C8-9488-4293-B5A3-56FC65DDF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7684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39483-B5F9-48E0-8D2C-C31E269B2ACA}" type="datetimeFigureOut">
              <a:rPr lang="ko-KR" altLang="en-US" smtClean="0"/>
              <a:t>2024-03-08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D71C8-9488-4293-B5A3-56FC65DDF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46466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39483-B5F9-48E0-8D2C-C31E269B2ACA}" type="datetimeFigureOut">
              <a:rPr lang="ko-KR" altLang="en-US" smtClean="0"/>
              <a:t>2024-03-08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D71C8-9488-4293-B5A3-56FC65DDF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76488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39483-B5F9-48E0-8D2C-C31E269B2ACA}" type="datetimeFigureOut">
              <a:rPr lang="ko-KR" altLang="en-US" smtClean="0"/>
              <a:t>2024-03-08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D71C8-9488-4293-B5A3-56FC65DDF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3645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39483-B5F9-48E0-8D2C-C31E269B2ACA}" type="datetimeFigureOut">
              <a:rPr lang="ko-KR" altLang="en-US" smtClean="0"/>
              <a:t>2024-03-08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D71C8-9488-4293-B5A3-56FC65DDF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5870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39483-B5F9-48E0-8D2C-C31E269B2ACA}" type="datetimeFigureOut">
              <a:rPr lang="ko-KR" altLang="en-US" smtClean="0"/>
              <a:t>2024-03-08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D71C8-9488-4293-B5A3-56FC65DDF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63821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41439483-B5F9-48E0-8D2C-C31E269B2ACA}" type="datetimeFigureOut">
              <a:rPr lang="ko-KR" altLang="en-US" smtClean="0"/>
              <a:t>2024-03-08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D71C8-9488-4293-B5A3-56FC65DDF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813245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41439483-B5F9-48E0-8D2C-C31E269B2ACA}" type="datetimeFigureOut">
              <a:rPr lang="ko-KR" altLang="en-US" smtClean="0"/>
              <a:t>2024-03-08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D71C8-9488-4293-B5A3-56FC65DDF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72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39483-B5F9-48E0-8D2C-C31E269B2ACA}" type="datetimeFigureOut">
              <a:rPr lang="ko-KR" altLang="en-US" smtClean="0"/>
              <a:t>2024-03-08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D71C8-9488-4293-B5A3-56FC65DDF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535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39483-B5F9-48E0-8D2C-C31E269B2ACA}" type="datetimeFigureOut">
              <a:rPr lang="ko-KR" altLang="en-US" smtClean="0"/>
              <a:t>2024-03-08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D71C8-9488-4293-B5A3-56FC65DDF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54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39483-B5F9-48E0-8D2C-C31E269B2ACA}" type="datetimeFigureOut">
              <a:rPr lang="ko-KR" altLang="en-US" smtClean="0"/>
              <a:t>2024-03-08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D71C8-9488-4293-B5A3-56FC65DDF72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420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39483-B5F9-48E0-8D2C-C31E269B2ACA}" type="datetimeFigureOut">
              <a:rPr lang="ko-KR" altLang="en-US" smtClean="0"/>
              <a:t>2024-03-08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D71C8-9488-4293-B5A3-56FC65DDF72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134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39483-B5F9-48E0-8D2C-C31E269B2ACA}" type="datetimeFigureOut">
              <a:rPr lang="ko-KR" altLang="en-US" smtClean="0"/>
              <a:t>2024-03-08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D71C8-9488-4293-B5A3-56FC65DDF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73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39483-B5F9-48E0-8D2C-C31E269B2ACA}" type="datetimeFigureOut">
              <a:rPr lang="ko-KR" altLang="en-US" smtClean="0"/>
              <a:t>2024-03-08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D71C8-9488-4293-B5A3-56FC65DDF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351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39483-B5F9-48E0-8D2C-C31E269B2ACA}" type="datetimeFigureOut">
              <a:rPr lang="ko-KR" altLang="en-US" smtClean="0"/>
              <a:t>2024-03-08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D71C8-9488-4293-B5A3-56FC65DDF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3457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1439483-B5F9-48E0-8D2C-C31E269B2ACA}" type="datetimeFigureOut">
              <a:rPr lang="ko-KR" altLang="en-US" smtClean="0"/>
              <a:t>2024-03-08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D71C8-9488-4293-B5A3-56FC65DDF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466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1439483-B5F9-48E0-8D2C-C31E269B2ACA}" type="datetimeFigureOut">
              <a:rPr lang="ko-KR" altLang="en-US" smtClean="0"/>
              <a:t>2024-03-08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72AD71C8-9488-4293-B5A3-56FC65DDF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648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  <p:sldLayoutId id="2147483870" r:id="rId12"/>
    <p:sldLayoutId id="2147483871" r:id="rId13"/>
    <p:sldLayoutId id="2147483872" r:id="rId14"/>
    <p:sldLayoutId id="2147483873" r:id="rId15"/>
    <p:sldLayoutId id="2147483874" r:id="rId16"/>
    <p:sldLayoutId id="2147483875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74334" y="1887524"/>
            <a:ext cx="9144000" cy="2335504"/>
          </a:xfrm>
        </p:spPr>
        <p:txBody>
          <a:bodyPr>
            <a:normAutofit fontScale="90000"/>
          </a:bodyPr>
          <a:lstStyle/>
          <a:p>
            <a:r>
              <a:rPr lang="en-US" altLang="ko-KR" sz="5600" dirty="0" smtClean="0"/>
              <a:t>SW </a:t>
            </a:r>
            <a:r>
              <a:rPr lang="ko-KR" altLang="en-US" sz="5600" dirty="0" err="1" smtClean="0"/>
              <a:t>인재교육</a:t>
            </a:r>
            <a:r>
              <a:rPr lang="ko-KR" altLang="en-US" sz="5600" dirty="0" smtClean="0"/>
              <a:t> </a:t>
            </a:r>
            <a:r>
              <a:rPr lang="en-US" altLang="ko-KR" sz="4400" dirty="0"/>
              <a:t/>
            </a:r>
            <a:br>
              <a:rPr lang="en-US" altLang="ko-KR" sz="4400" dirty="0"/>
            </a:br>
            <a:r>
              <a:rPr lang="en-US" altLang="ko-KR" sz="4400" dirty="0" smtClean="0"/>
              <a:t/>
            </a:r>
            <a:br>
              <a:rPr lang="en-US" altLang="ko-KR" sz="4400" dirty="0" smtClean="0"/>
            </a:br>
            <a:r>
              <a:rPr lang="ko-KR" altLang="en-US" sz="3200" dirty="0" smtClean="0"/>
              <a:t>인공지능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sz="2200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8486863" y="4832059"/>
            <a:ext cx="3411523" cy="119936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>
                <a:solidFill>
                  <a:schemeClr val="bg1"/>
                </a:solidFill>
              </a:rPr>
              <a:t>4</a:t>
            </a:r>
            <a:r>
              <a:rPr lang="ko-KR" altLang="en-US" sz="2000" dirty="0" smtClean="0">
                <a:solidFill>
                  <a:schemeClr val="bg1"/>
                </a:solidFill>
              </a:rPr>
              <a:t>조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endParaRPr lang="en-US" altLang="ko-KR" sz="2000" dirty="0" smtClean="0">
              <a:solidFill>
                <a:schemeClr val="bg1"/>
              </a:solidFill>
            </a:endParaRPr>
          </a:p>
          <a:p>
            <a:r>
              <a:rPr lang="en-US" altLang="ko-KR" sz="2000" dirty="0" smtClean="0">
                <a:solidFill>
                  <a:schemeClr val="bg1"/>
                </a:solidFill>
              </a:rPr>
              <a:t>2018301030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박재만</a:t>
            </a:r>
            <a:endParaRPr lang="ko-KR" altLang="en-US" sz="2000" dirty="0" smtClean="0">
              <a:solidFill>
                <a:schemeClr val="bg1"/>
              </a:solidFill>
            </a:endParaRPr>
          </a:p>
          <a:p>
            <a:r>
              <a:rPr lang="en-US" altLang="ko-KR" sz="2000" dirty="0" smtClean="0">
                <a:solidFill>
                  <a:schemeClr val="bg1"/>
                </a:solidFill>
              </a:rPr>
              <a:t>2017301064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임태양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873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smtClean="0"/>
              <a:t>목차</a:t>
            </a:r>
            <a:endParaRPr lang="ko-KR" altLang="en-US" sz="40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smtClean="0"/>
              <a:t>인공 지능</a:t>
            </a:r>
            <a:endParaRPr lang="en-US" altLang="ko-KR" sz="2000" smtClean="0"/>
          </a:p>
          <a:p>
            <a:r>
              <a:rPr lang="ko-KR" altLang="en-US" sz="2000" smtClean="0"/>
              <a:t>인공신경망</a:t>
            </a:r>
            <a:endParaRPr lang="en-US" altLang="ko-KR" sz="2000" smtClean="0"/>
          </a:p>
          <a:p>
            <a:r>
              <a:rPr lang="ko-KR" altLang="en-US" sz="2000" smtClean="0"/>
              <a:t>딥러닝</a:t>
            </a:r>
            <a:endParaRPr lang="en-US" altLang="ko-KR" sz="2000" smtClean="0"/>
          </a:p>
        </p:txBody>
      </p:sp>
    </p:spTree>
    <p:extLst>
      <p:ext uri="{BB962C8B-B14F-4D97-AF65-F5344CB8AC3E}">
        <p14:creationId xmlns:p14="http://schemas.microsoft.com/office/powerpoint/2010/main" val="176156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smtClean="0"/>
              <a:t>인공 지능</a:t>
            </a:r>
            <a:endParaRPr lang="ko-KR" altLang="en-US" sz="40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7473" y="2337353"/>
            <a:ext cx="5814269" cy="4351338"/>
          </a:xfrm>
        </p:spPr>
        <p:txBody>
          <a:bodyPr>
            <a:normAutofit/>
          </a:bodyPr>
          <a:lstStyle/>
          <a:p>
            <a:r>
              <a:rPr lang="ko-KR" altLang="en-US" sz="2000" smtClean="0"/>
              <a:t>인공지능</a:t>
            </a:r>
            <a:r>
              <a:rPr lang="en-US" altLang="ko-KR" sz="2000" smtClean="0"/>
              <a:t>(Artificial Intelligence, AI)</a:t>
            </a:r>
            <a:r>
              <a:rPr lang="ko-KR" altLang="en-US" sz="2000" smtClean="0"/>
              <a:t>은 컴퓨터 시스템이 인간의 학습</a:t>
            </a:r>
            <a:r>
              <a:rPr lang="en-US" altLang="ko-KR" sz="2000" smtClean="0"/>
              <a:t>, </a:t>
            </a:r>
            <a:r>
              <a:rPr lang="ko-KR" altLang="en-US" sz="2000" smtClean="0"/>
              <a:t>추론</a:t>
            </a:r>
            <a:r>
              <a:rPr lang="en-US" altLang="ko-KR" sz="2000" smtClean="0"/>
              <a:t>, </a:t>
            </a:r>
            <a:r>
              <a:rPr lang="ko-KR" altLang="en-US" sz="2000" smtClean="0"/>
              <a:t>문제 해결 및 의사 결정 등의 지능적인 작업을 수행하는 능력을 의미</a:t>
            </a:r>
            <a:endParaRPr lang="en-US" altLang="ko-KR" sz="200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317" y="1690688"/>
            <a:ext cx="5293104" cy="3775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65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smtClean="0"/>
              <a:t>인공신경망</a:t>
            </a:r>
            <a:endParaRPr lang="ko-KR" altLang="en-US" sz="40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9001" y="2611889"/>
            <a:ext cx="11202030" cy="3416300"/>
          </a:xfrm>
        </p:spPr>
        <p:txBody>
          <a:bodyPr>
            <a:normAutofit/>
          </a:bodyPr>
          <a:lstStyle/>
          <a:p>
            <a:r>
              <a:rPr lang="ko-KR" altLang="en-US" sz="2000" smtClean="0"/>
              <a:t>인공 신경망</a:t>
            </a:r>
            <a:r>
              <a:rPr lang="en-US" altLang="ko-KR" sz="2000" smtClean="0"/>
              <a:t>(ANN)</a:t>
            </a:r>
            <a:r>
              <a:rPr lang="ko-KR" altLang="en-US" sz="2000" smtClean="0"/>
              <a:t>은 하나의 입력 계층</a:t>
            </a:r>
            <a:r>
              <a:rPr lang="en-US" altLang="ko-KR" sz="2000" smtClean="0"/>
              <a:t>, </a:t>
            </a:r>
            <a:r>
              <a:rPr lang="ko-KR" altLang="en-US" sz="2000" smtClean="0"/>
              <a:t>하나 이상의 은닉 계층 및 하나의 출력 계층을 포함하는 노드 계층들로 구성</a:t>
            </a:r>
            <a:endParaRPr lang="en-US" altLang="ko-KR" sz="2000" smtClean="0"/>
          </a:p>
          <a:p>
            <a:r>
              <a:rPr lang="ko-KR" altLang="en-US" sz="2000" smtClean="0"/>
              <a:t>각 노드 또는 인공 뉴런은 다른 노드에 연결되며</a:t>
            </a:r>
            <a:r>
              <a:rPr lang="en-US" altLang="ko-KR" sz="2000" smtClean="0"/>
              <a:t>, </a:t>
            </a:r>
            <a:r>
              <a:rPr lang="ko-KR" altLang="en-US" sz="2000" smtClean="0"/>
              <a:t>연관된 가중치와 임계값을 갖는데 개별 노드의 출력이 지정된 임계값을 초과하면</a:t>
            </a:r>
            <a:r>
              <a:rPr lang="en-US" altLang="ko-KR" sz="2000"/>
              <a:t> </a:t>
            </a:r>
            <a:r>
              <a:rPr lang="ko-KR" altLang="en-US" sz="2000" smtClean="0"/>
              <a:t>해당 노드가 활성화되어 네트워크의 다음 계층으로 데이터를 전송하며 전송되지 않으면 네트워크의 다음 계층으로 데이터가 전달 불가</a:t>
            </a:r>
            <a:endParaRPr lang="en-US" altLang="ko-KR" sz="2000" smtClean="0"/>
          </a:p>
          <a:p>
            <a:r>
              <a:rPr lang="en-US" altLang="ko-KR" sz="2000" smtClean="0"/>
              <a:t> </a:t>
            </a:r>
            <a:r>
              <a:rPr lang="ko-KR" altLang="en-US" sz="2000" smtClean="0"/>
              <a:t>신경망은 훈련 데이터에 의존하여 학습을 수행하고</a:t>
            </a:r>
            <a:r>
              <a:rPr lang="en-US" altLang="ko-KR" sz="2000" smtClean="0"/>
              <a:t>, </a:t>
            </a:r>
            <a:r>
              <a:rPr lang="ko-KR" altLang="en-US" sz="2000" smtClean="0"/>
              <a:t>시간이 지나면서 자체 정확도를 개선</a:t>
            </a:r>
            <a:endParaRPr lang="en-US" altLang="ko-KR" sz="2000" smtClean="0"/>
          </a:p>
          <a:p>
            <a:r>
              <a:rPr lang="ko-KR" altLang="en-US" sz="2000" smtClean="0"/>
              <a:t>가장 널리 알려진 신경망 </a:t>
            </a:r>
            <a:r>
              <a:rPr lang="en-US" altLang="ko-KR" sz="2000" smtClean="0"/>
              <a:t>(Ex. Google</a:t>
            </a:r>
            <a:r>
              <a:rPr lang="ko-KR" altLang="en-US" sz="2000" smtClean="0"/>
              <a:t>의 검색 알고리즘 </a:t>
            </a:r>
            <a:r>
              <a:rPr lang="en-US" altLang="ko-KR" sz="2000" smtClean="0"/>
              <a:t>..)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224033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smtClean="0"/>
              <a:t>딥러닝</a:t>
            </a:r>
            <a:r>
              <a:rPr lang="ko-KR" altLang="en-US" smtClean="0"/>
              <a:t>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2224" y="2628667"/>
            <a:ext cx="11210418" cy="3416300"/>
          </a:xfrm>
        </p:spPr>
        <p:txBody>
          <a:bodyPr/>
          <a:lstStyle/>
          <a:p>
            <a:r>
              <a:rPr lang="ko-KR" altLang="en-US" sz="2000" smtClean="0"/>
              <a:t>딥러닝</a:t>
            </a:r>
            <a:r>
              <a:rPr lang="en-US" altLang="ko-KR" sz="2000" smtClean="0"/>
              <a:t>(Deep Learning)</a:t>
            </a:r>
            <a:r>
              <a:rPr lang="ko-KR" altLang="en-US" sz="2000" smtClean="0"/>
              <a:t>은 인공신경망</a:t>
            </a:r>
            <a:r>
              <a:rPr lang="en-US" altLang="ko-KR" sz="2000" smtClean="0"/>
              <a:t>(Artificial Neural Networks)</a:t>
            </a:r>
            <a:r>
              <a:rPr lang="ko-KR" altLang="en-US" sz="2000" smtClean="0"/>
              <a:t>을 기반으로 하는 머신러닝의 한 분야로</a:t>
            </a:r>
            <a:r>
              <a:rPr lang="en-US" altLang="ko-KR" sz="2000" smtClean="0"/>
              <a:t>, </a:t>
            </a:r>
            <a:r>
              <a:rPr lang="ko-KR" altLang="en-US" sz="2000" smtClean="0"/>
              <a:t>데이터를 학습하고 의미 있는 패턴을 추출하는 데 사용</a:t>
            </a:r>
            <a:endParaRPr lang="en-US" altLang="ko-KR" sz="2000" smtClean="0"/>
          </a:p>
          <a:p>
            <a:r>
              <a:rPr lang="ko-KR" altLang="en-US" sz="2000" smtClean="0"/>
              <a:t>딥러닝은 많은 수의 층</a:t>
            </a:r>
            <a:r>
              <a:rPr lang="en-US" altLang="ko-KR" sz="2000" smtClean="0"/>
              <a:t>(layer)</a:t>
            </a:r>
            <a:r>
              <a:rPr lang="ko-KR" altLang="en-US" sz="2000" smtClean="0"/>
              <a:t>을 가진 인공신경망을 사용하여 복잡한 모델을 구축하고</a:t>
            </a:r>
            <a:r>
              <a:rPr lang="en-US" altLang="ko-KR" sz="2000" smtClean="0"/>
              <a:t>, </a:t>
            </a:r>
            <a:r>
              <a:rPr lang="ko-KR" altLang="en-US" sz="2000" smtClean="0"/>
              <a:t>이를 통해 데이터의 표현을 학습</a:t>
            </a:r>
            <a:endParaRPr lang="en-US" altLang="ko-KR" sz="2000" smtClean="0"/>
          </a:p>
          <a:p>
            <a:r>
              <a:rPr lang="ko-KR" altLang="en-US" sz="2000" smtClean="0"/>
              <a:t>딥러닝은 컴퓨터 비전</a:t>
            </a:r>
            <a:r>
              <a:rPr lang="en-US" altLang="ko-KR" sz="2000" smtClean="0"/>
              <a:t>, </a:t>
            </a:r>
            <a:r>
              <a:rPr lang="ko-KR" altLang="en-US" sz="2000" smtClean="0"/>
              <a:t>음성 인식</a:t>
            </a:r>
            <a:r>
              <a:rPr lang="en-US" altLang="ko-KR" sz="2000" smtClean="0"/>
              <a:t>, </a:t>
            </a:r>
            <a:r>
              <a:rPr lang="ko-KR" altLang="en-US" sz="2000" smtClean="0"/>
              <a:t>자연어 처리 등 다양한 영역에서 높은 성능↑</a:t>
            </a:r>
            <a:endParaRPr lang="en-US" altLang="ko-KR" sz="2000" smtClean="0"/>
          </a:p>
          <a:p>
            <a:r>
              <a:rPr lang="ko-KR" altLang="en-US" sz="2000" smtClean="0"/>
              <a:t>특히 대규모 데이터셋과 복잡한 문제에 적합 예를 들어</a:t>
            </a:r>
            <a:r>
              <a:rPr lang="en-US" altLang="ko-KR" sz="2000" smtClean="0"/>
              <a:t>, </a:t>
            </a:r>
            <a:r>
              <a:rPr lang="ko-KR" altLang="en-US" sz="2000" smtClean="0"/>
              <a:t>이미지 인식</a:t>
            </a:r>
            <a:r>
              <a:rPr lang="en-US" altLang="ko-KR" sz="2000" smtClean="0"/>
              <a:t>, </a:t>
            </a:r>
            <a:r>
              <a:rPr lang="ko-KR" altLang="en-US" sz="2000" smtClean="0"/>
              <a:t>객체 감지</a:t>
            </a:r>
            <a:r>
              <a:rPr lang="en-US" altLang="ko-KR" sz="2000" smtClean="0"/>
              <a:t>, </a:t>
            </a:r>
            <a:r>
              <a:rPr lang="ko-KR" altLang="en-US" sz="2000" smtClean="0"/>
              <a:t>기계 번역</a:t>
            </a:r>
            <a:r>
              <a:rPr lang="en-US" altLang="ko-KR" sz="2000" smtClean="0"/>
              <a:t>, </a:t>
            </a:r>
            <a:r>
              <a:rPr lang="ko-KR" altLang="en-US" sz="2000" smtClean="0"/>
              <a:t>자율 주행과 같은 분야에서 딥러닝을 활용</a:t>
            </a:r>
            <a:endParaRPr lang="en-US" altLang="ko-KR" sz="2000" smtClean="0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0376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smtClean="0"/>
              <a:t>선형 회귀 모델</a:t>
            </a:r>
            <a:endParaRPr lang="ko-KR" altLang="en-US" sz="40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4251" y="2323750"/>
            <a:ext cx="11200002" cy="3928714"/>
          </a:xfrm>
        </p:spPr>
        <p:txBody>
          <a:bodyPr>
            <a:normAutofit/>
          </a:bodyPr>
          <a:lstStyle/>
          <a:p>
            <a:r>
              <a:rPr lang="ko-KR" altLang="en-US" sz="2000" smtClean="0"/>
              <a:t>선형 </a:t>
            </a:r>
            <a:r>
              <a:rPr lang="ko-KR" altLang="en-US" sz="2000"/>
              <a:t>회귀 모델은 통계학과 머신러닝에서 사용되는 간단하면서도 강력한 예측 </a:t>
            </a:r>
            <a:r>
              <a:rPr lang="ko-KR" altLang="en-US" sz="2000" smtClean="0"/>
              <a:t>모델</a:t>
            </a:r>
            <a:endParaRPr lang="en-US" altLang="ko-KR" sz="2000" smtClean="0"/>
          </a:p>
          <a:p>
            <a:r>
              <a:rPr lang="ko-KR" altLang="en-US" sz="2000" smtClean="0"/>
              <a:t>입력 </a:t>
            </a:r>
            <a:r>
              <a:rPr lang="ko-KR" altLang="en-US" sz="2000"/>
              <a:t>변수와 출력 변수 사이의 선형 관계를 </a:t>
            </a:r>
            <a:r>
              <a:rPr lang="ko-KR" altLang="en-US" sz="2000" smtClean="0"/>
              <a:t>모델링</a:t>
            </a:r>
            <a:endParaRPr lang="en-US" altLang="ko-KR" sz="2000" smtClean="0"/>
          </a:p>
          <a:p>
            <a:r>
              <a:rPr lang="ko-KR" altLang="en-US" sz="2000" smtClean="0"/>
              <a:t>입력 </a:t>
            </a:r>
            <a:r>
              <a:rPr lang="ko-KR" altLang="en-US" sz="2000"/>
              <a:t>변수</a:t>
            </a:r>
            <a:r>
              <a:rPr lang="en-US" altLang="ko-KR" sz="2000"/>
              <a:t>(</a:t>
            </a:r>
            <a:r>
              <a:rPr lang="ko-KR" altLang="en-US" sz="2000"/>
              <a:t>또는 독립 변수</a:t>
            </a:r>
            <a:r>
              <a:rPr lang="en-US" altLang="ko-KR" sz="2000"/>
              <a:t>)</a:t>
            </a:r>
            <a:r>
              <a:rPr lang="ko-KR" altLang="en-US" sz="2000"/>
              <a:t>와 출력 변수</a:t>
            </a:r>
            <a:r>
              <a:rPr lang="en-US" altLang="ko-KR" sz="2000"/>
              <a:t>(</a:t>
            </a:r>
            <a:r>
              <a:rPr lang="ko-KR" altLang="en-US" sz="2000"/>
              <a:t>또는 종속 변수</a:t>
            </a:r>
            <a:r>
              <a:rPr lang="en-US" altLang="ko-KR" sz="2000"/>
              <a:t>) </a:t>
            </a:r>
            <a:r>
              <a:rPr lang="ko-KR" altLang="en-US" sz="2000"/>
              <a:t>간의 관계를 최적의 직선으로 설명하는 것이 </a:t>
            </a:r>
            <a:r>
              <a:rPr lang="ko-KR" altLang="en-US" sz="2000" smtClean="0"/>
              <a:t>목표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277217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smtClean="0"/>
              <a:t>로지스틱 회귀 모델</a:t>
            </a:r>
            <a:endParaRPr lang="ko-KR" altLang="en-US" sz="40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3339" y="2357305"/>
            <a:ext cx="11190913" cy="3970659"/>
          </a:xfrm>
        </p:spPr>
        <p:txBody>
          <a:bodyPr/>
          <a:lstStyle/>
          <a:p>
            <a:r>
              <a:rPr lang="ko-KR" altLang="en-US" sz="2000" smtClean="0"/>
              <a:t>로지스틱 </a:t>
            </a:r>
            <a:r>
              <a:rPr lang="ko-KR" altLang="en-US" sz="2000"/>
              <a:t>회귀 모델은 이진 분류 문제를 다루는 데에 사용되는 </a:t>
            </a:r>
            <a:r>
              <a:rPr lang="ko-KR" altLang="en-US" sz="2000" smtClean="0"/>
              <a:t>모델</a:t>
            </a:r>
            <a:endParaRPr lang="en-US" altLang="ko-KR" sz="2000" smtClean="0"/>
          </a:p>
          <a:p>
            <a:r>
              <a:rPr lang="ko-KR" altLang="en-US" sz="2000" smtClean="0"/>
              <a:t>입력 </a:t>
            </a:r>
            <a:r>
              <a:rPr lang="ko-KR" altLang="en-US" sz="2000"/>
              <a:t>변수와 이진 결과</a:t>
            </a:r>
            <a:r>
              <a:rPr lang="en-US" altLang="ko-KR" sz="2000"/>
              <a:t>(0 </a:t>
            </a:r>
            <a:r>
              <a:rPr lang="ko-KR" altLang="en-US" sz="2000"/>
              <a:t>또는 </a:t>
            </a:r>
            <a:r>
              <a:rPr lang="en-US" altLang="ko-KR" sz="2000"/>
              <a:t>1) </a:t>
            </a:r>
            <a:r>
              <a:rPr lang="ko-KR" altLang="en-US" sz="2000"/>
              <a:t>간의 관계를 모델링하는 데 </a:t>
            </a:r>
            <a:r>
              <a:rPr lang="ko-KR" altLang="en-US" sz="2000" smtClean="0"/>
              <a:t>사용</a:t>
            </a:r>
            <a:endParaRPr lang="en-US" altLang="ko-KR" sz="2000" smtClean="0"/>
          </a:p>
          <a:p>
            <a:r>
              <a:rPr lang="ko-KR" altLang="en-US" sz="2000" smtClean="0"/>
              <a:t>주로 </a:t>
            </a:r>
            <a:r>
              <a:rPr lang="ko-KR" altLang="en-US" sz="2000"/>
              <a:t>확률적인 결과를 예측하는 데 </a:t>
            </a:r>
            <a:r>
              <a:rPr lang="ko-KR" altLang="en-US" sz="2000" smtClean="0"/>
              <a:t>사용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66591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smtClean="0"/>
              <a:t>퍼셉트론</a:t>
            </a:r>
            <a:endParaRPr lang="ko-KR" altLang="en-US" sz="40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3340" y="2603500"/>
            <a:ext cx="11199302" cy="3416300"/>
          </a:xfrm>
        </p:spPr>
        <p:txBody>
          <a:bodyPr>
            <a:normAutofit/>
          </a:bodyPr>
          <a:lstStyle/>
          <a:p>
            <a:r>
              <a:rPr lang="ko-KR" altLang="en-US" sz="2000" smtClean="0"/>
              <a:t>인공신경망</a:t>
            </a:r>
            <a:r>
              <a:rPr lang="en-US" altLang="ko-KR" sz="2000" smtClean="0"/>
              <a:t>(ANN)</a:t>
            </a:r>
            <a:r>
              <a:rPr lang="ko-KR" altLang="en-US" sz="2000" smtClean="0"/>
              <a:t>의 한 종류로</a:t>
            </a:r>
            <a:r>
              <a:rPr lang="en-US" altLang="ko-KR" sz="2000" smtClean="0"/>
              <a:t>, </a:t>
            </a:r>
            <a:r>
              <a:rPr lang="ko-KR" altLang="en-US" sz="2000" smtClean="0"/>
              <a:t>이진 분류</a:t>
            </a:r>
            <a:r>
              <a:rPr lang="en-US" altLang="ko-KR" sz="2000" smtClean="0"/>
              <a:t>(binary classification)</a:t>
            </a:r>
            <a:r>
              <a:rPr lang="ko-KR" altLang="en-US" sz="2000" smtClean="0"/>
              <a:t>를 위한 간단한 형태의 인공신경망</a:t>
            </a:r>
            <a:endParaRPr lang="en-US" altLang="ko-KR" sz="2000" smtClean="0"/>
          </a:p>
          <a:p>
            <a:r>
              <a:rPr lang="ko-KR" altLang="en-US" sz="2000" smtClean="0"/>
              <a:t>퍼셉트론은 여러 개의 입력 신호를 받아 하나의 출력 신호를 생성하는 구조</a:t>
            </a:r>
            <a:endParaRPr lang="en-US" altLang="ko-KR" sz="2000" smtClean="0"/>
          </a:p>
          <a:p>
            <a:r>
              <a:rPr lang="ko-KR" altLang="en-US" sz="2000" smtClean="0"/>
              <a:t>각 입력은 가중치와 곱해진 후 합산되고</a:t>
            </a:r>
            <a:r>
              <a:rPr lang="en-US" altLang="ko-KR" sz="2000" smtClean="0"/>
              <a:t>, </a:t>
            </a:r>
            <a:r>
              <a:rPr lang="ko-KR" altLang="en-US" sz="2000" smtClean="0"/>
              <a:t>이 합계가 임계값</a:t>
            </a:r>
            <a:r>
              <a:rPr lang="en-US" altLang="ko-KR" sz="2000" smtClean="0"/>
              <a:t>(threshold)</a:t>
            </a:r>
            <a:r>
              <a:rPr lang="ko-KR" altLang="en-US" sz="2000" smtClean="0"/>
              <a:t>을 넘으면 출력이 활성화됩니다</a:t>
            </a:r>
            <a:r>
              <a:rPr lang="en-US" altLang="ko-KR" sz="2000" smtClean="0"/>
              <a:t>. </a:t>
            </a:r>
            <a:r>
              <a:rPr lang="ko-KR" altLang="en-US" sz="2000" smtClean="0"/>
              <a:t>이러한 활성화 함수는 보통 </a:t>
            </a:r>
            <a:r>
              <a:rPr lang="en-US" altLang="ko-KR" sz="2000" smtClean="0"/>
              <a:t>"</a:t>
            </a:r>
            <a:r>
              <a:rPr lang="ko-KR" altLang="en-US" sz="2000" smtClean="0"/>
              <a:t>스텝 함수</a:t>
            </a:r>
            <a:r>
              <a:rPr lang="en-US" altLang="ko-KR" sz="2000" smtClean="0"/>
              <a:t>(step function)"</a:t>
            </a:r>
            <a:r>
              <a:rPr lang="ko-KR" altLang="en-US" sz="2000" smtClean="0"/>
              <a:t>로 사용되며</a:t>
            </a:r>
            <a:r>
              <a:rPr lang="en-US" altLang="ko-KR" sz="2000" smtClean="0"/>
              <a:t>, </a:t>
            </a:r>
            <a:r>
              <a:rPr lang="ko-KR" altLang="en-US" sz="2000" smtClean="0"/>
              <a:t>임계값을 넘으면 </a:t>
            </a:r>
            <a:r>
              <a:rPr lang="en-US" altLang="ko-KR" sz="2000" smtClean="0"/>
              <a:t>1</a:t>
            </a:r>
            <a:r>
              <a:rPr lang="ko-KR" altLang="en-US" sz="2000" smtClean="0"/>
              <a:t>을 출력하고 그렇지 않으면 </a:t>
            </a:r>
            <a:r>
              <a:rPr lang="en-US" altLang="ko-KR" sz="2000" smtClean="0"/>
              <a:t>0</a:t>
            </a:r>
            <a:r>
              <a:rPr lang="ko-KR" altLang="en-US" sz="2000" smtClean="0"/>
              <a:t>을 출력</a:t>
            </a:r>
            <a:endParaRPr lang="en-US" altLang="ko-KR" sz="2000" smtClean="0"/>
          </a:p>
          <a:p>
            <a:r>
              <a:rPr lang="ko-KR" altLang="en-US" sz="2000" smtClean="0"/>
              <a:t>현재는 더 복잡한 인공신경망과 딥러닝 모델의 구성 요소로 사용되며</a:t>
            </a:r>
            <a:r>
              <a:rPr lang="en-US" altLang="ko-KR" sz="2000" smtClean="0"/>
              <a:t>, </a:t>
            </a:r>
            <a:r>
              <a:rPr lang="ko-KR" altLang="en-US" sz="2000" smtClean="0"/>
              <a:t>이미지 분류</a:t>
            </a:r>
            <a:r>
              <a:rPr lang="en-US" altLang="ko-KR" sz="2000" smtClean="0"/>
              <a:t>, </a:t>
            </a:r>
            <a:r>
              <a:rPr lang="ko-KR" altLang="en-US" sz="2000" smtClean="0"/>
              <a:t>자연어 처리 등 다양한 분야에서 활용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119751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29143" y="3453089"/>
            <a:ext cx="10515600" cy="47295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ko-KR" altLang="en-US" sz="4000" smtClean="0"/>
              <a:t>감사합니다</a:t>
            </a:r>
            <a:endParaRPr lang="ko-KR" altLang="en-US" sz="4000"/>
          </a:p>
        </p:txBody>
      </p:sp>
    </p:spTree>
    <p:extLst>
      <p:ext uri="{BB962C8B-B14F-4D97-AF65-F5344CB8AC3E}">
        <p14:creationId xmlns:p14="http://schemas.microsoft.com/office/powerpoint/2010/main" val="214301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이온(회의실)">
  <a:themeElements>
    <a:clrScheme name="이온(회의실)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이온(회의실)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(회의실)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TM02892315[[fn=줄기]]</Template>
  <TotalTime>61</TotalTime>
  <Words>374</Words>
  <Application>Microsoft Office PowerPoint</Application>
  <PresentationFormat>와이드스크린</PresentationFormat>
  <Paragraphs>35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9</vt:i4>
      </vt:variant>
    </vt:vector>
  </HeadingPairs>
  <TitlesOfParts>
    <vt:vector size="18" baseType="lpstr">
      <vt:lpstr>맑은 고딕</vt:lpstr>
      <vt:lpstr>Arial</vt:lpstr>
      <vt:lpstr>Calibri</vt:lpstr>
      <vt:lpstr>Calibri Light</vt:lpstr>
      <vt:lpstr>Century Gothic</vt:lpstr>
      <vt:lpstr>Wingdings 2</vt:lpstr>
      <vt:lpstr>Wingdings 3</vt:lpstr>
      <vt:lpstr>HDOfficeLightV0</vt:lpstr>
      <vt:lpstr>이온(회의실)</vt:lpstr>
      <vt:lpstr>SW 인재교육   인공지능 </vt:lpstr>
      <vt:lpstr>목차</vt:lpstr>
      <vt:lpstr>인공 지능</vt:lpstr>
      <vt:lpstr>인공신경망</vt:lpstr>
      <vt:lpstr>딥러닝 </vt:lpstr>
      <vt:lpstr>선형 회귀 모델</vt:lpstr>
      <vt:lpstr>로지스틱 회귀 모델</vt:lpstr>
      <vt:lpstr>퍼셉트론</vt:lpstr>
      <vt:lpstr>PowerPoint 프레젠테이션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 인재교육  4조  2018301030 박재만 2017301064 임태양</dc:title>
  <dc:creator>admin</dc:creator>
  <cp:lastModifiedBy>admin</cp:lastModifiedBy>
  <cp:revision>10</cp:revision>
  <dcterms:created xsi:type="dcterms:W3CDTF">2024-03-08T05:28:41Z</dcterms:created>
  <dcterms:modified xsi:type="dcterms:W3CDTF">2024-03-08T06:32:04Z</dcterms:modified>
</cp:coreProperties>
</file>