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Lst>
  <p:sldIdLst>
    <p:sldId id="259" r:id="rId3"/>
    <p:sldId id="262" r:id="rId4"/>
    <p:sldId id="323" r:id="rId5"/>
    <p:sldId id="268" r:id="rId6"/>
    <p:sldId id="271" r:id="rId7"/>
    <p:sldId id="274" r:id="rId8"/>
    <p:sldId id="321" r:id="rId9"/>
    <p:sldId id="277" r:id="rId10"/>
    <p:sldId id="322" r:id="rId11"/>
    <p:sldId id="280" r:id="rId12"/>
    <p:sldId id="283" r:id="rId13"/>
    <p:sldId id="286" r:id="rId14"/>
    <p:sldId id="289" r:id="rId15"/>
    <p:sldId id="317" r:id="rId16"/>
    <p:sldId id="318" r:id="rId17"/>
    <p:sldId id="319" r:id="rId18"/>
    <p:sldId id="320" r:id="rId19"/>
    <p:sldId id="298" r:id="rId20"/>
    <p:sldId id="301" r:id="rId21"/>
    <p:sldId id="324"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2" d="100"/>
          <a:sy n="72" d="100"/>
        </p:scale>
        <p:origin x="618" y="9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270AA70E-25E5-40AE-9639-CC9E0FD11565}" type="datetimeFigureOut">
              <a:rPr lang="en-US" smtClean="0"/>
              <a:t>10/8/2022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13B83EE-6B17-4924-8E5B-7B4E4C3C0DAE}" type="datetimeFigureOut">
              <a:rPr lang="en-US" smtClean="0"/>
              <a:t>10/8/2022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B0C3F1-7737-41F7-A0EB-DF47FA6C3401}" type="datetimeFigureOut">
              <a:rPr lang="en-US" smtClean="0"/>
              <a:t>10/8/2022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58501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35083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28306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77528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78253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78506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74013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3713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B2B388C-4F85-4F10-AA1C-74C86FADB628}" type="datetimeFigureOut">
              <a:rPr lang="en-US" smtClean="0"/>
              <a:t>10/8/2022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18328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40987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44660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7228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76045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860827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3082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731866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3757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BDD04BF-4FBA-428F-9620-7894B2DFEE27}" type="datetimeFigureOut">
              <a:rPr lang="en-US" smtClean="0"/>
              <a:t>10/8/2022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2180AF65-AE22-4D31-AB7E-E9194FBAA462}" type="datetimeFigureOut">
              <a:rPr lang="en-US" smtClean="0"/>
              <a:t>10/8/2022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5902F4F5-9F0E-4517-B904-C34191535763}" type="datetimeFigureOut">
              <a:rPr lang="en-US" smtClean="0"/>
              <a:t>10/8/2022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0BE813C8-FFC6-46D8-8DFA-EF6A0BDBFAEA}" type="datetimeFigureOut">
              <a:rPr lang="en-US" smtClean="0"/>
              <a:t>10/8/2022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85E48C8D-6CCB-4C65-A5E4-E9625027D9E4}" type="datetimeFigureOut">
              <a:rPr lang="en-US" smtClean="0"/>
              <a:t>10/8/2022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E559C60-CDF3-4CED-AF8A-4EB99E6175B8}" type="datetimeFigureOut">
              <a:rPr lang="en-US" smtClean="0"/>
              <a:t>10/8/2022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522E1BA-75BB-4306-BA3D-3A06A111F73F}" type="datetimeFigureOut">
              <a:rPr lang="en-US" smtClean="0"/>
              <a:t>10/8/2022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10/8/2022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8FD0B7A-F5DD-4F40-B4CB-3B2C354B893A}" type="datetimeFigureOut">
              <a:rPr lang="en-US" smtClean="0"/>
              <a:t>10/8/2022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3AE1883-0942-4AA3-9DB2-9C7C3A0314B1}" type="slidenum">
              <a:rPr lang="en-US" smtClean="0"/>
              <a:t>‹#›</a:t>
            </a:fld>
            <a:endParaRPr lang="en-US"/>
          </a:p>
        </p:txBody>
      </p:sp>
    </p:spTree>
    <p:extLst>
      <p:ext uri="{BB962C8B-B14F-4D97-AF65-F5344CB8AC3E}">
        <p14:creationId xmlns:p14="http://schemas.microsoft.com/office/powerpoint/2010/main" val="385620602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a:bodyPr>
          <a:lstStyle/>
          <a:p>
            <a:r>
              <a:rPr lang="en-US" dirty="0"/>
              <a:t>                               </a:t>
            </a:r>
          </a:p>
        </p:txBody>
      </p:sp>
      <p:pic>
        <p:nvPicPr>
          <p:cNvPr id="4" name="Picture 3">
            <a:extLst>
              <a:ext uri="{FF2B5EF4-FFF2-40B4-BE49-F238E27FC236}">
                <a16:creationId xmlns:a16="http://schemas.microsoft.com/office/drawing/2014/main" id="{5569E8C6-8D9A-4135-9668-05889D972EB4}"/>
              </a:ext>
            </a:extLst>
          </p:cNvPr>
          <p:cNvPicPr>
            <a:picLocks noChangeAspect="1"/>
          </p:cNvPicPr>
          <p:nvPr/>
        </p:nvPicPr>
        <p:blipFill>
          <a:blip r:embed="rId2"/>
          <a:stretch>
            <a:fillRect/>
          </a:stretch>
        </p:blipFill>
        <p:spPr>
          <a:xfrm>
            <a:off x="2351584" y="1278152"/>
            <a:ext cx="6803726" cy="1371599"/>
          </a:xfrm>
          <a:prstGeom prst="rect">
            <a:avLst/>
          </a:prstGeom>
        </p:spPr>
      </p:pic>
      <p:sp>
        <p:nvSpPr>
          <p:cNvPr id="8" name="Rectangle 7">
            <a:extLst>
              <a:ext uri="{FF2B5EF4-FFF2-40B4-BE49-F238E27FC236}">
                <a16:creationId xmlns:a16="http://schemas.microsoft.com/office/drawing/2014/main" id="{69E09EB8-6B11-4B0A-97B3-A3D558E33ADF}"/>
              </a:ext>
            </a:extLst>
          </p:cNvPr>
          <p:cNvSpPr/>
          <p:nvPr/>
        </p:nvSpPr>
        <p:spPr>
          <a:xfrm>
            <a:off x="5519936" y="3825522"/>
            <a:ext cx="6096000" cy="2031325"/>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                                           Associates                         </a:t>
            </a:r>
          </a:p>
          <a:p>
            <a:r>
              <a:rPr lang="en-IN" b="1" dirty="0"/>
              <a:t>                                           Onkar Chavan</a:t>
            </a:r>
          </a:p>
          <a:p>
            <a:r>
              <a:rPr lang="en-IN" b="1" dirty="0"/>
              <a:t>                                           Hema Chandran P</a:t>
            </a:r>
          </a:p>
          <a:p>
            <a:r>
              <a:rPr lang="en-IN" b="1" dirty="0"/>
              <a:t>                                           Sayli  Atkare</a:t>
            </a:r>
          </a:p>
          <a:p>
            <a:r>
              <a:rPr lang="en-IN" b="1" dirty="0"/>
              <a:t>                                           Pushpa S Malebennuru</a:t>
            </a:r>
          </a:p>
          <a:p>
            <a:r>
              <a:rPr lang="en-IN" b="1" dirty="0"/>
              <a:t>		             Nandesh  O N</a:t>
            </a:r>
          </a:p>
          <a:p>
            <a:endParaRPr lang="en-IN" b="1" dirty="0"/>
          </a:p>
        </p:txBody>
      </p:sp>
      <p:pic>
        <p:nvPicPr>
          <p:cNvPr id="2" name="Picture 1">
            <a:extLst>
              <a:ext uri="{FF2B5EF4-FFF2-40B4-BE49-F238E27FC236}">
                <a16:creationId xmlns:a16="http://schemas.microsoft.com/office/drawing/2014/main" id="{C07303EE-8B60-41F8-BA63-CD20AC6ECD80}"/>
              </a:ext>
            </a:extLst>
          </p:cNvPr>
          <p:cNvPicPr>
            <a:picLocks noChangeAspect="1"/>
          </p:cNvPicPr>
          <p:nvPr/>
        </p:nvPicPr>
        <p:blipFill>
          <a:blip r:embed="rId3"/>
          <a:stretch>
            <a:fillRect/>
          </a:stretch>
        </p:blipFill>
        <p:spPr>
          <a:xfrm>
            <a:off x="9624392" y="132994"/>
            <a:ext cx="2428875" cy="884521"/>
          </a:xfrm>
          <a:prstGeom prst="rect">
            <a:avLst/>
          </a:prstGeom>
        </p:spPr>
      </p:pic>
      <p:sp>
        <p:nvSpPr>
          <p:cNvPr id="5" name="TextBox 4">
            <a:extLst>
              <a:ext uri="{FF2B5EF4-FFF2-40B4-BE49-F238E27FC236}">
                <a16:creationId xmlns:a16="http://schemas.microsoft.com/office/drawing/2014/main" id="{BBC22488-7F86-416C-9E40-F9182FE7BD62}"/>
              </a:ext>
            </a:extLst>
          </p:cNvPr>
          <p:cNvSpPr txBox="1"/>
          <p:nvPr/>
        </p:nvSpPr>
        <p:spPr>
          <a:xfrm>
            <a:off x="6919728" y="2280419"/>
            <a:ext cx="19736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CONTROL UNIT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C73FC4-A671-4320-B3A9-A89AE132C32F}"/>
              </a:ext>
            </a:extLst>
          </p:cNvPr>
          <p:cNvSpPr/>
          <p:nvPr/>
        </p:nvSpPr>
        <p:spPr>
          <a:xfrm>
            <a:off x="3577977" y="13222"/>
            <a:ext cx="4698722"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Block Diagram</a:t>
            </a:r>
          </a:p>
        </p:txBody>
      </p:sp>
      <p:sp>
        <p:nvSpPr>
          <p:cNvPr id="37" name="Rectangle: Rounded Corners 36" title="Battery monitoring">
            <a:extLst>
              <a:ext uri="{FF2B5EF4-FFF2-40B4-BE49-F238E27FC236}">
                <a16:creationId xmlns:a16="http://schemas.microsoft.com/office/drawing/2014/main" id="{620F61E3-A820-4A4A-82DD-C0182C44888D}"/>
              </a:ext>
            </a:extLst>
          </p:cNvPr>
          <p:cNvSpPr/>
          <p:nvPr/>
        </p:nvSpPr>
        <p:spPr>
          <a:xfrm>
            <a:off x="4753015" y="946890"/>
            <a:ext cx="2092858" cy="911901"/>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a:latin typeface="Times New Roman"/>
                <a:cs typeface="Calibri"/>
              </a:rPr>
              <a:t>Battery monitoring</a:t>
            </a:r>
          </a:p>
          <a:p>
            <a:pPr algn="ctr"/>
            <a:r>
              <a:rPr lang="en-US" sz="1600" b="1">
                <a:latin typeface="Times New Roman"/>
                <a:cs typeface="Calibri"/>
              </a:rPr>
              <a:t>Washer fluid tank</a:t>
            </a:r>
          </a:p>
          <a:p>
            <a:pPr algn="ctr"/>
            <a:r>
              <a:rPr lang="en-US" sz="1600" b="1">
                <a:latin typeface="Times New Roman"/>
                <a:cs typeface="Calibri"/>
              </a:rPr>
              <a:t>Rain sensor</a:t>
            </a:r>
          </a:p>
        </p:txBody>
      </p:sp>
      <p:sp>
        <p:nvSpPr>
          <p:cNvPr id="38" name="Rectangle 37">
            <a:extLst>
              <a:ext uri="{FF2B5EF4-FFF2-40B4-BE49-F238E27FC236}">
                <a16:creationId xmlns:a16="http://schemas.microsoft.com/office/drawing/2014/main" id="{75933AA3-A718-4D68-BA29-33CFFD0D050A}"/>
              </a:ext>
            </a:extLst>
          </p:cNvPr>
          <p:cNvSpPr/>
          <p:nvPr/>
        </p:nvSpPr>
        <p:spPr>
          <a:xfrm>
            <a:off x="4790547" y="2566599"/>
            <a:ext cx="2096753" cy="237992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b="1">
                <a:latin typeface="Times New Roman"/>
              </a:rPr>
              <a:t>Wiper and Washer</a:t>
            </a:r>
          </a:p>
          <a:p>
            <a:pPr algn="ctr"/>
            <a:r>
              <a:rPr lang="en-US" b="1">
                <a:latin typeface="Times New Roman"/>
              </a:rPr>
              <a:t>ECU</a:t>
            </a:r>
          </a:p>
        </p:txBody>
      </p:sp>
      <p:sp>
        <p:nvSpPr>
          <p:cNvPr id="39" name="Rectangle 38">
            <a:extLst>
              <a:ext uri="{FF2B5EF4-FFF2-40B4-BE49-F238E27FC236}">
                <a16:creationId xmlns:a16="http://schemas.microsoft.com/office/drawing/2014/main" id="{65B6C68F-06B3-4144-93AE-7CC0B1A3FC86}"/>
              </a:ext>
            </a:extLst>
          </p:cNvPr>
          <p:cNvSpPr/>
          <p:nvPr/>
        </p:nvSpPr>
        <p:spPr>
          <a:xfrm>
            <a:off x="2234969" y="2460785"/>
            <a:ext cx="1380195" cy="130115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a:latin typeface="Times New Roman"/>
                <a:cs typeface="Calibri"/>
              </a:rPr>
              <a:t>Wiper inputs</a:t>
            </a:r>
          </a:p>
          <a:p>
            <a:pPr algn="ctr"/>
            <a:r>
              <a:rPr lang="en-US" sz="1600" b="1">
                <a:latin typeface="Times New Roman"/>
                <a:cs typeface="Calibri"/>
              </a:rPr>
              <a:t>(Switches)</a:t>
            </a:r>
          </a:p>
        </p:txBody>
      </p:sp>
      <p:sp>
        <p:nvSpPr>
          <p:cNvPr id="40" name="Rectangle 39">
            <a:extLst>
              <a:ext uri="{FF2B5EF4-FFF2-40B4-BE49-F238E27FC236}">
                <a16:creationId xmlns:a16="http://schemas.microsoft.com/office/drawing/2014/main" id="{E842ED72-F445-40C5-8984-074869160C1D}"/>
              </a:ext>
            </a:extLst>
          </p:cNvPr>
          <p:cNvSpPr/>
          <p:nvPr/>
        </p:nvSpPr>
        <p:spPr>
          <a:xfrm>
            <a:off x="7982824" y="2544591"/>
            <a:ext cx="1864449" cy="67909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b="1">
                <a:solidFill>
                  <a:schemeClr val="bg1"/>
                </a:solidFill>
                <a:latin typeface="Times New Roman"/>
                <a:cs typeface="Calibri"/>
              </a:rPr>
              <a:t>Warning Lamp</a:t>
            </a:r>
            <a:endParaRPr lang="en-US" b="1">
              <a:solidFill>
                <a:schemeClr val="bg1"/>
              </a:solidFill>
              <a:latin typeface="Times New Roman"/>
            </a:endParaRPr>
          </a:p>
        </p:txBody>
      </p:sp>
      <p:sp>
        <p:nvSpPr>
          <p:cNvPr id="41" name="Rectangle 40">
            <a:extLst>
              <a:ext uri="{FF2B5EF4-FFF2-40B4-BE49-F238E27FC236}">
                <a16:creationId xmlns:a16="http://schemas.microsoft.com/office/drawing/2014/main" id="{52F3A6EF-A076-4287-9577-A77E299471C6}"/>
              </a:ext>
            </a:extLst>
          </p:cNvPr>
          <p:cNvSpPr/>
          <p:nvPr/>
        </p:nvSpPr>
        <p:spPr>
          <a:xfrm>
            <a:off x="7965712" y="3511024"/>
            <a:ext cx="1865909" cy="64492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b="1">
                <a:latin typeface="Times New Roman"/>
                <a:cs typeface="Calibri"/>
              </a:rPr>
              <a:t>Front Wiper</a:t>
            </a:r>
            <a:endParaRPr lang="en-US" b="1">
              <a:latin typeface="Times New Roman"/>
            </a:endParaRPr>
          </a:p>
        </p:txBody>
      </p:sp>
      <p:sp>
        <p:nvSpPr>
          <p:cNvPr id="42" name="Rectangle 41">
            <a:extLst>
              <a:ext uri="{FF2B5EF4-FFF2-40B4-BE49-F238E27FC236}">
                <a16:creationId xmlns:a16="http://schemas.microsoft.com/office/drawing/2014/main" id="{3F2B47BF-24A5-4918-92B4-4D80D21C438D}"/>
              </a:ext>
            </a:extLst>
          </p:cNvPr>
          <p:cNvSpPr/>
          <p:nvPr/>
        </p:nvSpPr>
        <p:spPr>
          <a:xfrm>
            <a:off x="7974927" y="4372653"/>
            <a:ext cx="1860581" cy="62738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b="1">
                <a:latin typeface="Times New Roman"/>
                <a:cs typeface="Calibri"/>
              </a:rPr>
              <a:t>Rear Wiper</a:t>
            </a:r>
          </a:p>
        </p:txBody>
      </p:sp>
      <p:sp>
        <p:nvSpPr>
          <p:cNvPr id="43" name="Rectangle: Rounded Corners 42">
            <a:extLst>
              <a:ext uri="{FF2B5EF4-FFF2-40B4-BE49-F238E27FC236}">
                <a16:creationId xmlns:a16="http://schemas.microsoft.com/office/drawing/2014/main" id="{30081103-99A2-41BF-96FA-3A83A91B5EE5}"/>
              </a:ext>
            </a:extLst>
          </p:cNvPr>
          <p:cNvSpPr/>
          <p:nvPr/>
        </p:nvSpPr>
        <p:spPr>
          <a:xfrm>
            <a:off x="4452397" y="5546024"/>
            <a:ext cx="2789812" cy="12446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285750" indent="-285750" algn="just">
              <a:buFont typeface="Wingdings"/>
              <a:buChar char="§"/>
            </a:pPr>
            <a:r>
              <a:rPr lang="en-US" sz="1600" b="1" dirty="0">
                <a:latin typeface="Times New Roman"/>
                <a:cs typeface="Calibri"/>
              </a:rPr>
              <a:t>Battery warning lamp status</a:t>
            </a:r>
            <a:endParaRPr lang="en-US" sz="1600" dirty="0">
              <a:cs typeface="Calibri"/>
            </a:endParaRPr>
          </a:p>
          <a:p>
            <a:pPr marL="285750" indent="-285750" algn="just">
              <a:buFont typeface="Wingdings"/>
              <a:buChar char="§"/>
            </a:pPr>
            <a:r>
              <a:rPr lang="en-US" sz="1600" b="1" dirty="0">
                <a:latin typeface="Times New Roman"/>
                <a:cs typeface="Calibri"/>
              </a:rPr>
              <a:t>Washer output control</a:t>
            </a:r>
          </a:p>
          <a:p>
            <a:pPr marL="285750" indent="-285750" algn="just">
              <a:buFont typeface="Wingdings"/>
              <a:buChar char="§"/>
            </a:pPr>
            <a:r>
              <a:rPr lang="en-US" sz="1600" b="1" dirty="0">
                <a:latin typeface="Times New Roman"/>
                <a:cs typeface="Calibri"/>
              </a:rPr>
              <a:t>Rain sensor and fluid washer tank</a:t>
            </a:r>
          </a:p>
        </p:txBody>
      </p:sp>
      <p:sp>
        <p:nvSpPr>
          <p:cNvPr id="44" name="TextBox 43">
            <a:extLst>
              <a:ext uri="{FF2B5EF4-FFF2-40B4-BE49-F238E27FC236}">
                <a16:creationId xmlns:a16="http://schemas.microsoft.com/office/drawing/2014/main" id="{D71207CC-AE66-44D3-9831-42B8E4A4C0C4}"/>
              </a:ext>
            </a:extLst>
          </p:cNvPr>
          <p:cNvSpPr txBox="1"/>
          <p:nvPr/>
        </p:nvSpPr>
        <p:spPr>
          <a:xfrm>
            <a:off x="7242209" y="2513636"/>
            <a:ext cx="5578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L1</a:t>
            </a:r>
          </a:p>
        </p:txBody>
      </p:sp>
      <p:sp>
        <p:nvSpPr>
          <p:cNvPr id="45" name="TextBox 44">
            <a:extLst>
              <a:ext uri="{FF2B5EF4-FFF2-40B4-BE49-F238E27FC236}">
                <a16:creationId xmlns:a16="http://schemas.microsoft.com/office/drawing/2014/main" id="{0A7ABD5C-8B7C-4958-B7CE-B6B33DD945A3}"/>
              </a:ext>
            </a:extLst>
          </p:cNvPr>
          <p:cNvSpPr txBox="1"/>
          <p:nvPr/>
        </p:nvSpPr>
        <p:spPr>
          <a:xfrm>
            <a:off x="7243886" y="3481932"/>
            <a:ext cx="5316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L2</a:t>
            </a:r>
          </a:p>
        </p:txBody>
      </p:sp>
      <p:sp>
        <p:nvSpPr>
          <p:cNvPr id="46" name="TextBox 45">
            <a:extLst>
              <a:ext uri="{FF2B5EF4-FFF2-40B4-BE49-F238E27FC236}">
                <a16:creationId xmlns:a16="http://schemas.microsoft.com/office/drawing/2014/main" id="{95437512-8C87-43E0-8996-81088961FE21}"/>
              </a:ext>
            </a:extLst>
          </p:cNvPr>
          <p:cNvSpPr txBox="1"/>
          <p:nvPr/>
        </p:nvSpPr>
        <p:spPr>
          <a:xfrm>
            <a:off x="7242232" y="4388553"/>
            <a:ext cx="62339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L3</a:t>
            </a:r>
          </a:p>
        </p:txBody>
      </p:sp>
      <p:sp>
        <p:nvSpPr>
          <p:cNvPr id="47" name="TextBox 46">
            <a:extLst>
              <a:ext uri="{FF2B5EF4-FFF2-40B4-BE49-F238E27FC236}">
                <a16:creationId xmlns:a16="http://schemas.microsoft.com/office/drawing/2014/main" id="{F5BA1671-52CC-4EDC-977E-D665ACAD3C8F}"/>
              </a:ext>
            </a:extLst>
          </p:cNvPr>
          <p:cNvSpPr txBox="1"/>
          <p:nvPr/>
        </p:nvSpPr>
        <p:spPr>
          <a:xfrm>
            <a:off x="3986347" y="2458521"/>
            <a:ext cx="5578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S1</a:t>
            </a:r>
          </a:p>
        </p:txBody>
      </p:sp>
      <p:sp>
        <p:nvSpPr>
          <p:cNvPr id="48" name="TextBox 47">
            <a:extLst>
              <a:ext uri="{FF2B5EF4-FFF2-40B4-BE49-F238E27FC236}">
                <a16:creationId xmlns:a16="http://schemas.microsoft.com/office/drawing/2014/main" id="{4B70AD41-3F72-4538-B9A7-FE23715049FF}"/>
              </a:ext>
            </a:extLst>
          </p:cNvPr>
          <p:cNvSpPr txBox="1"/>
          <p:nvPr/>
        </p:nvSpPr>
        <p:spPr>
          <a:xfrm>
            <a:off x="3971750" y="3210165"/>
            <a:ext cx="6129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rgbClr val="FF0000"/>
                </a:solidFill>
                <a:latin typeface="Times New Roman" panose="02020603050405020304" pitchFamily="18" charset="0"/>
                <a:cs typeface="Times New Roman" panose="02020603050405020304" pitchFamily="18" charset="0"/>
              </a:rPr>
              <a:t>S2</a:t>
            </a:r>
          </a:p>
        </p:txBody>
      </p:sp>
      <p:sp>
        <p:nvSpPr>
          <p:cNvPr id="49" name="TextBox 48">
            <a:extLst>
              <a:ext uri="{FF2B5EF4-FFF2-40B4-BE49-F238E27FC236}">
                <a16:creationId xmlns:a16="http://schemas.microsoft.com/office/drawing/2014/main" id="{CEC9B0C2-D3C8-416F-94E9-15599033EC46}"/>
              </a:ext>
            </a:extLst>
          </p:cNvPr>
          <p:cNvSpPr txBox="1"/>
          <p:nvPr/>
        </p:nvSpPr>
        <p:spPr>
          <a:xfrm>
            <a:off x="5927338" y="2011339"/>
            <a:ext cx="9411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rgbClr val="FF0000"/>
                </a:solidFill>
                <a:latin typeface="Times New Roman" panose="02020603050405020304" pitchFamily="18" charset="0"/>
                <a:cs typeface="Times New Roman" panose="02020603050405020304" pitchFamily="18" charset="0"/>
              </a:rPr>
              <a:t>CAN I/P</a:t>
            </a:r>
            <a:endParaRPr lang="en-US" sz="1400" b="1">
              <a:solidFill>
                <a:srgbClr val="000000"/>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BEC217B7-58F9-4498-B8B4-373114761452}"/>
              </a:ext>
            </a:extLst>
          </p:cNvPr>
          <p:cNvSpPr txBox="1"/>
          <p:nvPr/>
        </p:nvSpPr>
        <p:spPr>
          <a:xfrm>
            <a:off x="5950409" y="5119267"/>
            <a:ext cx="11766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rgbClr val="FF0000"/>
                </a:solidFill>
                <a:latin typeface="Times New Roman" panose="02020603050405020304" pitchFamily="18" charset="0"/>
                <a:cs typeface="Times New Roman" panose="02020603050405020304" pitchFamily="18" charset="0"/>
              </a:rPr>
              <a:t>CAN O/P</a:t>
            </a:r>
          </a:p>
        </p:txBody>
      </p:sp>
      <p:sp>
        <p:nvSpPr>
          <p:cNvPr id="51" name="Rectangle 50">
            <a:extLst>
              <a:ext uri="{FF2B5EF4-FFF2-40B4-BE49-F238E27FC236}">
                <a16:creationId xmlns:a16="http://schemas.microsoft.com/office/drawing/2014/main" id="{2772A84A-F393-4A72-A1C3-422F2B97BB80}"/>
              </a:ext>
            </a:extLst>
          </p:cNvPr>
          <p:cNvSpPr/>
          <p:nvPr/>
        </p:nvSpPr>
        <p:spPr>
          <a:xfrm>
            <a:off x="2234969" y="4245440"/>
            <a:ext cx="1380195" cy="6224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Power supply</a:t>
            </a:r>
            <a:endParaRPr lang="en-IN"/>
          </a:p>
        </p:txBody>
      </p:sp>
      <p:cxnSp>
        <p:nvCxnSpPr>
          <p:cNvPr id="52" name="Straight Arrow Connector 51">
            <a:extLst>
              <a:ext uri="{FF2B5EF4-FFF2-40B4-BE49-F238E27FC236}">
                <a16:creationId xmlns:a16="http://schemas.microsoft.com/office/drawing/2014/main" id="{B448889D-0905-4183-9F75-8A40CB842F77}"/>
              </a:ext>
            </a:extLst>
          </p:cNvPr>
          <p:cNvCxnSpPr/>
          <p:nvPr/>
        </p:nvCxnSpPr>
        <p:spPr>
          <a:xfrm>
            <a:off x="3609062" y="2777290"/>
            <a:ext cx="11753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CAF39E8-8928-4793-9D4B-E42BF4E385ED}"/>
              </a:ext>
            </a:extLst>
          </p:cNvPr>
          <p:cNvCxnSpPr/>
          <p:nvPr/>
        </p:nvCxnSpPr>
        <p:spPr>
          <a:xfrm>
            <a:off x="3609062" y="3506949"/>
            <a:ext cx="1170079" cy="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589CD342-069B-41C3-9A92-6FC496BEDE55}"/>
              </a:ext>
            </a:extLst>
          </p:cNvPr>
          <p:cNvPicPr>
            <a:picLocks noChangeAspect="1"/>
          </p:cNvPicPr>
          <p:nvPr/>
        </p:nvPicPr>
        <p:blipFill>
          <a:blip r:embed="rId2"/>
          <a:stretch>
            <a:fillRect/>
          </a:stretch>
        </p:blipFill>
        <p:spPr>
          <a:xfrm>
            <a:off x="3609062" y="4449555"/>
            <a:ext cx="1249788" cy="158510"/>
          </a:xfrm>
          <a:prstGeom prst="rect">
            <a:avLst/>
          </a:prstGeom>
        </p:spPr>
      </p:pic>
      <p:pic>
        <p:nvPicPr>
          <p:cNvPr id="55" name="Picture 54">
            <a:extLst>
              <a:ext uri="{FF2B5EF4-FFF2-40B4-BE49-F238E27FC236}">
                <a16:creationId xmlns:a16="http://schemas.microsoft.com/office/drawing/2014/main" id="{3D88379A-3CA0-47FE-9EAB-127DB9268BFC}"/>
              </a:ext>
            </a:extLst>
          </p:cNvPr>
          <p:cNvPicPr>
            <a:picLocks noChangeAspect="1"/>
          </p:cNvPicPr>
          <p:nvPr/>
        </p:nvPicPr>
        <p:blipFill>
          <a:blip r:embed="rId3"/>
          <a:stretch>
            <a:fillRect/>
          </a:stretch>
        </p:blipFill>
        <p:spPr>
          <a:xfrm>
            <a:off x="6887300" y="2777290"/>
            <a:ext cx="1177819" cy="148657"/>
          </a:xfrm>
          <a:prstGeom prst="rect">
            <a:avLst/>
          </a:prstGeom>
        </p:spPr>
      </p:pic>
      <p:pic>
        <p:nvPicPr>
          <p:cNvPr id="56" name="Picture 55">
            <a:extLst>
              <a:ext uri="{FF2B5EF4-FFF2-40B4-BE49-F238E27FC236}">
                <a16:creationId xmlns:a16="http://schemas.microsoft.com/office/drawing/2014/main" id="{664DCFE0-E167-492C-AC6A-6CB3F383FBA8}"/>
              </a:ext>
            </a:extLst>
          </p:cNvPr>
          <p:cNvPicPr>
            <a:picLocks noChangeAspect="1"/>
          </p:cNvPicPr>
          <p:nvPr/>
        </p:nvPicPr>
        <p:blipFill>
          <a:blip r:embed="rId4"/>
          <a:stretch>
            <a:fillRect/>
          </a:stretch>
        </p:blipFill>
        <p:spPr>
          <a:xfrm>
            <a:off x="6886053" y="4594708"/>
            <a:ext cx="1176630" cy="146317"/>
          </a:xfrm>
          <a:prstGeom prst="rect">
            <a:avLst/>
          </a:prstGeom>
        </p:spPr>
      </p:pic>
      <p:pic>
        <p:nvPicPr>
          <p:cNvPr id="57" name="Picture 56">
            <a:extLst>
              <a:ext uri="{FF2B5EF4-FFF2-40B4-BE49-F238E27FC236}">
                <a16:creationId xmlns:a16="http://schemas.microsoft.com/office/drawing/2014/main" id="{982BAD4C-DD8F-4CCF-B04C-0187B36488D5}"/>
              </a:ext>
            </a:extLst>
          </p:cNvPr>
          <p:cNvPicPr>
            <a:picLocks noChangeAspect="1"/>
          </p:cNvPicPr>
          <p:nvPr/>
        </p:nvPicPr>
        <p:blipFill>
          <a:blip r:embed="rId4"/>
          <a:stretch>
            <a:fillRect/>
          </a:stretch>
        </p:blipFill>
        <p:spPr>
          <a:xfrm>
            <a:off x="6878532" y="3723242"/>
            <a:ext cx="1176630" cy="146317"/>
          </a:xfrm>
          <a:prstGeom prst="rect">
            <a:avLst/>
          </a:prstGeom>
        </p:spPr>
      </p:pic>
      <p:cxnSp>
        <p:nvCxnSpPr>
          <p:cNvPr id="58" name="Straight Arrow Connector 57">
            <a:extLst>
              <a:ext uri="{FF2B5EF4-FFF2-40B4-BE49-F238E27FC236}">
                <a16:creationId xmlns:a16="http://schemas.microsoft.com/office/drawing/2014/main" id="{9E8FDCD9-241C-4ABF-BD81-003FAE1224E0}"/>
              </a:ext>
            </a:extLst>
          </p:cNvPr>
          <p:cNvCxnSpPr/>
          <p:nvPr/>
        </p:nvCxnSpPr>
        <p:spPr>
          <a:xfrm flipH="1">
            <a:off x="5799444" y="1861290"/>
            <a:ext cx="0" cy="68330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FAF57A-FED7-4D57-8351-FD9BBBCA75CF}"/>
              </a:ext>
            </a:extLst>
          </p:cNvPr>
          <p:cNvCxnSpPr/>
          <p:nvPr/>
        </p:nvCxnSpPr>
        <p:spPr>
          <a:xfrm flipH="1">
            <a:off x="5812339" y="4943040"/>
            <a:ext cx="0" cy="6029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4C9AB15-7F16-43EA-A214-C6F58F959282}"/>
              </a:ext>
            </a:extLst>
          </p:cNvPr>
          <p:cNvSpPr/>
          <p:nvPr/>
        </p:nvSpPr>
        <p:spPr>
          <a:xfrm flipH="1">
            <a:off x="7961279" y="5399989"/>
            <a:ext cx="202808" cy="17232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1" name="Rectangle 60">
            <a:extLst>
              <a:ext uri="{FF2B5EF4-FFF2-40B4-BE49-F238E27FC236}">
                <a16:creationId xmlns:a16="http://schemas.microsoft.com/office/drawing/2014/main" id="{37F23AB4-2101-4F06-8CF2-D74F401E6875}"/>
              </a:ext>
            </a:extLst>
          </p:cNvPr>
          <p:cNvSpPr/>
          <p:nvPr/>
        </p:nvSpPr>
        <p:spPr>
          <a:xfrm>
            <a:off x="7961280" y="5925803"/>
            <a:ext cx="202807" cy="15408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2" name="Rectangle: Rounded Corners 61">
            <a:extLst>
              <a:ext uri="{FF2B5EF4-FFF2-40B4-BE49-F238E27FC236}">
                <a16:creationId xmlns:a16="http://schemas.microsoft.com/office/drawing/2014/main" id="{7E670601-F153-4AC8-8822-DEF98850CA92}"/>
              </a:ext>
            </a:extLst>
          </p:cNvPr>
          <p:cNvSpPr/>
          <p:nvPr/>
        </p:nvSpPr>
        <p:spPr>
          <a:xfrm>
            <a:off x="7961279" y="5642891"/>
            <a:ext cx="202808" cy="18818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3" name="Rectangle 62">
            <a:extLst>
              <a:ext uri="{FF2B5EF4-FFF2-40B4-BE49-F238E27FC236}">
                <a16:creationId xmlns:a16="http://schemas.microsoft.com/office/drawing/2014/main" id="{B8FFC167-9FE2-4682-ADE8-04F39AAA9CB3}"/>
              </a:ext>
            </a:extLst>
          </p:cNvPr>
          <p:cNvSpPr/>
          <p:nvPr/>
        </p:nvSpPr>
        <p:spPr>
          <a:xfrm>
            <a:off x="8388078" y="5297962"/>
            <a:ext cx="1093505"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a:latin typeface="Times New Roman"/>
                <a:cs typeface="Calibri"/>
              </a:rPr>
              <a:t>H/W Inputs</a:t>
            </a:r>
          </a:p>
        </p:txBody>
      </p:sp>
      <p:sp>
        <p:nvSpPr>
          <p:cNvPr id="64" name="TextBox 63">
            <a:extLst>
              <a:ext uri="{FF2B5EF4-FFF2-40B4-BE49-F238E27FC236}">
                <a16:creationId xmlns:a16="http://schemas.microsoft.com/office/drawing/2014/main" id="{ECF01424-0981-4420-A095-995666C25368}"/>
              </a:ext>
            </a:extLst>
          </p:cNvPr>
          <p:cNvSpPr txBox="1"/>
          <p:nvPr/>
        </p:nvSpPr>
        <p:spPr>
          <a:xfrm>
            <a:off x="8399266" y="5555014"/>
            <a:ext cx="107112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CAN input </a:t>
            </a:r>
            <a:endParaRPr lang="en-IN" sz="1400" b="1">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C0C661B7-4F3F-4CCB-908F-BC30BE120BC5}"/>
              </a:ext>
            </a:extLst>
          </p:cNvPr>
          <p:cNvSpPr txBox="1"/>
          <p:nvPr/>
        </p:nvSpPr>
        <p:spPr>
          <a:xfrm>
            <a:off x="8365700" y="5831073"/>
            <a:ext cx="991425"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H</a:t>
            </a:r>
            <a:r>
              <a:rPr lang="en-US" sz="1200" b="1">
                <a:latin typeface="Times New Roman" panose="02020603050405020304" pitchFamily="18" charset="0"/>
                <a:cs typeface="Times New Roman" panose="02020603050405020304" pitchFamily="18" charset="0"/>
              </a:rPr>
              <a:t>/W output</a:t>
            </a:r>
            <a:endParaRPr lang="en-IN" sz="1200" b="1">
              <a:latin typeface="Times New Roman" panose="02020603050405020304" pitchFamily="18" charset="0"/>
              <a:cs typeface="Times New Roman" panose="02020603050405020304" pitchFamily="18" charset="0"/>
            </a:endParaRPr>
          </a:p>
        </p:txBody>
      </p:sp>
      <p:sp>
        <p:nvSpPr>
          <p:cNvPr id="66" name="Rectangle: Rounded Corners 65">
            <a:extLst>
              <a:ext uri="{FF2B5EF4-FFF2-40B4-BE49-F238E27FC236}">
                <a16:creationId xmlns:a16="http://schemas.microsoft.com/office/drawing/2014/main" id="{6C4743DD-3B56-4B43-BB8B-E669453B9601}"/>
              </a:ext>
            </a:extLst>
          </p:cNvPr>
          <p:cNvSpPr/>
          <p:nvPr/>
        </p:nvSpPr>
        <p:spPr>
          <a:xfrm>
            <a:off x="7961279" y="6197738"/>
            <a:ext cx="216455" cy="154087"/>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7" name="Rectangle 66">
            <a:extLst>
              <a:ext uri="{FF2B5EF4-FFF2-40B4-BE49-F238E27FC236}">
                <a16:creationId xmlns:a16="http://schemas.microsoft.com/office/drawing/2014/main" id="{E225131F-1DA8-435B-89F8-3F60F907C926}"/>
              </a:ext>
            </a:extLst>
          </p:cNvPr>
          <p:cNvSpPr/>
          <p:nvPr/>
        </p:nvSpPr>
        <p:spPr>
          <a:xfrm>
            <a:off x="8388077" y="6119843"/>
            <a:ext cx="1170513"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CAN output </a:t>
            </a:r>
            <a:endParaRPr lang="en-IN" sz="1400" b="1">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341ED761-2FA3-4DB5-A771-67AA1C8FC038}"/>
              </a:ext>
            </a:extLst>
          </p:cNvPr>
          <p:cNvSpPr/>
          <p:nvPr/>
        </p:nvSpPr>
        <p:spPr>
          <a:xfrm>
            <a:off x="7961279" y="6472058"/>
            <a:ext cx="216455" cy="154088"/>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69" name="Rectangle 68">
            <a:extLst>
              <a:ext uri="{FF2B5EF4-FFF2-40B4-BE49-F238E27FC236}">
                <a16:creationId xmlns:a16="http://schemas.microsoft.com/office/drawing/2014/main" id="{967AEEA5-9CE3-4456-9D8C-A6252EBD03D0}"/>
              </a:ext>
            </a:extLst>
          </p:cNvPr>
          <p:cNvSpPr/>
          <p:nvPr/>
        </p:nvSpPr>
        <p:spPr>
          <a:xfrm>
            <a:off x="8399266" y="6315340"/>
            <a:ext cx="70833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ECU</a:t>
            </a:r>
            <a:r>
              <a:rPr lang="en-US" b="1">
                <a:latin typeface="Times New Roman" panose="02020603050405020304" pitchFamily="18" charset="0"/>
                <a:cs typeface="Times New Roman" panose="02020603050405020304" pitchFamily="18" charset="0"/>
              </a:rPr>
              <a:t> </a:t>
            </a:r>
            <a:endParaRPr lang="en-IN"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95FDD8A-4347-42B5-B372-16BBBD37BF3E}"/>
              </a:ext>
            </a:extLst>
          </p:cNvPr>
          <p:cNvPicPr>
            <a:picLocks noChangeAspect="1"/>
          </p:cNvPicPr>
          <p:nvPr/>
        </p:nvPicPr>
        <p:blipFill>
          <a:blip r:embed="rId5"/>
          <a:stretch>
            <a:fillRect/>
          </a:stretch>
        </p:blipFill>
        <p:spPr>
          <a:xfrm>
            <a:off x="9531646" y="62893"/>
            <a:ext cx="2426418" cy="883997"/>
          </a:xfrm>
          <a:prstGeom prst="rect">
            <a:avLst/>
          </a:prstGeom>
        </p:spPr>
      </p:pic>
    </p:spTree>
    <p:extLst>
      <p:ext uri="{BB962C8B-B14F-4D97-AF65-F5344CB8AC3E}">
        <p14:creationId xmlns:p14="http://schemas.microsoft.com/office/powerpoint/2010/main" val="189820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BB89BA-EC2D-4FEC-8DAF-AA64FCD998FB}"/>
              </a:ext>
            </a:extLst>
          </p:cNvPr>
          <p:cNvPicPr>
            <a:picLocks noChangeAspect="1" noChangeArrowheads="1"/>
          </p:cNvPicPr>
          <p:nvPr/>
        </p:nvPicPr>
        <p:blipFill>
          <a:blip r:embed="rId2"/>
          <a:stretch>
            <a:fillRect/>
          </a:stretch>
        </p:blipFill>
        <p:spPr bwMode="auto">
          <a:xfrm>
            <a:off x="2053104" y="1123278"/>
            <a:ext cx="1143000" cy="1057275"/>
          </a:xfrm>
          <a:prstGeom prst="rect">
            <a:avLst/>
          </a:prstGeom>
          <a:noFill/>
          <a:ln w="9525">
            <a:noFill/>
            <a:miter lim="800000"/>
          </a:ln>
          <a:effectLst/>
        </p:spPr>
      </p:pic>
      <p:pic>
        <p:nvPicPr>
          <p:cNvPr id="3" name="Picture 3">
            <a:extLst>
              <a:ext uri="{FF2B5EF4-FFF2-40B4-BE49-F238E27FC236}">
                <a16:creationId xmlns:a16="http://schemas.microsoft.com/office/drawing/2014/main" id="{929E3FA5-FF85-4706-962B-B30A0121B363}"/>
              </a:ext>
            </a:extLst>
          </p:cNvPr>
          <p:cNvPicPr>
            <a:picLocks noChangeAspect="1" noChangeArrowheads="1"/>
          </p:cNvPicPr>
          <p:nvPr/>
        </p:nvPicPr>
        <p:blipFill>
          <a:blip r:embed="rId3"/>
          <a:stretch>
            <a:fillRect/>
          </a:stretch>
        </p:blipFill>
        <p:spPr bwMode="auto">
          <a:xfrm>
            <a:off x="2006766" y="2567759"/>
            <a:ext cx="1235675" cy="1143000"/>
          </a:xfrm>
          <a:prstGeom prst="rect">
            <a:avLst/>
          </a:prstGeom>
          <a:noFill/>
          <a:ln w="9525">
            <a:noFill/>
            <a:miter lim="800000"/>
          </a:ln>
          <a:effectLst/>
        </p:spPr>
      </p:pic>
      <p:sp>
        <p:nvSpPr>
          <p:cNvPr id="4" name="Rectangle 3">
            <a:extLst>
              <a:ext uri="{FF2B5EF4-FFF2-40B4-BE49-F238E27FC236}">
                <a16:creationId xmlns:a16="http://schemas.microsoft.com/office/drawing/2014/main" id="{3D51CEF0-260B-4057-9212-5B75A987A2DC}"/>
              </a:ext>
            </a:extLst>
          </p:cNvPr>
          <p:cNvSpPr/>
          <p:nvPr/>
        </p:nvSpPr>
        <p:spPr>
          <a:xfrm>
            <a:off x="4248207" y="838200"/>
            <a:ext cx="2286000" cy="4281755"/>
          </a:xfrm>
          <a:prstGeom prst="rect">
            <a:avLst/>
          </a:prstGeom>
          <a:solidFill>
            <a:schemeClr val="accent5">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2400" b="1" dirty="0"/>
              <a:t>Microcontroller</a:t>
            </a:r>
          </a:p>
          <a:p>
            <a:pPr algn="ctr"/>
            <a:r>
              <a:rPr lang="en-US" sz="2400" b="1" dirty="0"/>
              <a:t>PIC18F458</a:t>
            </a:r>
          </a:p>
        </p:txBody>
      </p:sp>
      <p:pic>
        <p:nvPicPr>
          <p:cNvPr id="5" name="Picture 4">
            <a:extLst>
              <a:ext uri="{FF2B5EF4-FFF2-40B4-BE49-F238E27FC236}">
                <a16:creationId xmlns:a16="http://schemas.microsoft.com/office/drawing/2014/main" id="{295F50D5-7D73-4CA3-934C-AA75BD0933CC}"/>
              </a:ext>
            </a:extLst>
          </p:cNvPr>
          <p:cNvPicPr>
            <a:picLocks noChangeAspect="1" noChangeArrowheads="1"/>
          </p:cNvPicPr>
          <p:nvPr/>
        </p:nvPicPr>
        <p:blipFill>
          <a:blip r:embed="rId4"/>
          <a:stretch>
            <a:fillRect/>
          </a:stretch>
        </p:blipFill>
        <p:spPr bwMode="auto">
          <a:xfrm>
            <a:off x="7982714" y="605254"/>
            <a:ext cx="1387496" cy="1136516"/>
          </a:xfrm>
          <a:prstGeom prst="rect">
            <a:avLst/>
          </a:prstGeom>
          <a:noFill/>
          <a:ln w="9525">
            <a:noFill/>
            <a:miter lim="800000"/>
          </a:ln>
          <a:effectLst/>
        </p:spPr>
      </p:pic>
      <p:sp>
        <p:nvSpPr>
          <p:cNvPr id="6" name="Oval 5">
            <a:extLst>
              <a:ext uri="{FF2B5EF4-FFF2-40B4-BE49-F238E27FC236}">
                <a16:creationId xmlns:a16="http://schemas.microsoft.com/office/drawing/2014/main" id="{2200C990-F07A-4E8B-A34F-5D17634392DC}"/>
              </a:ext>
            </a:extLst>
          </p:cNvPr>
          <p:cNvSpPr/>
          <p:nvPr/>
        </p:nvSpPr>
        <p:spPr>
          <a:xfrm>
            <a:off x="8042018" y="2353470"/>
            <a:ext cx="1540655" cy="105639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2400"/>
              <a:t>FRONT WIPER</a:t>
            </a:r>
          </a:p>
        </p:txBody>
      </p:sp>
      <p:sp>
        <p:nvSpPr>
          <p:cNvPr id="7" name="Oval 6">
            <a:extLst>
              <a:ext uri="{FF2B5EF4-FFF2-40B4-BE49-F238E27FC236}">
                <a16:creationId xmlns:a16="http://schemas.microsoft.com/office/drawing/2014/main" id="{AECFE7AE-07D8-41F7-9D16-8108D02E9C51}"/>
              </a:ext>
            </a:extLst>
          </p:cNvPr>
          <p:cNvSpPr/>
          <p:nvPr/>
        </p:nvSpPr>
        <p:spPr>
          <a:xfrm>
            <a:off x="8024915" y="3965706"/>
            <a:ext cx="1540655" cy="105639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2400">
                <a:solidFill>
                  <a:prstClr val="black"/>
                </a:solidFill>
              </a:rPr>
              <a:t>REAR WIPER</a:t>
            </a:r>
            <a:endParaRPr lang="en-US" sz="2000"/>
          </a:p>
        </p:txBody>
      </p:sp>
      <p:sp>
        <p:nvSpPr>
          <p:cNvPr id="8" name="TextBox 7">
            <a:extLst>
              <a:ext uri="{FF2B5EF4-FFF2-40B4-BE49-F238E27FC236}">
                <a16:creationId xmlns:a16="http://schemas.microsoft.com/office/drawing/2014/main" id="{D27075A1-CCD2-4D86-8270-9BF45B71AE03}"/>
              </a:ext>
            </a:extLst>
          </p:cNvPr>
          <p:cNvSpPr txBox="1"/>
          <p:nvPr/>
        </p:nvSpPr>
        <p:spPr>
          <a:xfrm>
            <a:off x="6894459" y="2480376"/>
            <a:ext cx="8066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LED 2</a:t>
            </a:r>
          </a:p>
        </p:txBody>
      </p:sp>
      <p:sp>
        <p:nvSpPr>
          <p:cNvPr id="9" name="TextBox 8">
            <a:extLst>
              <a:ext uri="{FF2B5EF4-FFF2-40B4-BE49-F238E27FC236}">
                <a16:creationId xmlns:a16="http://schemas.microsoft.com/office/drawing/2014/main" id="{DA28CF92-9BD0-4E80-8D4D-CE8F8AF40EB4}"/>
              </a:ext>
            </a:extLst>
          </p:cNvPr>
          <p:cNvSpPr txBox="1"/>
          <p:nvPr/>
        </p:nvSpPr>
        <p:spPr>
          <a:xfrm>
            <a:off x="6894458" y="4086958"/>
            <a:ext cx="8066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LED 3</a:t>
            </a:r>
          </a:p>
        </p:txBody>
      </p:sp>
      <p:sp>
        <p:nvSpPr>
          <p:cNvPr id="10" name="TextBox 9">
            <a:extLst>
              <a:ext uri="{FF2B5EF4-FFF2-40B4-BE49-F238E27FC236}">
                <a16:creationId xmlns:a16="http://schemas.microsoft.com/office/drawing/2014/main" id="{3490A2FE-2505-436B-B275-52FC70660E6E}"/>
              </a:ext>
            </a:extLst>
          </p:cNvPr>
          <p:cNvSpPr txBox="1"/>
          <p:nvPr/>
        </p:nvSpPr>
        <p:spPr>
          <a:xfrm>
            <a:off x="3257844" y="1395146"/>
            <a:ext cx="93166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Switch 1</a:t>
            </a:r>
          </a:p>
        </p:txBody>
      </p:sp>
      <p:sp>
        <p:nvSpPr>
          <p:cNvPr id="11" name="TextBox 10">
            <a:extLst>
              <a:ext uri="{FF2B5EF4-FFF2-40B4-BE49-F238E27FC236}">
                <a16:creationId xmlns:a16="http://schemas.microsoft.com/office/drawing/2014/main" id="{243FBB84-CAC4-45A2-A917-30A22B12A887}"/>
              </a:ext>
            </a:extLst>
          </p:cNvPr>
          <p:cNvSpPr txBox="1"/>
          <p:nvPr/>
        </p:nvSpPr>
        <p:spPr>
          <a:xfrm>
            <a:off x="3257844" y="2801561"/>
            <a:ext cx="93166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Switch 2</a:t>
            </a:r>
          </a:p>
        </p:txBody>
      </p:sp>
      <p:sp>
        <p:nvSpPr>
          <p:cNvPr id="12" name="TextBox 11">
            <a:extLst>
              <a:ext uri="{FF2B5EF4-FFF2-40B4-BE49-F238E27FC236}">
                <a16:creationId xmlns:a16="http://schemas.microsoft.com/office/drawing/2014/main" id="{589B83DF-F120-4725-AD6A-C4CF7E4B0E1E}"/>
              </a:ext>
            </a:extLst>
          </p:cNvPr>
          <p:cNvSpPr txBox="1"/>
          <p:nvPr/>
        </p:nvSpPr>
        <p:spPr>
          <a:xfrm>
            <a:off x="7982714" y="1680406"/>
            <a:ext cx="1600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Warning lamp</a:t>
            </a:r>
          </a:p>
        </p:txBody>
      </p:sp>
      <p:sp>
        <p:nvSpPr>
          <p:cNvPr id="13" name="Rectangle 12">
            <a:extLst>
              <a:ext uri="{FF2B5EF4-FFF2-40B4-BE49-F238E27FC236}">
                <a16:creationId xmlns:a16="http://schemas.microsoft.com/office/drawing/2014/main" id="{6BA174D1-6AD9-4474-BE5C-1C87032981E2}"/>
              </a:ext>
            </a:extLst>
          </p:cNvPr>
          <p:cNvSpPr/>
          <p:nvPr/>
        </p:nvSpPr>
        <p:spPr>
          <a:xfrm>
            <a:off x="436267" y="5536553"/>
            <a:ext cx="2743200" cy="1066800"/>
          </a:xfrm>
          <a:prstGeom prst="rect">
            <a:avLst/>
          </a:prstGeom>
          <a:solidFill>
            <a:schemeClr val="accent5">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endParaRPr lang="en-US"/>
          </a:p>
        </p:txBody>
      </p:sp>
      <p:sp>
        <p:nvSpPr>
          <p:cNvPr id="14" name="Rectangle 13">
            <a:extLst>
              <a:ext uri="{FF2B5EF4-FFF2-40B4-BE49-F238E27FC236}">
                <a16:creationId xmlns:a16="http://schemas.microsoft.com/office/drawing/2014/main" id="{DB9EC883-F0EC-4EF6-AFA7-D482C473EFBF}"/>
              </a:ext>
            </a:extLst>
          </p:cNvPr>
          <p:cNvSpPr/>
          <p:nvPr/>
        </p:nvSpPr>
        <p:spPr>
          <a:xfrm>
            <a:off x="2221059" y="5916064"/>
            <a:ext cx="744114"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Times New Roman" panose="02020603050405020304" pitchFamily="18" charset="0"/>
                <a:cs typeface="Times New Roman" panose="02020603050405020304" pitchFamily="18" charset="0"/>
              </a:rPr>
              <a:t>INPUT</a:t>
            </a:r>
          </a:p>
        </p:txBody>
      </p:sp>
      <p:sp>
        <p:nvSpPr>
          <p:cNvPr id="15" name="TextBox 14">
            <a:extLst>
              <a:ext uri="{FF2B5EF4-FFF2-40B4-BE49-F238E27FC236}">
                <a16:creationId xmlns:a16="http://schemas.microsoft.com/office/drawing/2014/main" id="{7BD6A8AA-FC8A-43C5-A0F0-6624546FD61F}"/>
              </a:ext>
            </a:extLst>
          </p:cNvPr>
          <p:cNvSpPr txBox="1"/>
          <p:nvPr/>
        </p:nvSpPr>
        <p:spPr>
          <a:xfrm>
            <a:off x="2119856" y="6223841"/>
            <a:ext cx="93326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Times New Roman" panose="02020603050405020304" pitchFamily="18" charset="0"/>
                <a:cs typeface="Times New Roman" panose="02020603050405020304" pitchFamily="18" charset="0"/>
              </a:rPr>
              <a:t>OUTPUT</a:t>
            </a:r>
          </a:p>
        </p:txBody>
      </p:sp>
      <p:sp>
        <p:nvSpPr>
          <p:cNvPr id="16" name="Rectangle 15">
            <a:extLst>
              <a:ext uri="{FF2B5EF4-FFF2-40B4-BE49-F238E27FC236}">
                <a16:creationId xmlns:a16="http://schemas.microsoft.com/office/drawing/2014/main" id="{6356DC0D-A141-4CD8-AE17-B505EA929665}"/>
              </a:ext>
            </a:extLst>
          </p:cNvPr>
          <p:cNvSpPr/>
          <p:nvPr/>
        </p:nvSpPr>
        <p:spPr>
          <a:xfrm>
            <a:off x="2483177" y="-40803"/>
            <a:ext cx="5816060" cy="646331"/>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n w="13462">
                  <a:solidFill>
                    <a:schemeClr val="bg1"/>
                  </a:solidFill>
                  <a:prstDash val="solid"/>
                </a:ln>
                <a:effectLst>
                  <a:outerShdw dist="38100" dir="2700000" algn="bl" rotWithShape="0">
                    <a:schemeClr val="accent5"/>
                  </a:outerShdw>
                </a:effectLst>
                <a:latin typeface="Times New Roman" panose="02020603050405020304" pitchFamily="18" charset="0"/>
                <a:cs typeface="Times New Roman" panose="02020603050405020304" pitchFamily="18" charset="0"/>
              </a:rPr>
              <a:t>Hardware Block Diagram</a:t>
            </a:r>
          </a:p>
        </p:txBody>
      </p:sp>
      <p:sp>
        <p:nvSpPr>
          <p:cNvPr id="17" name="Rectangle 16">
            <a:extLst>
              <a:ext uri="{FF2B5EF4-FFF2-40B4-BE49-F238E27FC236}">
                <a16:creationId xmlns:a16="http://schemas.microsoft.com/office/drawing/2014/main" id="{954C0F72-B84A-4521-90DE-2AFF7C28CD5A}"/>
              </a:ext>
            </a:extLst>
          </p:cNvPr>
          <p:cNvSpPr/>
          <p:nvPr/>
        </p:nvSpPr>
        <p:spPr>
          <a:xfrm>
            <a:off x="1877767" y="4290241"/>
            <a:ext cx="1447800" cy="512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US" dirty="0">
                <a:solidFill>
                  <a:schemeClr val="tx1"/>
                </a:solidFill>
              </a:rPr>
              <a:t>Power </a:t>
            </a:r>
            <a:r>
              <a:rPr lang="en-US" dirty="0">
                <a:solidFill>
                  <a:schemeClr val="tx1"/>
                </a:solidFill>
                <a:latin typeface="Times New Roman" panose="02020603050405020304" pitchFamily="18" charset="0"/>
                <a:cs typeface="Times New Roman" panose="02020603050405020304" pitchFamily="18" charset="0"/>
              </a:rPr>
              <a:t>supply</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8BD58218-8F67-4BFD-80D5-12425DD925CE}"/>
              </a:ext>
            </a:extLst>
          </p:cNvPr>
          <p:cNvCxnSpPr/>
          <p:nvPr/>
        </p:nvCxnSpPr>
        <p:spPr>
          <a:xfrm>
            <a:off x="3196104" y="1733700"/>
            <a:ext cx="1061168" cy="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37F88CE-50B8-4125-9561-11782625A300}"/>
              </a:ext>
            </a:extLst>
          </p:cNvPr>
          <p:cNvPicPr>
            <a:picLocks noChangeAspect="1"/>
          </p:cNvPicPr>
          <p:nvPr/>
        </p:nvPicPr>
        <p:blipFill>
          <a:blip r:embed="rId5"/>
          <a:stretch>
            <a:fillRect/>
          </a:stretch>
        </p:blipFill>
        <p:spPr>
          <a:xfrm>
            <a:off x="550641" y="6008245"/>
            <a:ext cx="1456125" cy="249074"/>
          </a:xfrm>
          <a:prstGeom prst="rect">
            <a:avLst/>
          </a:prstGeom>
        </p:spPr>
      </p:pic>
      <p:pic>
        <p:nvPicPr>
          <p:cNvPr id="20" name="Picture 19">
            <a:extLst>
              <a:ext uri="{FF2B5EF4-FFF2-40B4-BE49-F238E27FC236}">
                <a16:creationId xmlns:a16="http://schemas.microsoft.com/office/drawing/2014/main" id="{77BE7352-34A0-4E9A-A890-050332A6AC11}"/>
              </a:ext>
            </a:extLst>
          </p:cNvPr>
          <p:cNvPicPr>
            <a:picLocks noChangeAspect="1"/>
          </p:cNvPicPr>
          <p:nvPr/>
        </p:nvPicPr>
        <p:blipFill>
          <a:blip r:embed="rId5"/>
          <a:stretch>
            <a:fillRect/>
          </a:stretch>
        </p:blipFill>
        <p:spPr>
          <a:xfrm>
            <a:off x="3196104" y="3118967"/>
            <a:ext cx="1131506" cy="193547"/>
          </a:xfrm>
          <a:prstGeom prst="rect">
            <a:avLst/>
          </a:prstGeom>
        </p:spPr>
      </p:pic>
      <p:pic>
        <p:nvPicPr>
          <p:cNvPr id="21" name="Picture 20">
            <a:extLst>
              <a:ext uri="{FF2B5EF4-FFF2-40B4-BE49-F238E27FC236}">
                <a16:creationId xmlns:a16="http://schemas.microsoft.com/office/drawing/2014/main" id="{77F86A01-217D-4D55-AFB1-12543A1436F3}"/>
              </a:ext>
            </a:extLst>
          </p:cNvPr>
          <p:cNvPicPr>
            <a:picLocks noChangeAspect="1"/>
          </p:cNvPicPr>
          <p:nvPr/>
        </p:nvPicPr>
        <p:blipFill>
          <a:blip r:embed="rId5"/>
          <a:stretch>
            <a:fillRect/>
          </a:stretch>
        </p:blipFill>
        <p:spPr>
          <a:xfrm>
            <a:off x="3371166" y="4456290"/>
            <a:ext cx="926672" cy="158510"/>
          </a:xfrm>
          <a:prstGeom prst="rect">
            <a:avLst/>
          </a:prstGeom>
        </p:spPr>
      </p:pic>
      <p:cxnSp>
        <p:nvCxnSpPr>
          <p:cNvPr id="22" name="Straight Arrow Connector 21">
            <a:extLst>
              <a:ext uri="{FF2B5EF4-FFF2-40B4-BE49-F238E27FC236}">
                <a16:creationId xmlns:a16="http://schemas.microsoft.com/office/drawing/2014/main" id="{B03D8B71-3B64-4D2B-86F1-4002D085DA2F}"/>
              </a:ext>
            </a:extLst>
          </p:cNvPr>
          <p:cNvCxnSpPr/>
          <p:nvPr/>
        </p:nvCxnSpPr>
        <p:spPr>
          <a:xfrm>
            <a:off x="6554334" y="1377932"/>
            <a:ext cx="149070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36525FF-BB28-4EFC-ACA6-4E2DEE7C34F2}"/>
              </a:ext>
            </a:extLst>
          </p:cNvPr>
          <p:cNvSpPr/>
          <p:nvPr/>
        </p:nvSpPr>
        <p:spPr>
          <a:xfrm>
            <a:off x="6887610" y="992088"/>
            <a:ext cx="8066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LED 1</a:t>
            </a:r>
          </a:p>
        </p:txBody>
      </p:sp>
      <p:cxnSp>
        <p:nvCxnSpPr>
          <p:cNvPr id="24" name="Straight Arrow Connector 23">
            <a:extLst>
              <a:ext uri="{FF2B5EF4-FFF2-40B4-BE49-F238E27FC236}">
                <a16:creationId xmlns:a16="http://schemas.microsoft.com/office/drawing/2014/main" id="{F45E0657-F8EB-40E3-B7B8-1E7CB77AC2C0}"/>
              </a:ext>
            </a:extLst>
          </p:cNvPr>
          <p:cNvCxnSpPr/>
          <p:nvPr/>
        </p:nvCxnSpPr>
        <p:spPr>
          <a:xfrm>
            <a:off x="6534207" y="4456290"/>
            <a:ext cx="149070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027370-CEBD-4C1C-877C-57E03DF9DD1D}"/>
              </a:ext>
            </a:extLst>
          </p:cNvPr>
          <p:cNvSpPr/>
          <p:nvPr/>
        </p:nvSpPr>
        <p:spPr>
          <a:xfrm flipV="1">
            <a:off x="1343472" y="5593300"/>
            <a:ext cx="338960" cy="280718"/>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27" name="TextBox 26">
            <a:extLst>
              <a:ext uri="{FF2B5EF4-FFF2-40B4-BE49-F238E27FC236}">
                <a16:creationId xmlns:a16="http://schemas.microsoft.com/office/drawing/2014/main" id="{C57720B6-0A6D-4813-A8BB-C5E256094B52}"/>
              </a:ext>
            </a:extLst>
          </p:cNvPr>
          <p:cNvSpPr txBox="1"/>
          <p:nvPr/>
        </p:nvSpPr>
        <p:spPr>
          <a:xfrm>
            <a:off x="2304201" y="5597652"/>
            <a:ext cx="5645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Times New Roman" panose="02020603050405020304" pitchFamily="18" charset="0"/>
                <a:cs typeface="Times New Roman" panose="02020603050405020304" pitchFamily="18" charset="0"/>
              </a:rPr>
              <a:t>ECU</a:t>
            </a:r>
            <a:endParaRPr lang="en-IN" sz="1400" b="1"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EE221F53-445D-405F-9181-50C272FA97A4}"/>
              </a:ext>
            </a:extLst>
          </p:cNvPr>
          <p:cNvCxnSpPr/>
          <p:nvPr/>
        </p:nvCxnSpPr>
        <p:spPr>
          <a:xfrm>
            <a:off x="6588347" y="2849708"/>
            <a:ext cx="1354704"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05CBF08-3D52-49E5-9A60-911DC6B02A27}"/>
              </a:ext>
            </a:extLst>
          </p:cNvPr>
          <p:cNvPicPr>
            <a:picLocks noChangeAspect="1"/>
          </p:cNvPicPr>
          <p:nvPr/>
        </p:nvPicPr>
        <p:blipFill>
          <a:blip r:embed="rId6"/>
          <a:stretch>
            <a:fillRect/>
          </a:stretch>
        </p:blipFill>
        <p:spPr>
          <a:xfrm>
            <a:off x="587334" y="6330858"/>
            <a:ext cx="1432684" cy="158510"/>
          </a:xfrm>
          <a:prstGeom prst="rect">
            <a:avLst/>
          </a:prstGeom>
        </p:spPr>
      </p:pic>
      <p:pic>
        <p:nvPicPr>
          <p:cNvPr id="25" name="Picture 24">
            <a:extLst>
              <a:ext uri="{FF2B5EF4-FFF2-40B4-BE49-F238E27FC236}">
                <a16:creationId xmlns:a16="http://schemas.microsoft.com/office/drawing/2014/main" id="{CDA5F65B-EEC9-472B-BE9C-A627B91F5226}"/>
              </a:ext>
            </a:extLst>
          </p:cNvPr>
          <p:cNvPicPr>
            <a:picLocks noChangeAspect="1"/>
          </p:cNvPicPr>
          <p:nvPr/>
        </p:nvPicPr>
        <p:blipFill>
          <a:blip r:embed="rId7"/>
          <a:stretch>
            <a:fillRect/>
          </a:stretch>
        </p:blipFill>
        <p:spPr>
          <a:xfrm>
            <a:off x="9658683" y="108091"/>
            <a:ext cx="2426418" cy="883997"/>
          </a:xfrm>
          <a:prstGeom prst="rect">
            <a:avLst/>
          </a:prstGeom>
        </p:spPr>
      </p:pic>
    </p:spTree>
    <p:extLst>
      <p:ext uri="{BB962C8B-B14F-4D97-AF65-F5344CB8AC3E}">
        <p14:creationId xmlns:p14="http://schemas.microsoft.com/office/powerpoint/2010/main" val="48878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2CBB36-C4CC-4139-8E1B-1621A47C4AFE}"/>
              </a:ext>
            </a:extLst>
          </p:cNvPr>
          <p:cNvSpPr/>
          <p:nvPr/>
        </p:nvSpPr>
        <p:spPr>
          <a:xfrm>
            <a:off x="-622799" y="27772"/>
            <a:ext cx="7135911"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3600" b="1" dirty="0">
                <a:ln w="13462">
                  <a:solidFill>
                    <a:prstClr val="white"/>
                  </a:solidFill>
                  <a:prstDash val="solid"/>
                </a:ln>
                <a:solidFill>
                  <a:prstClr val="black">
                    <a:lumMod val="85000"/>
                    <a:lumOff val="15000"/>
                  </a:prstClr>
                </a:solidFill>
                <a:effectLst>
                  <a:outerShdw dist="38100" dir="2700000" algn="bl" rotWithShape="0">
                    <a:srgbClr val="4BACC6"/>
                  </a:outerShdw>
                </a:effectLst>
                <a:latin typeface="Times New Roman" panose="02020603050405020304" pitchFamily="18" charset="0"/>
                <a:cs typeface="Times New Roman" panose="02020603050405020304" pitchFamily="18" charset="0"/>
              </a:rPr>
              <a:t>Functional Block Diagram</a:t>
            </a:r>
          </a:p>
        </p:txBody>
      </p:sp>
      <p:sp>
        <p:nvSpPr>
          <p:cNvPr id="3" name="Flowchart: Data 2">
            <a:extLst>
              <a:ext uri="{FF2B5EF4-FFF2-40B4-BE49-F238E27FC236}">
                <a16:creationId xmlns:a16="http://schemas.microsoft.com/office/drawing/2014/main" id="{265CB008-45BE-4228-BAC2-089E2BCBE41A}"/>
              </a:ext>
            </a:extLst>
          </p:cNvPr>
          <p:cNvSpPr/>
          <p:nvPr/>
        </p:nvSpPr>
        <p:spPr>
          <a:xfrm>
            <a:off x="4333079" y="2361484"/>
            <a:ext cx="2812051" cy="2442579"/>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   Main Function</a:t>
            </a:r>
          </a:p>
          <a:p>
            <a:pPr algn="ctr"/>
            <a:r>
              <a:rPr lang="en-US" sz="1400" dirty="0">
                <a:latin typeface="Times New Roman" panose="02020603050405020304" pitchFamily="18" charset="0"/>
                <a:cs typeface="Times New Roman" panose="02020603050405020304" pitchFamily="18" charset="0"/>
              </a:rPr>
              <a:t>system_init ( )</a:t>
            </a:r>
          </a:p>
          <a:p>
            <a:pPr algn="ctr"/>
            <a:r>
              <a:rPr lang="en-US" sz="1400" dirty="0">
                <a:latin typeface="Times New Roman" panose="02020603050405020304" pitchFamily="18" charset="0"/>
                <a:cs typeface="Times New Roman" panose="02020603050405020304" pitchFamily="18" charset="0"/>
              </a:rPr>
              <a:t>can_init ()</a:t>
            </a:r>
          </a:p>
          <a:p>
            <a:pPr algn="ctr"/>
            <a:r>
              <a:rPr lang="en-US" sz="1400" dirty="0">
                <a:solidFill>
                  <a:schemeClr val="tx1"/>
                </a:solidFill>
                <a:latin typeface="Times New Roman" panose="02020603050405020304" pitchFamily="18" charset="0"/>
                <a:cs typeface="Times New Roman" panose="02020603050405020304" pitchFamily="18" charset="0"/>
              </a:rPr>
              <a:t>transmit ( )</a:t>
            </a:r>
          </a:p>
          <a:p>
            <a:pPr algn="ct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receive ( )</a:t>
            </a:r>
          </a:p>
          <a:p>
            <a:pPr algn="ctr"/>
            <a:r>
              <a:rPr lang="en-US" sz="1400" dirty="0">
                <a:latin typeface="Times New Roman" panose="02020603050405020304" pitchFamily="18" charset="0"/>
                <a:cs typeface="Times New Roman" panose="02020603050405020304" pitchFamily="18" charset="0"/>
              </a:rPr>
              <a:t>set_baudrate ( )</a:t>
            </a:r>
          </a:p>
          <a:p>
            <a:pPr algn="ctr"/>
            <a:r>
              <a:rPr lang="en-US" sz="1400" dirty="0">
                <a:latin typeface="Times New Roman" panose="02020603050405020304" pitchFamily="18" charset="0"/>
                <a:cs typeface="Times New Roman" panose="02020603050405020304" pitchFamily="18" charset="0"/>
              </a:rPr>
              <a:t>mask_set ( ) &amp; filter_set ( )</a:t>
            </a:r>
          </a:p>
          <a:p>
            <a:pPr algn="ct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led2 ( ) &amp; led3 ( )</a:t>
            </a:r>
          </a:p>
          <a:p>
            <a:pPr algn="ctr"/>
            <a:r>
              <a:rPr lang="en-US" sz="1400" dirty="0">
                <a:solidFill>
                  <a:schemeClr val="tx1"/>
                </a:solidFill>
                <a:latin typeface="Times New Roman" panose="02020603050405020304" pitchFamily="18" charset="0"/>
                <a:cs typeface="Times New Roman" panose="02020603050405020304" pitchFamily="18" charset="0"/>
              </a:rPr>
              <a:t>warning_lamp ( </a:t>
            </a:r>
            <a:r>
              <a:rPr lang="en-US" sz="1400" b="1" dirty="0">
                <a:solidFill>
                  <a:schemeClr val="tx1"/>
                </a:solidFill>
                <a:latin typeface="Times New Roman" panose="02020603050405020304" pitchFamily="18" charset="0"/>
                <a:cs typeface="Times New Roman" panose="02020603050405020304" pitchFamily="18" charset="0"/>
              </a:rPr>
              <a:t>)</a:t>
            </a:r>
          </a:p>
          <a:p>
            <a:pPr algn="ctr"/>
            <a:endParaRPr lang="en-US" sz="1400" b="1" dirty="0">
              <a:solidFill>
                <a:schemeClr val="tx1">
                  <a:lumMod val="95000"/>
                  <a:lumOff val="5000"/>
                </a:schemeClr>
              </a:solidFill>
            </a:endParaRPr>
          </a:p>
        </p:txBody>
      </p:sp>
      <p:sp>
        <p:nvSpPr>
          <p:cNvPr id="4" name="Rectangle: Rounded Corners 3">
            <a:extLst>
              <a:ext uri="{FF2B5EF4-FFF2-40B4-BE49-F238E27FC236}">
                <a16:creationId xmlns:a16="http://schemas.microsoft.com/office/drawing/2014/main" id="{34C57C96-FDFF-4E13-B3B8-5E8ED465917C}"/>
              </a:ext>
            </a:extLst>
          </p:cNvPr>
          <p:cNvSpPr/>
          <p:nvPr/>
        </p:nvSpPr>
        <p:spPr>
          <a:xfrm>
            <a:off x="3894551" y="5540938"/>
            <a:ext cx="2618561" cy="123077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a:latin typeface="Times New Roman" panose="02020603050405020304" pitchFamily="18" charset="0"/>
                <a:cs typeface="Times New Roman" panose="02020603050405020304" pitchFamily="18" charset="0"/>
              </a:rPr>
              <a:t>set_baudrate ( )</a:t>
            </a:r>
          </a:p>
          <a:p>
            <a:pPr algn="ctr"/>
            <a:r>
              <a:rPr lang="en-US" sz="1200">
                <a:latin typeface="Times New Roman" panose="02020603050405020304" pitchFamily="18" charset="0"/>
                <a:cs typeface="Times New Roman" panose="02020603050405020304" pitchFamily="18" charset="0"/>
              </a:rPr>
              <a:t>CANCON(to set normal mode)</a:t>
            </a:r>
          </a:p>
          <a:p>
            <a:pPr algn="ctr"/>
            <a:r>
              <a:rPr lang="en-US" sz="1200">
                <a:latin typeface="Times New Roman" panose="02020603050405020304" pitchFamily="18" charset="0"/>
                <a:cs typeface="Times New Roman" panose="02020603050405020304" pitchFamily="18" charset="0"/>
              </a:rPr>
              <a:t>BRGCON1(to calculate baudrate)</a:t>
            </a:r>
          </a:p>
          <a:p>
            <a:pPr algn="ctr"/>
            <a:r>
              <a:rPr lang="en-US" sz="1200">
                <a:latin typeface="Times New Roman" panose="02020603050405020304" pitchFamily="18" charset="0"/>
                <a:cs typeface="Times New Roman" panose="02020603050405020304" pitchFamily="18" charset="0"/>
              </a:rPr>
              <a:t>CIOCAN(CAN i/o config.)</a:t>
            </a:r>
          </a:p>
          <a:p>
            <a:pPr algn="ctr"/>
            <a:endParaRPr lang="en-IN" sz="1400"/>
          </a:p>
        </p:txBody>
      </p:sp>
      <p:sp>
        <p:nvSpPr>
          <p:cNvPr id="5" name="Rectangle: Rounded Corners 4">
            <a:extLst>
              <a:ext uri="{FF2B5EF4-FFF2-40B4-BE49-F238E27FC236}">
                <a16:creationId xmlns:a16="http://schemas.microsoft.com/office/drawing/2014/main" id="{50CCA8E4-D6BB-46E6-B2D6-B43C260BEA1D}"/>
              </a:ext>
            </a:extLst>
          </p:cNvPr>
          <p:cNvSpPr/>
          <p:nvPr/>
        </p:nvSpPr>
        <p:spPr>
          <a:xfrm>
            <a:off x="4834254" y="783417"/>
            <a:ext cx="2301657" cy="84119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a:latin typeface="Times New Roman" panose="02020603050405020304" pitchFamily="18" charset="0"/>
                <a:cs typeface="Times New Roman" panose="02020603050405020304" pitchFamily="18" charset="0"/>
              </a:rPr>
              <a:t>system_init ( )</a:t>
            </a:r>
          </a:p>
          <a:p>
            <a:pPr algn="just"/>
            <a:r>
              <a:rPr lang="en-US" sz="1400">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GIE(to enable global)</a:t>
            </a:r>
          </a:p>
          <a:p>
            <a:pPr algn="just"/>
            <a:r>
              <a:rPr lang="en-US" sz="1200">
                <a:latin typeface="Times New Roman" panose="02020603050405020304" pitchFamily="18" charset="0"/>
                <a:cs typeface="Times New Roman" panose="02020603050405020304" pitchFamily="18" charset="0"/>
              </a:rPr>
              <a:t>      PEIE(to enable interrupt)</a:t>
            </a:r>
            <a:endParaRPr lang="en-IN" sz="12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6E11B576-33EF-40DF-B366-B3024DF85F1B}"/>
              </a:ext>
            </a:extLst>
          </p:cNvPr>
          <p:cNvSpPr/>
          <p:nvPr/>
        </p:nvSpPr>
        <p:spPr>
          <a:xfrm>
            <a:off x="7714287" y="741740"/>
            <a:ext cx="2994671" cy="15156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latin typeface="Times New Roman" panose="02020603050405020304" pitchFamily="18" charset="0"/>
                <a:cs typeface="Times New Roman" panose="02020603050405020304" pitchFamily="18" charset="0"/>
              </a:rPr>
              <a:t>  can_init ()</a:t>
            </a:r>
          </a:p>
          <a:p>
            <a:pPr algn="ctr"/>
            <a:r>
              <a:rPr lang="en-US" sz="1200" dirty="0">
                <a:latin typeface="Times New Roman" panose="02020603050405020304" pitchFamily="18" charset="0"/>
                <a:cs typeface="Times New Roman" panose="02020603050405020304" pitchFamily="18" charset="0"/>
              </a:rPr>
              <a:t>TRISbits.RB2(To DISABLE can transmitter) &amp; </a:t>
            </a:r>
          </a:p>
          <a:p>
            <a:pPr algn="ctr"/>
            <a:r>
              <a:rPr lang="en-US" sz="1200" dirty="0">
                <a:latin typeface="Times New Roman" panose="02020603050405020304" pitchFamily="18" charset="0"/>
                <a:cs typeface="Times New Roman" panose="02020603050405020304" pitchFamily="18" charset="0"/>
              </a:rPr>
              <a:t> TRISbits.RB3 (to ENABLE receiver)</a:t>
            </a:r>
          </a:p>
          <a:p>
            <a:pPr algn="ctr"/>
            <a:r>
              <a:rPr lang="en-US" sz="1200" dirty="0">
                <a:latin typeface="Times New Roman" panose="02020603050405020304" pitchFamily="18" charset="0"/>
                <a:cs typeface="Times New Roman" panose="02020603050405020304" pitchFamily="18" charset="0"/>
              </a:rPr>
              <a:t> PIE3,IPR3To enable receive buffer interrupt &amp;</a:t>
            </a:r>
          </a:p>
          <a:p>
            <a:pPr algn="ctr"/>
            <a:r>
              <a:rPr lang="en-US" sz="1200" dirty="0">
                <a:latin typeface="Times New Roman" panose="02020603050405020304" pitchFamily="18" charset="0"/>
                <a:cs typeface="Times New Roman" panose="02020603050405020304" pitchFamily="18" charset="0"/>
              </a:rPr>
              <a:t>CANSTAT( to set baud rate)</a:t>
            </a:r>
          </a:p>
        </p:txBody>
      </p:sp>
      <p:sp>
        <p:nvSpPr>
          <p:cNvPr id="7" name="Rectangle: Rounded Corners 6">
            <a:extLst>
              <a:ext uri="{FF2B5EF4-FFF2-40B4-BE49-F238E27FC236}">
                <a16:creationId xmlns:a16="http://schemas.microsoft.com/office/drawing/2014/main" id="{8B03C354-AC77-4E73-990A-9FDF3CD79899}"/>
              </a:ext>
            </a:extLst>
          </p:cNvPr>
          <p:cNvSpPr/>
          <p:nvPr/>
        </p:nvSpPr>
        <p:spPr>
          <a:xfrm>
            <a:off x="1486854" y="2427116"/>
            <a:ext cx="2192275" cy="914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     led2 ( ) &amp; led3 ( ) to ON </a:t>
            </a:r>
            <a:r>
              <a:rPr lang="en-US" sz="1400" b="1" dirty="0">
                <a:solidFill>
                  <a:schemeClr val="tx1">
                    <a:lumMod val="95000"/>
                    <a:lumOff val="5000"/>
                  </a:schemeClr>
                </a:solidFill>
              </a:rPr>
              <a:t>front &amp; rear wiper respectively </a:t>
            </a:r>
          </a:p>
        </p:txBody>
      </p:sp>
      <p:sp>
        <p:nvSpPr>
          <p:cNvPr id="8" name="Rectangle: Rounded Corners 7">
            <a:extLst>
              <a:ext uri="{FF2B5EF4-FFF2-40B4-BE49-F238E27FC236}">
                <a16:creationId xmlns:a16="http://schemas.microsoft.com/office/drawing/2014/main" id="{58832012-0734-46FA-BFC9-45FFFC9B79F3}"/>
              </a:ext>
            </a:extLst>
          </p:cNvPr>
          <p:cNvSpPr/>
          <p:nvPr/>
        </p:nvSpPr>
        <p:spPr>
          <a:xfrm>
            <a:off x="7412811" y="4930651"/>
            <a:ext cx="2618559" cy="1884919"/>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receive ( )</a:t>
            </a:r>
          </a:p>
          <a:p>
            <a:pPr algn="ctr"/>
            <a:r>
              <a:rPr lang="en-US" sz="1200" dirty="0">
                <a:solidFill>
                  <a:schemeClr val="tx1"/>
                </a:solidFill>
                <a:latin typeface="Times New Roman" panose="02020603050405020304" pitchFamily="18" charset="0"/>
                <a:cs typeface="Times New Roman" panose="02020603050405020304" pitchFamily="18" charset="0"/>
              </a:rPr>
              <a:t>CANCON(to set normal mode)</a:t>
            </a:r>
          </a:p>
          <a:p>
            <a:pPr algn="ctr"/>
            <a:r>
              <a:rPr lang="en-US" sz="1200" dirty="0">
                <a:solidFill>
                  <a:schemeClr val="tx1"/>
                </a:solidFill>
                <a:latin typeface="Times New Roman" panose="02020603050405020304" pitchFamily="18" charset="0"/>
                <a:cs typeface="Times New Roman" panose="02020603050405020304" pitchFamily="18" charset="0"/>
              </a:rPr>
              <a:t>RXB1SID(H/L)-to intialize transmission buffer HIGH and LOW.</a:t>
            </a:r>
          </a:p>
          <a:p>
            <a:pPr algn="ctr"/>
            <a:r>
              <a:rPr lang="en-US" sz="1200" dirty="0">
                <a:solidFill>
                  <a:schemeClr val="tx1"/>
                </a:solidFill>
                <a:latin typeface="Times New Roman" panose="02020603050405020304" pitchFamily="18" charset="0"/>
                <a:cs typeface="Times New Roman" panose="02020603050405020304" pitchFamily="18" charset="0"/>
              </a:rPr>
              <a:t>RXB1DLC(to intialize date length)</a:t>
            </a:r>
          </a:p>
          <a:p>
            <a:pPr algn="ctr"/>
            <a:r>
              <a:rPr lang="en-US" sz="1200" dirty="0">
                <a:solidFill>
                  <a:schemeClr val="tx1"/>
                </a:solidFill>
                <a:latin typeface="Times New Roman" panose="02020603050405020304" pitchFamily="18" charset="0"/>
                <a:cs typeface="Times New Roman" panose="02020603050405020304" pitchFamily="18" charset="0"/>
              </a:rPr>
              <a:t>RXB1CON(to set transmission buffer config. to normal mode)</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2B0CEB74-4AF5-4D62-A104-95CA1FF24CE9}"/>
              </a:ext>
            </a:extLst>
          </p:cNvPr>
          <p:cNvSpPr/>
          <p:nvPr/>
        </p:nvSpPr>
        <p:spPr>
          <a:xfrm>
            <a:off x="623393" y="3516485"/>
            <a:ext cx="2964642" cy="169387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mask_set ( ) &amp; filter_set ( )</a:t>
            </a:r>
          </a:p>
          <a:p>
            <a:pPr algn="ctr"/>
            <a:r>
              <a:rPr lang="en-US" sz="1200" dirty="0">
                <a:solidFill>
                  <a:schemeClr val="tx1"/>
                </a:solidFill>
                <a:latin typeface="Times New Roman" panose="02020603050405020304" pitchFamily="18" charset="0"/>
                <a:cs typeface="Times New Roman" panose="02020603050405020304" pitchFamily="18" charset="0"/>
              </a:rPr>
              <a:t>RXM0SID(H/L)-enable acceptance mask as high and low.</a:t>
            </a:r>
          </a:p>
          <a:p>
            <a:pPr algn="ctr"/>
            <a:r>
              <a:rPr lang="en-US" sz="1200" dirty="0">
                <a:solidFill>
                  <a:schemeClr val="tx1"/>
                </a:solidFill>
                <a:latin typeface="Times New Roman" panose="02020603050405020304" pitchFamily="18" charset="0"/>
                <a:cs typeface="Times New Roman" panose="02020603050405020304" pitchFamily="18" charset="0"/>
              </a:rPr>
              <a:t>RXF0SID(H/L)-enable acceptance filter as  high and low.</a:t>
            </a: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F4714B94-84DB-4664-9257-FAF1DCE52A3C}"/>
              </a:ext>
            </a:extLst>
          </p:cNvPr>
          <p:cNvSpPr/>
          <p:nvPr/>
        </p:nvSpPr>
        <p:spPr>
          <a:xfrm>
            <a:off x="8098731" y="2506471"/>
            <a:ext cx="2052602" cy="21750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dirty="0">
                <a:solidFill>
                  <a:schemeClr val="tx1"/>
                </a:solidFill>
              </a:rPr>
              <a:t>      </a:t>
            </a:r>
            <a:r>
              <a:rPr lang="en-US" sz="1600" b="1" dirty="0">
                <a:solidFill>
                  <a:schemeClr val="tx1"/>
                </a:solidFill>
                <a:latin typeface="Times New Roman" panose="02020603050405020304" pitchFamily="18" charset="0"/>
                <a:cs typeface="Times New Roman" panose="02020603050405020304" pitchFamily="18" charset="0"/>
              </a:rPr>
              <a:t>transmit ( )</a:t>
            </a:r>
          </a:p>
          <a:p>
            <a:pPr algn="ctr"/>
            <a:r>
              <a:rPr lang="en-US" sz="1200" dirty="0">
                <a:solidFill>
                  <a:schemeClr val="tx1"/>
                </a:solidFill>
                <a:latin typeface="Times New Roman" panose="02020603050405020304" pitchFamily="18" charset="0"/>
                <a:cs typeface="Times New Roman" panose="02020603050405020304" pitchFamily="18" charset="0"/>
              </a:rPr>
              <a:t>CANCON(to set normal mode)</a:t>
            </a:r>
          </a:p>
          <a:p>
            <a:pPr algn="ctr"/>
            <a:r>
              <a:rPr lang="en-US" sz="1200" dirty="0">
                <a:solidFill>
                  <a:schemeClr val="tx1"/>
                </a:solidFill>
                <a:latin typeface="Times New Roman" panose="02020603050405020304" pitchFamily="18" charset="0"/>
                <a:cs typeface="Times New Roman" panose="02020603050405020304" pitchFamily="18" charset="0"/>
              </a:rPr>
              <a:t>TXB1SID(H/L)-to intialize transmission buffer HIGH and LOW.</a:t>
            </a:r>
          </a:p>
          <a:p>
            <a:pPr algn="ctr"/>
            <a:r>
              <a:rPr lang="en-US" sz="1200" dirty="0">
                <a:solidFill>
                  <a:schemeClr val="tx1"/>
                </a:solidFill>
                <a:latin typeface="Times New Roman" panose="02020603050405020304" pitchFamily="18" charset="0"/>
                <a:cs typeface="Times New Roman" panose="02020603050405020304" pitchFamily="18" charset="0"/>
              </a:rPr>
              <a:t>TXB1DLC(to intialize date length)</a:t>
            </a:r>
          </a:p>
          <a:p>
            <a:pPr algn="ctr"/>
            <a:r>
              <a:rPr lang="en-US" sz="1200" dirty="0">
                <a:solidFill>
                  <a:schemeClr val="tx1"/>
                </a:solidFill>
                <a:latin typeface="Times New Roman" panose="02020603050405020304" pitchFamily="18" charset="0"/>
                <a:cs typeface="Times New Roman" panose="02020603050405020304" pitchFamily="18" charset="0"/>
              </a:rPr>
              <a:t>TXB1CON(to set transmission buffer config. to normal mode)</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767A34C-D013-4D44-AFC2-0133B02103A7}"/>
              </a:ext>
            </a:extLst>
          </p:cNvPr>
          <p:cNvSpPr/>
          <p:nvPr/>
        </p:nvSpPr>
        <p:spPr>
          <a:xfrm>
            <a:off x="4888929" y="828209"/>
            <a:ext cx="307897" cy="220873"/>
          </a:xfrm>
          <a:prstGeom prst="rect">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endParaRPr lang="en-IN">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AA0739B-D48D-4B9E-9EB0-229C1CD03F8B}"/>
              </a:ext>
            </a:extLst>
          </p:cNvPr>
          <p:cNvPicPr>
            <a:picLocks noChangeAspect="1"/>
          </p:cNvPicPr>
          <p:nvPr/>
        </p:nvPicPr>
        <p:blipFill>
          <a:blip r:embed="rId2"/>
          <a:stretch>
            <a:fillRect/>
          </a:stretch>
        </p:blipFill>
        <p:spPr>
          <a:xfrm>
            <a:off x="7740302" y="957884"/>
            <a:ext cx="329213" cy="243861"/>
          </a:xfrm>
          <a:prstGeom prst="rect">
            <a:avLst/>
          </a:prstGeom>
        </p:spPr>
      </p:pic>
      <p:sp>
        <p:nvSpPr>
          <p:cNvPr id="13" name="TextBox 12">
            <a:extLst>
              <a:ext uri="{FF2B5EF4-FFF2-40B4-BE49-F238E27FC236}">
                <a16:creationId xmlns:a16="http://schemas.microsoft.com/office/drawing/2014/main" id="{B3000529-279C-45F9-8361-E7089BA95D1A}"/>
              </a:ext>
            </a:extLst>
          </p:cNvPr>
          <p:cNvSpPr txBox="1"/>
          <p:nvPr/>
        </p:nvSpPr>
        <p:spPr>
          <a:xfrm>
            <a:off x="7769518" y="890620"/>
            <a:ext cx="32921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2"/>
                </a:solidFill>
              </a:rPr>
              <a:t>2</a:t>
            </a:r>
            <a:endParaRPr lang="en-IN">
              <a:solidFill>
                <a:schemeClr val="bg2"/>
              </a:solidFill>
            </a:endParaRPr>
          </a:p>
        </p:txBody>
      </p:sp>
      <p:pic>
        <p:nvPicPr>
          <p:cNvPr id="14" name="Picture 13">
            <a:extLst>
              <a:ext uri="{FF2B5EF4-FFF2-40B4-BE49-F238E27FC236}">
                <a16:creationId xmlns:a16="http://schemas.microsoft.com/office/drawing/2014/main" id="{8EA4EB6C-AAFC-42EF-A7CE-CC824767CA46}"/>
              </a:ext>
            </a:extLst>
          </p:cNvPr>
          <p:cNvPicPr>
            <a:picLocks noChangeAspect="1"/>
          </p:cNvPicPr>
          <p:nvPr/>
        </p:nvPicPr>
        <p:blipFill>
          <a:blip r:embed="rId2"/>
          <a:stretch>
            <a:fillRect/>
          </a:stretch>
        </p:blipFill>
        <p:spPr>
          <a:xfrm>
            <a:off x="4077626" y="5600659"/>
            <a:ext cx="329213" cy="243861"/>
          </a:xfrm>
          <a:prstGeom prst="rect">
            <a:avLst/>
          </a:prstGeom>
        </p:spPr>
      </p:pic>
      <p:pic>
        <p:nvPicPr>
          <p:cNvPr id="15" name="Picture 14">
            <a:extLst>
              <a:ext uri="{FF2B5EF4-FFF2-40B4-BE49-F238E27FC236}">
                <a16:creationId xmlns:a16="http://schemas.microsoft.com/office/drawing/2014/main" id="{E2577E4B-FEC8-415C-8E0A-B7D4726E0824}"/>
              </a:ext>
            </a:extLst>
          </p:cNvPr>
          <p:cNvPicPr>
            <a:picLocks noChangeAspect="1"/>
          </p:cNvPicPr>
          <p:nvPr/>
        </p:nvPicPr>
        <p:blipFill>
          <a:blip r:embed="rId2"/>
          <a:stretch>
            <a:fillRect/>
          </a:stretch>
        </p:blipFill>
        <p:spPr>
          <a:xfrm>
            <a:off x="8377837" y="2548408"/>
            <a:ext cx="329213" cy="243861"/>
          </a:xfrm>
          <a:prstGeom prst="rect">
            <a:avLst/>
          </a:prstGeom>
        </p:spPr>
      </p:pic>
      <p:pic>
        <p:nvPicPr>
          <p:cNvPr id="16" name="Picture 15">
            <a:extLst>
              <a:ext uri="{FF2B5EF4-FFF2-40B4-BE49-F238E27FC236}">
                <a16:creationId xmlns:a16="http://schemas.microsoft.com/office/drawing/2014/main" id="{0A83EFE8-53F2-4491-AFC0-BAD34BAF03A8}"/>
              </a:ext>
            </a:extLst>
          </p:cNvPr>
          <p:cNvPicPr>
            <a:picLocks noChangeAspect="1"/>
          </p:cNvPicPr>
          <p:nvPr/>
        </p:nvPicPr>
        <p:blipFill>
          <a:blip r:embed="rId2"/>
          <a:stretch>
            <a:fillRect/>
          </a:stretch>
        </p:blipFill>
        <p:spPr>
          <a:xfrm>
            <a:off x="7685857" y="5031989"/>
            <a:ext cx="329213" cy="318810"/>
          </a:xfrm>
          <a:prstGeom prst="rect">
            <a:avLst/>
          </a:prstGeom>
        </p:spPr>
      </p:pic>
      <p:sp>
        <p:nvSpPr>
          <p:cNvPr id="17" name="TextBox 16">
            <a:extLst>
              <a:ext uri="{FF2B5EF4-FFF2-40B4-BE49-F238E27FC236}">
                <a16:creationId xmlns:a16="http://schemas.microsoft.com/office/drawing/2014/main" id="{B743FDA0-8BA1-45AD-8772-A8FD0FA7AD69}"/>
              </a:ext>
            </a:extLst>
          </p:cNvPr>
          <p:cNvSpPr txBox="1"/>
          <p:nvPr/>
        </p:nvSpPr>
        <p:spPr>
          <a:xfrm>
            <a:off x="8358107" y="246143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3</a:t>
            </a:r>
            <a:endParaRPr lang="en-IN">
              <a:solidFill>
                <a:schemeClr val="bg1"/>
              </a:solidFill>
            </a:endParaRPr>
          </a:p>
        </p:txBody>
      </p:sp>
      <p:sp>
        <p:nvSpPr>
          <p:cNvPr id="18" name="TextBox 17">
            <a:extLst>
              <a:ext uri="{FF2B5EF4-FFF2-40B4-BE49-F238E27FC236}">
                <a16:creationId xmlns:a16="http://schemas.microsoft.com/office/drawing/2014/main" id="{4DADEED5-A45F-43F9-8443-E86BCCEDE59A}"/>
              </a:ext>
            </a:extLst>
          </p:cNvPr>
          <p:cNvSpPr txBox="1"/>
          <p:nvPr/>
        </p:nvSpPr>
        <p:spPr>
          <a:xfrm>
            <a:off x="7685857" y="4981467"/>
            <a:ext cx="20401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4</a:t>
            </a:r>
            <a:endParaRPr lang="en-IN" dirty="0">
              <a:solidFill>
                <a:schemeClr val="bg1"/>
              </a:solidFill>
            </a:endParaRPr>
          </a:p>
        </p:txBody>
      </p:sp>
      <p:sp>
        <p:nvSpPr>
          <p:cNvPr id="19" name="TextBox 18">
            <a:extLst>
              <a:ext uri="{FF2B5EF4-FFF2-40B4-BE49-F238E27FC236}">
                <a16:creationId xmlns:a16="http://schemas.microsoft.com/office/drawing/2014/main" id="{281E5DDD-F572-43C4-A671-77A807CBF87E}"/>
              </a:ext>
            </a:extLst>
          </p:cNvPr>
          <p:cNvSpPr txBox="1"/>
          <p:nvPr/>
        </p:nvSpPr>
        <p:spPr>
          <a:xfrm>
            <a:off x="4077626" y="5546988"/>
            <a:ext cx="32921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lumMod val="95000"/>
                  </a:schemeClr>
                </a:solidFill>
              </a:rPr>
              <a:t>5</a:t>
            </a:r>
            <a:endParaRPr lang="en-IN" dirty="0">
              <a:solidFill>
                <a:schemeClr val="bg1">
                  <a:lumMod val="95000"/>
                </a:schemeClr>
              </a:solidFill>
            </a:endParaRPr>
          </a:p>
        </p:txBody>
      </p:sp>
      <p:sp>
        <p:nvSpPr>
          <p:cNvPr id="20" name="Rectangle: Rounded Corners 19">
            <a:extLst>
              <a:ext uri="{FF2B5EF4-FFF2-40B4-BE49-F238E27FC236}">
                <a16:creationId xmlns:a16="http://schemas.microsoft.com/office/drawing/2014/main" id="{4C6A9776-67CA-4273-9A3E-7EC5BC5FBBBC}"/>
              </a:ext>
            </a:extLst>
          </p:cNvPr>
          <p:cNvSpPr/>
          <p:nvPr/>
        </p:nvSpPr>
        <p:spPr>
          <a:xfrm>
            <a:off x="1511472" y="1013480"/>
            <a:ext cx="2730764" cy="910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warning_lamp ( )</a:t>
            </a:r>
          </a:p>
          <a:p>
            <a:pPr algn="ctr"/>
            <a:r>
              <a:rPr lang="en-US" sz="1200" dirty="0">
                <a:solidFill>
                  <a:schemeClr val="tx1"/>
                </a:solidFill>
                <a:latin typeface="Times New Roman" panose="02020603050405020304" pitchFamily="18" charset="0"/>
                <a:cs typeface="Times New Roman" panose="02020603050405020304" pitchFamily="18" charset="0"/>
              </a:rPr>
              <a:t>LATDbits.LD2 to on/off warning lamp</a:t>
            </a:r>
          </a:p>
          <a:p>
            <a:pPr algn="ctr"/>
            <a:r>
              <a:rPr lang="en-US" sz="1200" dirty="0">
                <a:solidFill>
                  <a:schemeClr val="tx1"/>
                </a:solidFill>
                <a:latin typeface="Times New Roman" panose="02020603050405020304" pitchFamily="18" charset="0"/>
                <a:cs typeface="Times New Roman" panose="02020603050405020304" pitchFamily="18" charset="0"/>
              </a:rPr>
              <a:t>LATDbits.LD1 to on/off rear wiper</a:t>
            </a:r>
          </a:p>
          <a:p>
            <a:pPr algn="ctr"/>
            <a:r>
              <a:rPr lang="en-US" sz="1200" dirty="0">
                <a:solidFill>
                  <a:schemeClr val="tx1"/>
                </a:solidFill>
                <a:latin typeface="Times New Roman" panose="02020603050405020304" pitchFamily="18" charset="0"/>
                <a:cs typeface="Times New Roman" panose="02020603050405020304" pitchFamily="18" charset="0"/>
              </a:rPr>
              <a:t>LATDbits.LD0 to on/off front wiper</a:t>
            </a: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564DB17B-4A48-4ECD-AECF-37AD967F8635}"/>
              </a:ext>
            </a:extLst>
          </p:cNvPr>
          <p:cNvPicPr>
            <a:picLocks noChangeAspect="1"/>
          </p:cNvPicPr>
          <p:nvPr/>
        </p:nvPicPr>
        <p:blipFill>
          <a:blip r:embed="rId2"/>
          <a:stretch>
            <a:fillRect/>
          </a:stretch>
        </p:blipFill>
        <p:spPr>
          <a:xfrm>
            <a:off x="834109" y="3555048"/>
            <a:ext cx="329213" cy="243861"/>
          </a:xfrm>
          <a:prstGeom prst="rect">
            <a:avLst/>
          </a:prstGeom>
        </p:spPr>
      </p:pic>
      <p:sp>
        <p:nvSpPr>
          <p:cNvPr id="22" name="TextBox 21">
            <a:extLst>
              <a:ext uri="{FF2B5EF4-FFF2-40B4-BE49-F238E27FC236}">
                <a16:creationId xmlns:a16="http://schemas.microsoft.com/office/drawing/2014/main" id="{6B80C172-2980-4AE9-AB09-9888324EEBB3}"/>
              </a:ext>
            </a:extLst>
          </p:cNvPr>
          <p:cNvSpPr txBox="1"/>
          <p:nvPr/>
        </p:nvSpPr>
        <p:spPr>
          <a:xfrm>
            <a:off x="840877" y="3492313"/>
            <a:ext cx="22011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6</a:t>
            </a:r>
            <a:endParaRPr lang="en-IN" dirty="0">
              <a:solidFill>
                <a:schemeClr val="bg1"/>
              </a:solidFill>
            </a:endParaRPr>
          </a:p>
        </p:txBody>
      </p:sp>
      <p:sp>
        <p:nvSpPr>
          <p:cNvPr id="23" name="TextBox 22">
            <a:extLst>
              <a:ext uri="{FF2B5EF4-FFF2-40B4-BE49-F238E27FC236}">
                <a16:creationId xmlns:a16="http://schemas.microsoft.com/office/drawing/2014/main" id="{05B52472-822E-4A12-96A1-F7B0886A7631}"/>
              </a:ext>
            </a:extLst>
          </p:cNvPr>
          <p:cNvSpPr txBox="1"/>
          <p:nvPr/>
        </p:nvSpPr>
        <p:spPr>
          <a:xfrm>
            <a:off x="4902145" y="76157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1</a:t>
            </a:r>
            <a:endParaRPr lang="en-IN">
              <a:solidFill>
                <a:schemeClr val="bg1"/>
              </a:solidFill>
            </a:endParaRPr>
          </a:p>
        </p:txBody>
      </p:sp>
      <p:pic>
        <p:nvPicPr>
          <p:cNvPr id="24" name="Picture 23">
            <a:extLst>
              <a:ext uri="{FF2B5EF4-FFF2-40B4-BE49-F238E27FC236}">
                <a16:creationId xmlns:a16="http://schemas.microsoft.com/office/drawing/2014/main" id="{7A5F3C64-6E8C-462F-8448-5F336C616280}"/>
              </a:ext>
            </a:extLst>
          </p:cNvPr>
          <p:cNvPicPr>
            <a:picLocks noChangeAspect="1"/>
          </p:cNvPicPr>
          <p:nvPr/>
        </p:nvPicPr>
        <p:blipFill>
          <a:blip r:embed="rId2"/>
          <a:stretch>
            <a:fillRect/>
          </a:stretch>
        </p:blipFill>
        <p:spPr>
          <a:xfrm>
            <a:off x="1564661" y="2518051"/>
            <a:ext cx="329213" cy="243861"/>
          </a:xfrm>
          <a:prstGeom prst="rect">
            <a:avLst/>
          </a:prstGeom>
        </p:spPr>
      </p:pic>
      <p:sp>
        <p:nvSpPr>
          <p:cNvPr id="25" name="TextBox 24">
            <a:extLst>
              <a:ext uri="{FF2B5EF4-FFF2-40B4-BE49-F238E27FC236}">
                <a16:creationId xmlns:a16="http://schemas.microsoft.com/office/drawing/2014/main" id="{39378F77-E520-4F3E-B7B4-D41567241CD8}"/>
              </a:ext>
            </a:extLst>
          </p:cNvPr>
          <p:cNvSpPr txBox="1"/>
          <p:nvPr/>
        </p:nvSpPr>
        <p:spPr>
          <a:xfrm>
            <a:off x="1578424" y="246143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7</a:t>
            </a:r>
            <a:endParaRPr lang="en-IN">
              <a:solidFill>
                <a:schemeClr val="bg1"/>
              </a:solidFill>
            </a:endParaRPr>
          </a:p>
        </p:txBody>
      </p:sp>
      <p:pic>
        <p:nvPicPr>
          <p:cNvPr id="26" name="Picture 25">
            <a:extLst>
              <a:ext uri="{FF2B5EF4-FFF2-40B4-BE49-F238E27FC236}">
                <a16:creationId xmlns:a16="http://schemas.microsoft.com/office/drawing/2014/main" id="{11780AE5-3C1E-4F37-BFBB-6C1BFA76C587}"/>
              </a:ext>
            </a:extLst>
          </p:cNvPr>
          <p:cNvPicPr>
            <a:picLocks noChangeAspect="1"/>
          </p:cNvPicPr>
          <p:nvPr/>
        </p:nvPicPr>
        <p:blipFill>
          <a:blip r:embed="rId2"/>
          <a:stretch>
            <a:fillRect/>
          </a:stretch>
        </p:blipFill>
        <p:spPr>
          <a:xfrm>
            <a:off x="1691580" y="1052738"/>
            <a:ext cx="329213" cy="243861"/>
          </a:xfrm>
          <a:prstGeom prst="rect">
            <a:avLst/>
          </a:prstGeom>
        </p:spPr>
      </p:pic>
      <p:sp>
        <p:nvSpPr>
          <p:cNvPr id="27" name="TextBox 26">
            <a:extLst>
              <a:ext uri="{FF2B5EF4-FFF2-40B4-BE49-F238E27FC236}">
                <a16:creationId xmlns:a16="http://schemas.microsoft.com/office/drawing/2014/main" id="{45EEE85A-6688-44F1-B0C1-011B83056944}"/>
              </a:ext>
            </a:extLst>
          </p:cNvPr>
          <p:cNvSpPr txBox="1"/>
          <p:nvPr/>
        </p:nvSpPr>
        <p:spPr>
          <a:xfrm>
            <a:off x="1691580" y="98113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8</a:t>
            </a:r>
            <a:endParaRPr lang="en-IN">
              <a:solidFill>
                <a:schemeClr val="bg1"/>
              </a:solidFill>
            </a:endParaRPr>
          </a:p>
        </p:txBody>
      </p:sp>
      <p:cxnSp>
        <p:nvCxnSpPr>
          <p:cNvPr id="28" name="Straight Arrow Connector 27">
            <a:extLst>
              <a:ext uri="{FF2B5EF4-FFF2-40B4-BE49-F238E27FC236}">
                <a16:creationId xmlns:a16="http://schemas.microsoft.com/office/drawing/2014/main" id="{04D81318-C534-49DA-9C4C-AE49C71EEB76}"/>
              </a:ext>
            </a:extLst>
          </p:cNvPr>
          <p:cNvCxnSpPr/>
          <p:nvPr/>
        </p:nvCxnSpPr>
        <p:spPr>
          <a:xfrm>
            <a:off x="6937395" y="3429000"/>
            <a:ext cx="1127292"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E0752B3C-B18A-4B1E-B0AF-8521B46828E4}"/>
              </a:ext>
            </a:extLst>
          </p:cNvPr>
          <p:cNvPicPr>
            <a:picLocks noChangeAspect="1"/>
          </p:cNvPicPr>
          <p:nvPr/>
        </p:nvPicPr>
        <p:blipFill>
          <a:blip r:embed="rId3"/>
          <a:stretch>
            <a:fillRect/>
          </a:stretch>
        </p:blipFill>
        <p:spPr>
          <a:xfrm rot="2844423">
            <a:off x="6584894" y="4623825"/>
            <a:ext cx="1079086" cy="158510"/>
          </a:xfrm>
          <a:prstGeom prst="rect">
            <a:avLst/>
          </a:prstGeom>
        </p:spPr>
      </p:pic>
      <p:cxnSp>
        <p:nvCxnSpPr>
          <p:cNvPr id="30" name="Straight Arrow Connector 29">
            <a:extLst>
              <a:ext uri="{FF2B5EF4-FFF2-40B4-BE49-F238E27FC236}">
                <a16:creationId xmlns:a16="http://schemas.microsoft.com/office/drawing/2014/main" id="{836480B3-675E-41D2-BC69-548FE66B4343}"/>
              </a:ext>
            </a:extLst>
          </p:cNvPr>
          <p:cNvCxnSpPr/>
          <p:nvPr/>
        </p:nvCxnSpPr>
        <p:spPr>
          <a:xfrm flipH="1">
            <a:off x="5392546" y="4861296"/>
            <a:ext cx="0" cy="60967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C73076A-262B-421C-98ED-1C6DB225FEA4}"/>
              </a:ext>
            </a:extLst>
          </p:cNvPr>
          <p:cNvCxnSpPr>
            <a:endCxn id="7" idx="3"/>
          </p:cNvCxnSpPr>
          <p:nvPr/>
        </p:nvCxnSpPr>
        <p:spPr>
          <a:xfrm flipH="1" flipV="1">
            <a:off x="3679129" y="2884316"/>
            <a:ext cx="1073866" cy="1450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CF9B4CB-ECF1-470E-89DE-AC9C28C10717}"/>
              </a:ext>
            </a:extLst>
          </p:cNvPr>
          <p:cNvCxnSpPr/>
          <p:nvPr/>
        </p:nvCxnSpPr>
        <p:spPr>
          <a:xfrm flipH="1">
            <a:off x="3584103" y="4301865"/>
            <a:ext cx="822736" cy="1272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340AC05-63C4-4535-BBB2-9BFCA15C4C2F}"/>
              </a:ext>
            </a:extLst>
          </p:cNvPr>
          <p:cNvCxnSpPr/>
          <p:nvPr/>
        </p:nvCxnSpPr>
        <p:spPr>
          <a:xfrm flipH="1" flipV="1">
            <a:off x="4242231" y="1658505"/>
            <a:ext cx="916849" cy="70199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9CEE4DA-3F11-47F0-9FB6-C069A24E77C5}"/>
              </a:ext>
            </a:extLst>
          </p:cNvPr>
          <p:cNvCxnSpPr>
            <a:cxnSpLocks/>
          </p:cNvCxnSpPr>
          <p:nvPr/>
        </p:nvCxnSpPr>
        <p:spPr>
          <a:xfrm flipV="1">
            <a:off x="5985082" y="1646448"/>
            <a:ext cx="1" cy="61195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C646E6-F16B-452D-8635-E5BB5FB3BD25}"/>
              </a:ext>
            </a:extLst>
          </p:cNvPr>
          <p:cNvCxnSpPr/>
          <p:nvPr/>
        </p:nvCxnSpPr>
        <p:spPr>
          <a:xfrm flipV="1">
            <a:off x="6791995" y="1625591"/>
            <a:ext cx="791491" cy="73589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EFF3E530-6B8C-4FFF-B66B-62907A159975}"/>
              </a:ext>
            </a:extLst>
          </p:cNvPr>
          <p:cNvPicPr>
            <a:picLocks noChangeAspect="1"/>
          </p:cNvPicPr>
          <p:nvPr/>
        </p:nvPicPr>
        <p:blipFill>
          <a:blip r:embed="rId4"/>
          <a:stretch>
            <a:fillRect/>
          </a:stretch>
        </p:blipFill>
        <p:spPr>
          <a:xfrm>
            <a:off x="10031369" y="0"/>
            <a:ext cx="2043005" cy="741740"/>
          </a:xfrm>
          <a:prstGeom prst="rect">
            <a:avLst/>
          </a:prstGeom>
        </p:spPr>
      </p:pic>
    </p:spTree>
    <p:extLst>
      <p:ext uri="{BB962C8B-B14F-4D97-AF65-F5344CB8AC3E}">
        <p14:creationId xmlns:p14="http://schemas.microsoft.com/office/powerpoint/2010/main" val="2274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Terminator 2">
            <a:extLst>
              <a:ext uri="{FF2B5EF4-FFF2-40B4-BE49-F238E27FC236}">
                <a16:creationId xmlns:a16="http://schemas.microsoft.com/office/drawing/2014/main" id="{A513CCC7-8A59-466E-A99E-EFA17234EF30}"/>
              </a:ext>
            </a:extLst>
          </p:cNvPr>
          <p:cNvSpPr/>
          <p:nvPr/>
        </p:nvSpPr>
        <p:spPr>
          <a:xfrm>
            <a:off x="4936435" y="929551"/>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Start</a:t>
            </a:r>
            <a:endParaRPr lang="en-IN"/>
          </a:p>
        </p:txBody>
      </p:sp>
      <p:sp>
        <p:nvSpPr>
          <p:cNvPr id="4" name="Flowchart: Data 3">
            <a:extLst>
              <a:ext uri="{FF2B5EF4-FFF2-40B4-BE49-F238E27FC236}">
                <a16:creationId xmlns:a16="http://schemas.microsoft.com/office/drawing/2014/main" id="{8EF56C4C-7AC5-44DA-B19F-E5BADE47DE8F}"/>
              </a:ext>
            </a:extLst>
          </p:cNvPr>
          <p:cNvSpPr/>
          <p:nvPr/>
        </p:nvSpPr>
        <p:spPr>
          <a:xfrm>
            <a:off x="3892826" y="2093843"/>
            <a:ext cx="3902765" cy="307450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dirty="0"/>
              <a:t>System_init()</a:t>
            </a:r>
          </a:p>
          <a:p>
            <a:pPr algn="ctr"/>
            <a:r>
              <a:rPr lang="en-US" dirty="0"/>
              <a:t>Interrupt </a:t>
            </a:r>
          </a:p>
          <a:p>
            <a:pPr algn="ctr"/>
            <a:r>
              <a:rPr lang="en-US" dirty="0"/>
              <a:t>(Global Enable)</a:t>
            </a:r>
          </a:p>
          <a:p>
            <a:pPr algn="ctr"/>
            <a:r>
              <a:rPr lang="en-US" dirty="0"/>
              <a:t>GIE=ENABLE</a:t>
            </a:r>
          </a:p>
          <a:p>
            <a:pPr algn="ctr"/>
            <a:endParaRPr lang="en-US" dirty="0"/>
          </a:p>
          <a:p>
            <a:pPr algn="ctr"/>
            <a:r>
              <a:rPr lang="en-US" dirty="0"/>
              <a:t>Interrupt (Pheripheral Enable)</a:t>
            </a:r>
            <a:br>
              <a:rPr lang="en-US" dirty="0"/>
            </a:br>
            <a:r>
              <a:rPr lang="en-US" dirty="0"/>
              <a:t>PEIE=ENABLE</a:t>
            </a:r>
          </a:p>
        </p:txBody>
      </p:sp>
      <p:sp>
        <p:nvSpPr>
          <p:cNvPr id="5" name="Flowchart: Terminator 4">
            <a:extLst>
              <a:ext uri="{FF2B5EF4-FFF2-40B4-BE49-F238E27FC236}">
                <a16:creationId xmlns:a16="http://schemas.microsoft.com/office/drawing/2014/main" id="{52D9B30F-6186-43C1-84DF-7E98935F99A5}"/>
              </a:ext>
            </a:extLst>
          </p:cNvPr>
          <p:cNvSpPr/>
          <p:nvPr/>
        </p:nvSpPr>
        <p:spPr>
          <a:xfrm>
            <a:off x="4810538" y="5751443"/>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End</a:t>
            </a:r>
            <a:endParaRPr lang="en-IN"/>
          </a:p>
        </p:txBody>
      </p:sp>
      <p:sp>
        <p:nvSpPr>
          <p:cNvPr id="8" name="TextBox 7">
            <a:extLst>
              <a:ext uri="{FF2B5EF4-FFF2-40B4-BE49-F238E27FC236}">
                <a16:creationId xmlns:a16="http://schemas.microsoft.com/office/drawing/2014/main" id="{458DBA1B-81A9-4CCE-A69D-FA42FA7BF3DA}"/>
              </a:ext>
            </a:extLst>
          </p:cNvPr>
          <p:cNvSpPr txBox="1"/>
          <p:nvPr/>
        </p:nvSpPr>
        <p:spPr>
          <a:xfrm>
            <a:off x="3892826" y="23290"/>
            <a:ext cx="507531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System initialization</a:t>
            </a:r>
            <a:endParaRPr lang="en-IN" sz="3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2965183-9A78-4498-88F3-FC725A38E2BE}"/>
              </a:ext>
            </a:extLst>
          </p:cNvPr>
          <p:cNvPicPr>
            <a:picLocks noChangeAspect="1"/>
          </p:cNvPicPr>
          <p:nvPr/>
        </p:nvPicPr>
        <p:blipFill>
          <a:blip r:embed="rId2"/>
          <a:stretch>
            <a:fillRect/>
          </a:stretch>
        </p:blipFill>
        <p:spPr>
          <a:xfrm>
            <a:off x="9552384" y="38503"/>
            <a:ext cx="2426418" cy="883997"/>
          </a:xfrm>
          <a:prstGeom prst="rect">
            <a:avLst/>
          </a:prstGeom>
        </p:spPr>
      </p:pic>
      <p:cxnSp>
        <p:nvCxnSpPr>
          <p:cNvPr id="9" name="Straight Arrow Connector 8">
            <a:extLst>
              <a:ext uri="{FF2B5EF4-FFF2-40B4-BE49-F238E27FC236}">
                <a16:creationId xmlns:a16="http://schemas.microsoft.com/office/drawing/2014/main" id="{86E2AA56-A78C-45EA-9189-8C0697D3FBB5}"/>
              </a:ext>
            </a:extLst>
          </p:cNvPr>
          <p:cNvCxnSpPr/>
          <p:nvPr/>
        </p:nvCxnSpPr>
        <p:spPr>
          <a:xfrm flipH="1">
            <a:off x="5844209" y="5301208"/>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7533284-1649-44A3-BE10-DCC89341E323}"/>
              </a:ext>
            </a:extLst>
          </p:cNvPr>
          <p:cNvCxnSpPr/>
          <p:nvPr/>
        </p:nvCxnSpPr>
        <p:spPr>
          <a:xfrm flipH="1">
            <a:off x="5903310" y="1556792"/>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99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Terminator 2">
            <a:extLst>
              <a:ext uri="{FF2B5EF4-FFF2-40B4-BE49-F238E27FC236}">
                <a16:creationId xmlns:a16="http://schemas.microsoft.com/office/drawing/2014/main" id="{E9A41C8B-7D61-40B4-9C23-15F5B3A39571}"/>
              </a:ext>
            </a:extLst>
          </p:cNvPr>
          <p:cNvSpPr/>
          <p:nvPr/>
        </p:nvSpPr>
        <p:spPr>
          <a:xfrm>
            <a:off x="4710615" y="152400"/>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Start</a:t>
            </a:r>
            <a:endParaRPr lang="en-IN"/>
          </a:p>
        </p:txBody>
      </p:sp>
      <p:sp>
        <p:nvSpPr>
          <p:cNvPr id="4" name="Parallelogram 3">
            <a:extLst>
              <a:ext uri="{FF2B5EF4-FFF2-40B4-BE49-F238E27FC236}">
                <a16:creationId xmlns:a16="http://schemas.microsoft.com/office/drawing/2014/main" id="{6E0E6DC3-6803-44D5-9CD6-E15558F7A5BD}"/>
              </a:ext>
            </a:extLst>
          </p:cNvPr>
          <p:cNvSpPr/>
          <p:nvPr/>
        </p:nvSpPr>
        <p:spPr>
          <a:xfrm>
            <a:off x="3807810" y="1004277"/>
            <a:ext cx="3581400" cy="66400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Enable receiver</a:t>
            </a:r>
          </a:p>
          <a:p>
            <a:pPr algn="ctr"/>
            <a:r>
              <a:rPr lang="en-US" sz="1600"/>
              <a:t>Disable transmitter</a:t>
            </a:r>
          </a:p>
          <a:p>
            <a:pPr algn="ctr"/>
            <a:endParaRPr lang="en-US" sz="1600"/>
          </a:p>
          <a:p>
            <a:pPr algn="ctr"/>
            <a:r>
              <a:rPr lang="en-US" sz="1600"/>
              <a:t> </a:t>
            </a:r>
          </a:p>
        </p:txBody>
      </p:sp>
      <p:sp>
        <p:nvSpPr>
          <p:cNvPr id="5" name="Rectangle 4">
            <a:extLst>
              <a:ext uri="{FF2B5EF4-FFF2-40B4-BE49-F238E27FC236}">
                <a16:creationId xmlns:a16="http://schemas.microsoft.com/office/drawing/2014/main" id="{89DA0410-0F34-47DC-8319-652EC5E292EB}"/>
              </a:ext>
            </a:extLst>
          </p:cNvPr>
          <p:cNvSpPr/>
          <p:nvPr/>
        </p:nvSpPr>
        <p:spPr>
          <a:xfrm>
            <a:off x="4226910" y="2029928"/>
            <a:ext cx="2743200" cy="66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CANCON –Normal mode</a:t>
            </a:r>
            <a:endParaRPr lang="en-IN"/>
          </a:p>
        </p:txBody>
      </p:sp>
      <p:sp>
        <p:nvSpPr>
          <p:cNvPr id="6" name="TextBox 5">
            <a:extLst>
              <a:ext uri="{FF2B5EF4-FFF2-40B4-BE49-F238E27FC236}">
                <a16:creationId xmlns:a16="http://schemas.microsoft.com/office/drawing/2014/main" id="{9458D0FE-78A8-43B3-91F4-173F5EF5DB02}"/>
              </a:ext>
            </a:extLst>
          </p:cNvPr>
          <p:cNvSpPr txBox="1"/>
          <p:nvPr/>
        </p:nvSpPr>
        <p:spPr>
          <a:xfrm>
            <a:off x="7072815" y="2324604"/>
            <a:ext cx="146206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Configuration</a:t>
            </a:r>
            <a:endParaRPr lang="en-IN"/>
          </a:p>
        </p:txBody>
      </p:sp>
      <p:cxnSp>
        <p:nvCxnSpPr>
          <p:cNvPr id="7" name="Straight Arrow Connector 6">
            <a:extLst>
              <a:ext uri="{FF2B5EF4-FFF2-40B4-BE49-F238E27FC236}">
                <a16:creationId xmlns:a16="http://schemas.microsoft.com/office/drawing/2014/main" id="{D97A8ED5-D28C-4B45-A878-E51B139DF83C}"/>
              </a:ext>
            </a:extLst>
          </p:cNvPr>
          <p:cNvCxnSpPr/>
          <p:nvPr/>
        </p:nvCxnSpPr>
        <p:spPr>
          <a:xfrm flipH="1">
            <a:off x="5625015" y="612154"/>
            <a:ext cx="0" cy="37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09B474-DD4F-4207-AA6A-9262283E7230}"/>
              </a:ext>
            </a:extLst>
          </p:cNvPr>
          <p:cNvCxnSpPr>
            <a:stCxn id="4" idx="4"/>
            <a:endCxn id="5" idx="0"/>
          </p:cNvCxnSpPr>
          <p:nvPr/>
        </p:nvCxnSpPr>
        <p:spPr>
          <a:xfrm flipH="1">
            <a:off x="5598510" y="1668285"/>
            <a:ext cx="0" cy="361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D357F118-947A-4E46-B76D-B787DAC601E7}"/>
              </a:ext>
            </a:extLst>
          </p:cNvPr>
          <p:cNvSpPr/>
          <p:nvPr/>
        </p:nvSpPr>
        <p:spPr>
          <a:xfrm>
            <a:off x="4482015" y="3065617"/>
            <a:ext cx="2285999" cy="165878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CAN status!= 80</a:t>
            </a:r>
          </a:p>
          <a:p>
            <a:pPr algn="ctr"/>
            <a:endParaRPr lang="en-US" sz="1600"/>
          </a:p>
        </p:txBody>
      </p:sp>
      <p:cxnSp>
        <p:nvCxnSpPr>
          <p:cNvPr id="10" name="Straight Arrow Connector 9">
            <a:extLst>
              <a:ext uri="{FF2B5EF4-FFF2-40B4-BE49-F238E27FC236}">
                <a16:creationId xmlns:a16="http://schemas.microsoft.com/office/drawing/2014/main" id="{9735CA52-AB59-4C79-8BDC-AB376E336E17}"/>
              </a:ext>
            </a:extLst>
          </p:cNvPr>
          <p:cNvCxnSpPr/>
          <p:nvPr/>
        </p:nvCxnSpPr>
        <p:spPr>
          <a:xfrm flipH="1">
            <a:off x="5625014" y="2684617"/>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57D004-F6C5-453F-B9F8-25254C4ACCAF}"/>
              </a:ext>
            </a:extLst>
          </p:cNvPr>
          <p:cNvSpPr/>
          <p:nvPr/>
        </p:nvSpPr>
        <p:spPr>
          <a:xfrm>
            <a:off x="4405815" y="5181600"/>
            <a:ext cx="2438400" cy="66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Set Braud rate</a:t>
            </a:r>
            <a:endParaRPr lang="en-IN"/>
          </a:p>
        </p:txBody>
      </p:sp>
      <p:cxnSp>
        <p:nvCxnSpPr>
          <p:cNvPr id="12" name="Straight Arrow Connector 11">
            <a:extLst>
              <a:ext uri="{FF2B5EF4-FFF2-40B4-BE49-F238E27FC236}">
                <a16:creationId xmlns:a16="http://schemas.microsoft.com/office/drawing/2014/main" id="{C48048BD-3FE3-48DB-85F2-51721E3E6AB0}"/>
              </a:ext>
            </a:extLst>
          </p:cNvPr>
          <p:cNvCxnSpPr>
            <a:stCxn id="9" idx="2"/>
          </p:cNvCxnSpPr>
          <p:nvPr/>
        </p:nvCxnSpPr>
        <p:spPr>
          <a:xfrm flipH="1">
            <a:off x="5625014" y="4724400"/>
            <a:ext cx="1" cy="371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89FC7CD-7212-4B91-96F0-197048462769}"/>
              </a:ext>
            </a:extLst>
          </p:cNvPr>
          <p:cNvCxnSpPr>
            <a:stCxn id="9" idx="3"/>
          </p:cNvCxnSpPr>
          <p:nvPr/>
        </p:nvCxnSpPr>
        <p:spPr>
          <a:xfrm flipH="1">
            <a:off x="6512909" y="3895009"/>
            <a:ext cx="255105" cy="2583268"/>
          </a:xfrm>
          <a:prstGeom prst="bentConnector4">
            <a:avLst>
              <a:gd name="adj1" fmla="val -712745"/>
              <a:gd name="adj2" fmla="val 981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C5C728-453E-4BA2-BADE-BF181D55975C}"/>
              </a:ext>
            </a:extLst>
          </p:cNvPr>
          <p:cNvCxnSpPr/>
          <p:nvPr/>
        </p:nvCxnSpPr>
        <p:spPr>
          <a:xfrm flipH="1">
            <a:off x="5625014" y="5867400"/>
            <a:ext cx="0" cy="241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lowchart: Terminator 14">
            <a:extLst>
              <a:ext uri="{FF2B5EF4-FFF2-40B4-BE49-F238E27FC236}">
                <a16:creationId xmlns:a16="http://schemas.microsoft.com/office/drawing/2014/main" id="{AC533F87-614C-4386-86A5-09C2E34616B5}"/>
              </a:ext>
            </a:extLst>
          </p:cNvPr>
          <p:cNvSpPr/>
          <p:nvPr/>
        </p:nvSpPr>
        <p:spPr>
          <a:xfrm>
            <a:off x="4737118" y="6172200"/>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Stop</a:t>
            </a:r>
            <a:endParaRPr lang="en-IN"/>
          </a:p>
        </p:txBody>
      </p:sp>
      <p:sp>
        <p:nvSpPr>
          <p:cNvPr id="16" name="TextBox 15">
            <a:extLst>
              <a:ext uri="{FF2B5EF4-FFF2-40B4-BE49-F238E27FC236}">
                <a16:creationId xmlns:a16="http://schemas.microsoft.com/office/drawing/2014/main" id="{AD7D8DCA-8521-4EDF-894E-AF903CD39368}"/>
              </a:ext>
            </a:extLst>
          </p:cNvPr>
          <p:cNvSpPr txBox="1"/>
          <p:nvPr/>
        </p:nvSpPr>
        <p:spPr>
          <a:xfrm>
            <a:off x="5684204" y="4625253"/>
            <a:ext cx="49122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yes</a:t>
            </a:r>
            <a:endParaRPr lang="en-IN"/>
          </a:p>
        </p:txBody>
      </p:sp>
      <p:sp>
        <p:nvSpPr>
          <p:cNvPr id="17" name="TextBox 16">
            <a:extLst>
              <a:ext uri="{FF2B5EF4-FFF2-40B4-BE49-F238E27FC236}">
                <a16:creationId xmlns:a16="http://schemas.microsoft.com/office/drawing/2014/main" id="{25DFEA55-1FC5-4D98-BF89-CD128F08401D}"/>
              </a:ext>
            </a:extLst>
          </p:cNvPr>
          <p:cNvSpPr txBox="1"/>
          <p:nvPr/>
        </p:nvSpPr>
        <p:spPr>
          <a:xfrm>
            <a:off x="8620006" y="5012229"/>
            <a:ext cx="42832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a:t>
            </a:r>
            <a:endParaRPr lang="en-IN"/>
          </a:p>
        </p:txBody>
      </p:sp>
      <p:sp>
        <p:nvSpPr>
          <p:cNvPr id="18" name="Rectangle 17">
            <a:extLst>
              <a:ext uri="{FF2B5EF4-FFF2-40B4-BE49-F238E27FC236}">
                <a16:creationId xmlns:a16="http://schemas.microsoft.com/office/drawing/2014/main" id="{18616321-8FAD-446B-A580-C4A464C9D1D6}"/>
              </a:ext>
            </a:extLst>
          </p:cNvPr>
          <p:cNvSpPr/>
          <p:nvPr/>
        </p:nvSpPr>
        <p:spPr>
          <a:xfrm>
            <a:off x="191344" y="72887"/>
            <a:ext cx="3839513"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CAN Initialization</a:t>
            </a:r>
            <a:endParaRPr lang="en-IN" sz="3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AC05B69-4434-4649-9144-1DC052292441}"/>
              </a:ext>
            </a:extLst>
          </p:cNvPr>
          <p:cNvPicPr>
            <a:picLocks noChangeAspect="1"/>
          </p:cNvPicPr>
          <p:nvPr/>
        </p:nvPicPr>
        <p:blipFill>
          <a:blip r:embed="rId2"/>
          <a:stretch>
            <a:fillRect/>
          </a:stretch>
        </p:blipFill>
        <p:spPr>
          <a:xfrm>
            <a:off x="9765582" y="21008"/>
            <a:ext cx="2426418" cy="883997"/>
          </a:xfrm>
          <a:prstGeom prst="rect">
            <a:avLst/>
          </a:prstGeom>
        </p:spPr>
      </p:pic>
    </p:spTree>
    <p:extLst>
      <p:ext uri="{BB962C8B-B14F-4D97-AF65-F5344CB8AC3E}">
        <p14:creationId xmlns:p14="http://schemas.microsoft.com/office/powerpoint/2010/main" val="219256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rallelogram 22">
            <a:extLst>
              <a:ext uri="{FF2B5EF4-FFF2-40B4-BE49-F238E27FC236}">
                <a16:creationId xmlns:a16="http://schemas.microsoft.com/office/drawing/2014/main" id="{4F125279-64B9-4FD8-8BC3-5BD0226796A8}"/>
              </a:ext>
            </a:extLst>
          </p:cNvPr>
          <p:cNvSpPr/>
          <p:nvPr/>
        </p:nvSpPr>
        <p:spPr>
          <a:xfrm>
            <a:off x="2834611" y="1164660"/>
            <a:ext cx="3581400" cy="79010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TRISCbits.RC0=1</a:t>
            </a:r>
          </a:p>
          <a:p>
            <a:pPr algn="ctr"/>
            <a:r>
              <a:rPr lang="en-US" sz="1600"/>
              <a:t>TRISDbits.RD0=0</a:t>
            </a:r>
          </a:p>
          <a:p>
            <a:pPr algn="ctr"/>
            <a:endParaRPr lang="en-US" sz="1600"/>
          </a:p>
          <a:p>
            <a:pPr algn="ctr"/>
            <a:endParaRPr lang="en-US" sz="1600"/>
          </a:p>
        </p:txBody>
      </p:sp>
      <p:sp>
        <p:nvSpPr>
          <p:cNvPr id="24" name="Parallelogram 23">
            <a:extLst>
              <a:ext uri="{FF2B5EF4-FFF2-40B4-BE49-F238E27FC236}">
                <a16:creationId xmlns:a16="http://schemas.microsoft.com/office/drawing/2014/main" id="{526FEDD1-15EE-4DEA-A29F-A19C8027FBEF}"/>
              </a:ext>
            </a:extLst>
          </p:cNvPr>
          <p:cNvSpPr/>
          <p:nvPr/>
        </p:nvSpPr>
        <p:spPr>
          <a:xfrm>
            <a:off x="2914972" y="5105400"/>
            <a:ext cx="3581400" cy="1066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LATDbits.LD0=1</a:t>
            </a:r>
          </a:p>
        </p:txBody>
      </p:sp>
      <p:sp>
        <p:nvSpPr>
          <p:cNvPr id="25" name="Parallelogram 24">
            <a:extLst>
              <a:ext uri="{FF2B5EF4-FFF2-40B4-BE49-F238E27FC236}">
                <a16:creationId xmlns:a16="http://schemas.microsoft.com/office/drawing/2014/main" id="{35837D32-A26C-4848-B288-665726FB5376}"/>
              </a:ext>
            </a:extLst>
          </p:cNvPr>
          <p:cNvSpPr/>
          <p:nvPr/>
        </p:nvSpPr>
        <p:spPr>
          <a:xfrm>
            <a:off x="6763072" y="5043853"/>
            <a:ext cx="3581400" cy="1066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LATDbits.LD0=0</a:t>
            </a:r>
          </a:p>
        </p:txBody>
      </p:sp>
      <p:sp>
        <p:nvSpPr>
          <p:cNvPr id="26" name="Diamond 25">
            <a:extLst>
              <a:ext uri="{FF2B5EF4-FFF2-40B4-BE49-F238E27FC236}">
                <a16:creationId xmlns:a16="http://schemas.microsoft.com/office/drawing/2014/main" id="{D6AD22E7-6CD6-430C-94E9-8F7CB2986D38}"/>
              </a:ext>
            </a:extLst>
          </p:cNvPr>
          <p:cNvSpPr/>
          <p:nvPr/>
        </p:nvSpPr>
        <p:spPr>
          <a:xfrm>
            <a:off x="3329911" y="2760817"/>
            <a:ext cx="2667000" cy="165878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PORTCbits.RC0==0</a:t>
            </a:r>
          </a:p>
          <a:p>
            <a:pPr algn="ctr"/>
            <a:endParaRPr lang="en-US" sz="1600"/>
          </a:p>
        </p:txBody>
      </p:sp>
      <p:sp>
        <p:nvSpPr>
          <p:cNvPr id="27" name="Diamond 26">
            <a:extLst>
              <a:ext uri="{FF2B5EF4-FFF2-40B4-BE49-F238E27FC236}">
                <a16:creationId xmlns:a16="http://schemas.microsoft.com/office/drawing/2014/main" id="{0E8AC912-A5E4-4AF9-B17F-911DBC570AA0}"/>
              </a:ext>
            </a:extLst>
          </p:cNvPr>
          <p:cNvSpPr/>
          <p:nvPr/>
        </p:nvSpPr>
        <p:spPr>
          <a:xfrm>
            <a:off x="7334573" y="2760817"/>
            <a:ext cx="2285999" cy="165878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PORTCbits.RC0==1</a:t>
            </a:r>
          </a:p>
          <a:p>
            <a:pPr algn="ctr"/>
            <a:endParaRPr lang="en-US" sz="1600"/>
          </a:p>
        </p:txBody>
      </p:sp>
      <p:sp>
        <p:nvSpPr>
          <p:cNvPr id="28" name="TextBox 27">
            <a:extLst>
              <a:ext uri="{FF2B5EF4-FFF2-40B4-BE49-F238E27FC236}">
                <a16:creationId xmlns:a16="http://schemas.microsoft.com/office/drawing/2014/main" id="{752DE4B6-867D-4DA6-B4D4-ACC852B9CC35}"/>
              </a:ext>
            </a:extLst>
          </p:cNvPr>
          <p:cNvSpPr txBox="1"/>
          <p:nvPr/>
        </p:nvSpPr>
        <p:spPr>
          <a:xfrm>
            <a:off x="407368" y="66261"/>
            <a:ext cx="142859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led2( )</a:t>
            </a:r>
            <a:endParaRPr lang="en-IN" sz="3600" b="1"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409297A4-177B-476D-AEE9-33EF275F970F}"/>
              </a:ext>
            </a:extLst>
          </p:cNvPr>
          <p:cNvCxnSpPr/>
          <p:nvPr/>
        </p:nvCxnSpPr>
        <p:spPr>
          <a:xfrm flipH="1">
            <a:off x="4453620" y="621378"/>
            <a:ext cx="0" cy="521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6C23B1-4238-4CF5-A640-BD151065F34F}"/>
              </a:ext>
            </a:extLst>
          </p:cNvPr>
          <p:cNvCxnSpPr>
            <a:stCxn id="23" idx="4"/>
          </p:cNvCxnSpPr>
          <p:nvPr/>
        </p:nvCxnSpPr>
        <p:spPr>
          <a:xfrm flipH="1">
            <a:off x="4625311" y="1954768"/>
            <a:ext cx="0" cy="77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9EE6E1-37A7-4C5D-9C30-27F5852B27C9}"/>
              </a:ext>
            </a:extLst>
          </p:cNvPr>
          <p:cNvCxnSpPr/>
          <p:nvPr/>
        </p:nvCxnSpPr>
        <p:spPr>
          <a:xfrm flipH="1">
            <a:off x="4667572" y="4516314"/>
            <a:ext cx="0" cy="52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9171EA-D328-4C18-930B-5EC56A43389D}"/>
              </a:ext>
            </a:extLst>
          </p:cNvPr>
          <p:cNvCxnSpPr>
            <a:stCxn id="26" idx="3"/>
            <a:endCxn id="27" idx="1"/>
          </p:cNvCxnSpPr>
          <p:nvPr/>
        </p:nvCxnSpPr>
        <p:spPr>
          <a:xfrm>
            <a:off x="5996911" y="3590209"/>
            <a:ext cx="1337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F34EF2-7659-4530-9E78-4B31BCE6E09F}"/>
              </a:ext>
            </a:extLst>
          </p:cNvPr>
          <p:cNvCxnSpPr/>
          <p:nvPr/>
        </p:nvCxnSpPr>
        <p:spPr>
          <a:xfrm flipH="1">
            <a:off x="8553772" y="4465026"/>
            <a:ext cx="0" cy="366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BB658BC-8E2D-47C1-B10C-14CF180A8261}"/>
              </a:ext>
            </a:extLst>
          </p:cNvPr>
          <p:cNvSpPr txBox="1"/>
          <p:nvPr/>
        </p:nvSpPr>
        <p:spPr>
          <a:xfrm>
            <a:off x="4806062" y="4648200"/>
            <a:ext cx="45788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yes</a:t>
            </a:r>
            <a:endParaRPr lang="en-IN" sz="1600"/>
          </a:p>
        </p:txBody>
      </p:sp>
      <p:sp>
        <p:nvSpPr>
          <p:cNvPr id="35" name="TextBox 34">
            <a:extLst>
              <a:ext uri="{FF2B5EF4-FFF2-40B4-BE49-F238E27FC236}">
                <a16:creationId xmlns:a16="http://schemas.microsoft.com/office/drawing/2014/main" id="{6F3548AE-9C30-471E-B2B5-6B828F15DA72}"/>
              </a:ext>
            </a:extLst>
          </p:cNvPr>
          <p:cNvSpPr txBox="1"/>
          <p:nvPr/>
        </p:nvSpPr>
        <p:spPr>
          <a:xfrm>
            <a:off x="6416011" y="3669268"/>
            <a:ext cx="461361"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no</a:t>
            </a:r>
            <a:endParaRPr lang="en-IN" sz="1600"/>
          </a:p>
        </p:txBody>
      </p:sp>
      <p:sp>
        <p:nvSpPr>
          <p:cNvPr id="36" name="TextBox 35">
            <a:extLst>
              <a:ext uri="{FF2B5EF4-FFF2-40B4-BE49-F238E27FC236}">
                <a16:creationId xmlns:a16="http://schemas.microsoft.com/office/drawing/2014/main" id="{D7718209-DABE-4774-AC64-5347E1ED5A67}"/>
              </a:ext>
            </a:extLst>
          </p:cNvPr>
          <p:cNvSpPr txBox="1"/>
          <p:nvPr/>
        </p:nvSpPr>
        <p:spPr>
          <a:xfrm>
            <a:off x="8921202" y="4428088"/>
            <a:ext cx="45788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yes</a:t>
            </a:r>
            <a:endParaRPr lang="en-IN" sz="1600"/>
          </a:p>
        </p:txBody>
      </p:sp>
      <p:sp>
        <p:nvSpPr>
          <p:cNvPr id="37" name="TextBox 36">
            <a:extLst>
              <a:ext uri="{FF2B5EF4-FFF2-40B4-BE49-F238E27FC236}">
                <a16:creationId xmlns:a16="http://schemas.microsoft.com/office/drawing/2014/main" id="{1091717A-804E-43FD-93BB-F4917BB39CF5}"/>
              </a:ext>
            </a:extLst>
          </p:cNvPr>
          <p:cNvSpPr txBox="1"/>
          <p:nvPr/>
        </p:nvSpPr>
        <p:spPr>
          <a:xfrm>
            <a:off x="2838772" y="3059668"/>
            <a:ext cx="9906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Switch 1</a:t>
            </a:r>
            <a:endParaRPr lang="en-IN" sz="1600"/>
          </a:p>
        </p:txBody>
      </p:sp>
      <p:sp>
        <p:nvSpPr>
          <p:cNvPr id="38" name="TextBox 37">
            <a:extLst>
              <a:ext uri="{FF2B5EF4-FFF2-40B4-BE49-F238E27FC236}">
                <a16:creationId xmlns:a16="http://schemas.microsoft.com/office/drawing/2014/main" id="{5764EDFA-408D-4AB0-A243-450466D3380C}"/>
              </a:ext>
            </a:extLst>
          </p:cNvPr>
          <p:cNvSpPr txBox="1"/>
          <p:nvPr/>
        </p:nvSpPr>
        <p:spPr>
          <a:xfrm>
            <a:off x="2227677" y="5469523"/>
            <a:ext cx="441146"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led</a:t>
            </a:r>
            <a:endParaRPr lang="en-IN" sz="1600"/>
          </a:p>
        </p:txBody>
      </p:sp>
      <p:sp>
        <p:nvSpPr>
          <p:cNvPr id="39" name="TextBox 38">
            <a:extLst>
              <a:ext uri="{FF2B5EF4-FFF2-40B4-BE49-F238E27FC236}">
                <a16:creationId xmlns:a16="http://schemas.microsoft.com/office/drawing/2014/main" id="{539119CE-2C1E-42C7-8283-B7ED9FD1E57D}"/>
              </a:ext>
            </a:extLst>
          </p:cNvPr>
          <p:cNvSpPr txBox="1"/>
          <p:nvPr/>
        </p:nvSpPr>
        <p:spPr>
          <a:xfrm>
            <a:off x="6496372" y="5407976"/>
            <a:ext cx="62721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led</a:t>
            </a:r>
            <a:endParaRPr lang="en-IN" sz="1600"/>
          </a:p>
        </p:txBody>
      </p:sp>
      <p:sp>
        <p:nvSpPr>
          <p:cNvPr id="40" name="Flowchart: Terminator 39">
            <a:extLst>
              <a:ext uri="{FF2B5EF4-FFF2-40B4-BE49-F238E27FC236}">
                <a16:creationId xmlns:a16="http://schemas.microsoft.com/office/drawing/2014/main" id="{424BD4EA-8C33-472F-BA62-8F18EAC72140}"/>
              </a:ext>
            </a:extLst>
          </p:cNvPr>
          <p:cNvSpPr/>
          <p:nvPr/>
        </p:nvSpPr>
        <p:spPr>
          <a:xfrm>
            <a:off x="6082840" y="6338324"/>
            <a:ext cx="1589063" cy="5412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STOP</a:t>
            </a:r>
            <a:endParaRPr lang="en-IN"/>
          </a:p>
        </p:txBody>
      </p:sp>
      <p:cxnSp>
        <p:nvCxnSpPr>
          <p:cNvPr id="41" name="Connector: Elbow 40">
            <a:extLst>
              <a:ext uri="{FF2B5EF4-FFF2-40B4-BE49-F238E27FC236}">
                <a16:creationId xmlns:a16="http://schemas.microsoft.com/office/drawing/2014/main" id="{E1E8ED95-E355-471A-977A-D102B40E5AA0}"/>
              </a:ext>
            </a:extLst>
          </p:cNvPr>
          <p:cNvCxnSpPr/>
          <p:nvPr/>
        </p:nvCxnSpPr>
        <p:spPr>
          <a:xfrm rot="10800000" flipV="1">
            <a:off x="7791773" y="6322375"/>
            <a:ext cx="762000" cy="307024"/>
          </a:xfrm>
          <a:prstGeom prst="bentConnector3">
            <a:avLst>
              <a:gd name="adj1" fmla="val 1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DBC1C86-E6BF-4CE4-9BBD-108C8E355546}"/>
              </a:ext>
            </a:extLst>
          </p:cNvPr>
          <p:cNvCxnSpPr/>
          <p:nvPr/>
        </p:nvCxnSpPr>
        <p:spPr>
          <a:xfrm>
            <a:off x="4806062" y="6338324"/>
            <a:ext cx="1190849" cy="270622"/>
          </a:xfrm>
          <a:prstGeom prst="bentConnector3">
            <a:avLst>
              <a:gd name="adj1" fmla="val 2747"/>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Terminator 42">
            <a:extLst>
              <a:ext uri="{FF2B5EF4-FFF2-40B4-BE49-F238E27FC236}">
                <a16:creationId xmlns:a16="http://schemas.microsoft.com/office/drawing/2014/main" id="{A5FC9B31-8788-4FE3-8A81-537C59829220}"/>
              </a:ext>
            </a:extLst>
          </p:cNvPr>
          <p:cNvSpPr/>
          <p:nvPr/>
        </p:nvSpPr>
        <p:spPr>
          <a:xfrm>
            <a:off x="3625695" y="110422"/>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Start</a:t>
            </a:r>
            <a:endParaRPr lang="en-IN"/>
          </a:p>
        </p:txBody>
      </p:sp>
      <p:pic>
        <p:nvPicPr>
          <p:cNvPr id="2" name="Picture 1">
            <a:extLst>
              <a:ext uri="{FF2B5EF4-FFF2-40B4-BE49-F238E27FC236}">
                <a16:creationId xmlns:a16="http://schemas.microsoft.com/office/drawing/2014/main" id="{3BAF94DF-BEF1-4137-A126-D0EA431A1B89}"/>
              </a:ext>
            </a:extLst>
          </p:cNvPr>
          <p:cNvPicPr>
            <a:picLocks noChangeAspect="1"/>
          </p:cNvPicPr>
          <p:nvPr/>
        </p:nvPicPr>
        <p:blipFill>
          <a:blip r:embed="rId2"/>
          <a:stretch>
            <a:fillRect/>
          </a:stretch>
        </p:blipFill>
        <p:spPr>
          <a:xfrm>
            <a:off x="9765582" y="24920"/>
            <a:ext cx="2426418" cy="883997"/>
          </a:xfrm>
          <a:prstGeom prst="rect">
            <a:avLst/>
          </a:prstGeom>
        </p:spPr>
      </p:pic>
    </p:spTree>
    <p:extLst>
      <p:ext uri="{BB962C8B-B14F-4D97-AF65-F5344CB8AC3E}">
        <p14:creationId xmlns:p14="http://schemas.microsoft.com/office/powerpoint/2010/main" val="324121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rallelogram 22">
            <a:extLst>
              <a:ext uri="{FF2B5EF4-FFF2-40B4-BE49-F238E27FC236}">
                <a16:creationId xmlns:a16="http://schemas.microsoft.com/office/drawing/2014/main" id="{CEBA68FC-BE29-4E60-AA05-1138B7EEF024}"/>
              </a:ext>
            </a:extLst>
          </p:cNvPr>
          <p:cNvSpPr/>
          <p:nvPr/>
        </p:nvSpPr>
        <p:spPr>
          <a:xfrm>
            <a:off x="2677899" y="1307123"/>
            <a:ext cx="3581400" cy="66347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TRISCbits.RC1=1</a:t>
            </a:r>
          </a:p>
          <a:p>
            <a:pPr algn="ctr"/>
            <a:r>
              <a:rPr lang="en-US" sz="1400"/>
              <a:t>TRISDbits.RD1=0</a:t>
            </a:r>
          </a:p>
          <a:p>
            <a:pPr algn="ctr"/>
            <a:endParaRPr lang="en-US" sz="1400"/>
          </a:p>
          <a:p>
            <a:pPr algn="ctr"/>
            <a:endParaRPr lang="en-US" sz="1400"/>
          </a:p>
        </p:txBody>
      </p:sp>
      <p:sp>
        <p:nvSpPr>
          <p:cNvPr id="24" name="Parallelogram 23">
            <a:extLst>
              <a:ext uri="{FF2B5EF4-FFF2-40B4-BE49-F238E27FC236}">
                <a16:creationId xmlns:a16="http://schemas.microsoft.com/office/drawing/2014/main" id="{FFEB62A6-DE37-4596-949B-D0A48B87CDDE}"/>
              </a:ext>
            </a:extLst>
          </p:cNvPr>
          <p:cNvSpPr/>
          <p:nvPr/>
        </p:nvSpPr>
        <p:spPr>
          <a:xfrm>
            <a:off x="2715999" y="4531837"/>
            <a:ext cx="3581400" cy="1066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LATDbits.LD1=1</a:t>
            </a:r>
          </a:p>
        </p:txBody>
      </p:sp>
      <p:sp>
        <p:nvSpPr>
          <p:cNvPr id="25" name="Parallelogram 24">
            <a:extLst>
              <a:ext uri="{FF2B5EF4-FFF2-40B4-BE49-F238E27FC236}">
                <a16:creationId xmlns:a16="http://schemas.microsoft.com/office/drawing/2014/main" id="{4CF72D1D-C3E4-4143-8B2D-E29896E09F44}"/>
              </a:ext>
            </a:extLst>
          </p:cNvPr>
          <p:cNvSpPr/>
          <p:nvPr/>
        </p:nvSpPr>
        <p:spPr>
          <a:xfrm>
            <a:off x="6979096" y="4419600"/>
            <a:ext cx="3581400" cy="1066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LATDbits.LD1=0</a:t>
            </a:r>
          </a:p>
        </p:txBody>
      </p:sp>
      <p:sp>
        <p:nvSpPr>
          <p:cNvPr id="26" name="Diamond 25">
            <a:extLst>
              <a:ext uri="{FF2B5EF4-FFF2-40B4-BE49-F238E27FC236}">
                <a16:creationId xmlns:a16="http://schemas.microsoft.com/office/drawing/2014/main" id="{1AE1F18F-36DA-4B7E-B6A3-9A3C575682B9}"/>
              </a:ext>
            </a:extLst>
          </p:cNvPr>
          <p:cNvSpPr/>
          <p:nvPr/>
        </p:nvSpPr>
        <p:spPr>
          <a:xfrm>
            <a:off x="3135099" y="2504231"/>
            <a:ext cx="2667000" cy="14300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PORTCbits.RC1==0</a:t>
            </a:r>
          </a:p>
          <a:p>
            <a:pPr algn="ctr"/>
            <a:endParaRPr lang="en-US" sz="1400"/>
          </a:p>
        </p:txBody>
      </p:sp>
      <p:sp>
        <p:nvSpPr>
          <p:cNvPr id="27" name="Diamond 26">
            <a:extLst>
              <a:ext uri="{FF2B5EF4-FFF2-40B4-BE49-F238E27FC236}">
                <a16:creationId xmlns:a16="http://schemas.microsoft.com/office/drawing/2014/main" id="{DF457BA2-F124-4E5D-8D9B-00909223BED6}"/>
              </a:ext>
            </a:extLst>
          </p:cNvPr>
          <p:cNvSpPr/>
          <p:nvPr/>
        </p:nvSpPr>
        <p:spPr>
          <a:xfrm>
            <a:off x="7493922" y="2369430"/>
            <a:ext cx="2667000" cy="166917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400"/>
              <a:t>PORTCbits.RC1==1</a:t>
            </a:r>
          </a:p>
          <a:p>
            <a:pPr algn="ctr"/>
            <a:endParaRPr lang="en-US" sz="1400"/>
          </a:p>
        </p:txBody>
      </p:sp>
      <p:sp>
        <p:nvSpPr>
          <p:cNvPr id="28" name="TextBox 27">
            <a:extLst>
              <a:ext uri="{FF2B5EF4-FFF2-40B4-BE49-F238E27FC236}">
                <a16:creationId xmlns:a16="http://schemas.microsoft.com/office/drawing/2014/main" id="{CE9B0112-3CD3-4A92-987B-EDC618B963FD}"/>
              </a:ext>
            </a:extLst>
          </p:cNvPr>
          <p:cNvSpPr txBox="1"/>
          <p:nvPr/>
        </p:nvSpPr>
        <p:spPr>
          <a:xfrm>
            <a:off x="263352" y="0"/>
            <a:ext cx="142859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led3( )</a:t>
            </a:r>
            <a:endParaRPr lang="en-IN" sz="3600" b="1"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A998F90B-B9D9-46F7-AFF3-9D409677DAB4}"/>
              </a:ext>
            </a:extLst>
          </p:cNvPr>
          <p:cNvCxnSpPr/>
          <p:nvPr/>
        </p:nvCxnSpPr>
        <p:spPr>
          <a:xfrm flipH="1">
            <a:off x="4473002" y="753208"/>
            <a:ext cx="0" cy="46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5DCDA7-6BD0-4259-BD90-4E1C83CFFACA}"/>
              </a:ext>
            </a:extLst>
          </p:cNvPr>
          <p:cNvCxnSpPr>
            <a:cxnSpLocks/>
            <a:stCxn id="23" idx="4"/>
            <a:endCxn id="26" idx="0"/>
          </p:cNvCxnSpPr>
          <p:nvPr/>
        </p:nvCxnSpPr>
        <p:spPr>
          <a:xfrm>
            <a:off x="4468599" y="1970595"/>
            <a:ext cx="0" cy="53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297AFB-6AFF-40E0-B7A1-D39EC790F544}"/>
              </a:ext>
            </a:extLst>
          </p:cNvPr>
          <p:cNvCxnSpPr/>
          <p:nvPr/>
        </p:nvCxnSpPr>
        <p:spPr>
          <a:xfrm flipH="1">
            <a:off x="4487356" y="3977045"/>
            <a:ext cx="0" cy="52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694DFE9-42DC-40EE-9CFB-F45DE40602A4}"/>
              </a:ext>
            </a:extLst>
          </p:cNvPr>
          <p:cNvCxnSpPr>
            <a:stCxn id="26" idx="3"/>
            <a:endCxn id="27" idx="1"/>
          </p:cNvCxnSpPr>
          <p:nvPr/>
        </p:nvCxnSpPr>
        <p:spPr>
          <a:xfrm flipV="1">
            <a:off x="5802099" y="3204015"/>
            <a:ext cx="1691823" cy="15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F3BC80C-66C0-40B7-8050-6A5666275963}"/>
              </a:ext>
            </a:extLst>
          </p:cNvPr>
          <p:cNvCxnSpPr/>
          <p:nvPr/>
        </p:nvCxnSpPr>
        <p:spPr>
          <a:xfrm flipH="1">
            <a:off x="8850099" y="4038600"/>
            <a:ext cx="0" cy="366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B0FBC44-3D81-4D99-8D24-1ED2CA546251}"/>
              </a:ext>
            </a:extLst>
          </p:cNvPr>
          <p:cNvSpPr txBox="1"/>
          <p:nvPr/>
        </p:nvSpPr>
        <p:spPr>
          <a:xfrm>
            <a:off x="4644854" y="4086925"/>
            <a:ext cx="424540"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yes</a:t>
            </a:r>
            <a:endParaRPr lang="en-IN" sz="1400"/>
          </a:p>
        </p:txBody>
      </p:sp>
      <p:sp>
        <p:nvSpPr>
          <p:cNvPr id="35" name="TextBox 34">
            <a:extLst>
              <a:ext uri="{FF2B5EF4-FFF2-40B4-BE49-F238E27FC236}">
                <a16:creationId xmlns:a16="http://schemas.microsoft.com/office/drawing/2014/main" id="{484A256A-F827-4339-98E3-AFA88D0E75F6}"/>
              </a:ext>
            </a:extLst>
          </p:cNvPr>
          <p:cNvSpPr txBox="1"/>
          <p:nvPr/>
        </p:nvSpPr>
        <p:spPr>
          <a:xfrm>
            <a:off x="6483738" y="3124200"/>
            <a:ext cx="46136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no</a:t>
            </a:r>
            <a:endParaRPr lang="en-IN" sz="1400"/>
          </a:p>
        </p:txBody>
      </p:sp>
      <p:sp>
        <p:nvSpPr>
          <p:cNvPr id="36" name="TextBox 35">
            <a:extLst>
              <a:ext uri="{FF2B5EF4-FFF2-40B4-BE49-F238E27FC236}">
                <a16:creationId xmlns:a16="http://schemas.microsoft.com/office/drawing/2014/main" id="{73E19DFC-5778-4971-AC34-8579196D6B61}"/>
              </a:ext>
            </a:extLst>
          </p:cNvPr>
          <p:cNvSpPr txBox="1"/>
          <p:nvPr/>
        </p:nvSpPr>
        <p:spPr>
          <a:xfrm>
            <a:off x="9007596" y="4038600"/>
            <a:ext cx="42454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yes</a:t>
            </a:r>
            <a:endParaRPr lang="en-IN" sz="1400"/>
          </a:p>
        </p:txBody>
      </p:sp>
      <p:sp>
        <p:nvSpPr>
          <p:cNvPr id="37" name="TextBox 36">
            <a:extLst>
              <a:ext uri="{FF2B5EF4-FFF2-40B4-BE49-F238E27FC236}">
                <a16:creationId xmlns:a16="http://schemas.microsoft.com/office/drawing/2014/main" id="{C7C55945-3CDB-48DB-AA9B-119B5F757449}"/>
              </a:ext>
            </a:extLst>
          </p:cNvPr>
          <p:cNvSpPr txBox="1"/>
          <p:nvPr/>
        </p:nvSpPr>
        <p:spPr>
          <a:xfrm>
            <a:off x="6252265" y="2265095"/>
            <a:ext cx="990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Switch 2</a:t>
            </a:r>
            <a:endParaRPr lang="en-IN" sz="1400"/>
          </a:p>
        </p:txBody>
      </p:sp>
      <p:sp>
        <p:nvSpPr>
          <p:cNvPr id="38" name="TextBox 37">
            <a:extLst>
              <a:ext uri="{FF2B5EF4-FFF2-40B4-BE49-F238E27FC236}">
                <a16:creationId xmlns:a16="http://schemas.microsoft.com/office/drawing/2014/main" id="{3422A924-F246-4CDF-952F-685ECD6F86EE}"/>
              </a:ext>
            </a:extLst>
          </p:cNvPr>
          <p:cNvSpPr txBox="1"/>
          <p:nvPr/>
        </p:nvSpPr>
        <p:spPr>
          <a:xfrm>
            <a:off x="5133068" y="5682811"/>
            <a:ext cx="410690"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led</a:t>
            </a:r>
            <a:endParaRPr lang="en-IN" sz="1400"/>
          </a:p>
        </p:txBody>
      </p:sp>
      <p:sp>
        <p:nvSpPr>
          <p:cNvPr id="39" name="TextBox 38">
            <a:extLst>
              <a:ext uri="{FF2B5EF4-FFF2-40B4-BE49-F238E27FC236}">
                <a16:creationId xmlns:a16="http://schemas.microsoft.com/office/drawing/2014/main" id="{D2328CAD-9526-4FE9-8B62-ED0621595067}"/>
              </a:ext>
            </a:extLst>
          </p:cNvPr>
          <p:cNvSpPr txBox="1"/>
          <p:nvPr/>
        </p:nvSpPr>
        <p:spPr>
          <a:xfrm>
            <a:off x="7266494" y="5494022"/>
            <a:ext cx="410690"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led</a:t>
            </a:r>
            <a:endParaRPr lang="en-IN" sz="1400"/>
          </a:p>
        </p:txBody>
      </p:sp>
      <p:cxnSp>
        <p:nvCxnSpPr>
          <p:cNvPr id="40" name="Connector: Elbow 39">
            <a:extLst>
              <a:ext uri="{FF2B5EF4-FFF2-40B4-BE49-F238E27FC236}">
                <a16:creationId xmlns:a16="http://schemas.microsoft.com/office/drawing/2014/main" id="{1E2F8EB1-4FCD-4FEC-911A-C613737A498F}"/>
              </a:ext>
            </a:extLst>
          </p:cNvPr>
          <p:cNvCxnSpPr>
            <a:stCxn id="24" idx="3"/>
          </p:cNvCxnSpPr>
          <p:nvPr/>
        </p:nvCxnSpPr>
        <p:spPr>
          <a:xfrm rot="16200000" flipH="1">
            <a:off x="4735455" y="5236531"/>
            <a:ext cx="704541" cy="14287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0AE4B2E-6C45-4B36-B75E-049428DF9BF2}"/>
              </a:ext>
            </a:extLst>
          </p:cNvPr>
          <p:cNvCxnSpPr>
            <a:stCxn id="25" idx="4"/>
          </p:cNvCxnSpPr>
          <p:nvPr/>
        </p:nvCxnSpPr>
        <p:spPr>
          <a:xfrm rot="5400000">
            <a:off x="7609756" y="5143138"/>
            <a:ext cx="816778" cy="1503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Terminator 41">
            <a:extLst>
              <a:ext uri="{FF2B5EF4-FFF2-40B4-BE49-F238E27FC236}">
                <a16:creationId xmlns:a16="http://schemas.microsoft.com/office/drawing/2014/main" id="{F824E72D-3078-43FA-B226-616EE5FA26EB}"/>
              </a:ext>
            </a:extLst>
          </p:cNvPr>
          <p:cNvSpPr/>
          <p:nvPr/>
        </p:nvSpPr>
        <p:spPr>
          <a:xfrm>
            <a:off x="3592299" y="224887"/>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Start</a:t>
            </a:r>
            <a:endParaRPr lang="en-IN"/>
          </a:p>
        </p:txBody>
      </p:sp>
      <p:sp>
        <p:nvSpPr>
          <p:cNvPr id="43" name="Flowchart: Terminator 42">
            <a:extLst>
              <a:ext uri="{FF2B5EF4-FFF2-40B4-BE49-F238E27FC236}">
                <a16:creationId xmlns:a16="http://schemas.microsoft.com/office/drawing/2014/main" id="{A56AB761-D556-4142-9F2F-878AE0E12BF2}"/>
              </a:ext>
            </a:extLst>
          </p:cNvPr>
          <p:cNvSpPr/>
          <p:nvPr/>
        </p:nvSpPr>
        <p:spPr>
          <a:xfrm>
            <a:off x="5878299" y="6019800"/>
            <a:ext cx="1589063" cy="5412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a:t>STOP</a:t>
            </a:r>
            <a:endParaRPr lang="en-IN"/>
          </a:p>
        </p:txBody>
      </p:sp>
      <p:pic>
        <p:nvPicPr>
          <p:cNvPr id="2" name="Picture 1">
            <a:extLst>
              <a:ext uri="{FF2B5EF4-FFF2-40B4-BE49-F238E27FC236}">
                <a16:creationId xmlns:a16="http://schemas.microsoft.com/office/drawing/2014/main" id="{0380EF1E-526A-4217-8B30-826BB3A52F85}"/>
              </a:ext>
            </a:extLst>
          </p:cNvPr>
          <p:cNvPicPr>
            <a:picLocks noChangeAspect="1"/>
          </p:cNvPicPr>
          <p:nvPr/>
        </p:nvPicPr>
        <p:blipFill>
          <a:blip r:embed="rId2"/>
          <a:stretch>
            <a:fillRect/>
          </a:stretch>
        </p:blipFill>
        <p:spPr>
          <a:xfrm>
            <a:off x="9765582" y="28465"/>
            <a:ext cx="2426418" cy="883997"/>
          </a:xfrm>
          <a:prstGeom prst="rect">
            <a:avLst/>
          </a:prstGeom>
        </p:spPr>
      </p:pic>
    </p:spTree>
    <p:extLst>
      <p:ext uri="{BB962C8B-B14F-4D97-AF65-F5344CB8AC3E}">
        <p14:creationId xmlns:p14="http://schemas.microsoft.com/office/powerpoint/2010/main" val="249178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rallelogram 21">
            <a:extLst>
              <a:ext uri="{FF2B5EF4-FFF2-40B4-BE49-F238E27FC236}">
                <a16:creationId xmlns:a16="http://schemas.microsoft.com/office/drawing/2014/main" id="{3304E6DC-DC67-4AF4-9251-199164F8CD8D}"/>
              </a:ext>
            </a:extLst>
          </p:cNvPr>
          <p:cNvSpPr/>
          <p:nvPr/>
        </p:nvSpPr>
        <p:spPr>
          <a:xfrm>
            <a:off x="3493148" y="1253729"/>
            <a:ext cx="2975960" cy="57507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sz="1600"/>
          </a:p>
          <a:p>
            <a:pPr algn="ctr"/>
            <a:r>
              <a:rPr lang="en-US" sz="1600"/>
              <a:t>TRISDbits.RD2=0</a:t>
            </a:r>
          </a:p>
          <a:p>
            <a:pPr algn="ctr"/>
            <a:endParaRPr lang="en-US" sz="1600"/>
          </a:p>
          <a:p>
            <a:pPr algn="ctr"/>
            <a:endParaRPr lang="en-US" sz="1600"/>
          </a:p>
        </p:txBody>
      </p:sp>
      <p:sp>
        <p:nvSpPr>
          <p:cNvPr id="23" name="Parallelogram 22">
            <a:extLst>
              <a:ext uri="{FF2B5EF4-FFF2-40B4-BE49-F238E27FC236}">
                <a16:creationId xmlns:a16="http://schemas.microsoft.com/office/drawing/2014/main" id="{4678DBFF-CEED-43FD-A638-244ECC4AA7F8}"/>
              </a:ext>
            </a:extLst>
          </p:cNvPr>
          <p:cNvSpPr/>
          <p:nvPr/>
        </p:nvSpPr>
        <p:spPr>
          <a:xfrm>
            <a:off x="3076128" y="6004031"/>
            <a:ext cx="3581400" cy="70156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LATDbits.LD2=0</a:t>
            </a:r>
          </a:p>
        </p:txBody>
      </p:sp>
      <p:sp>
        <p:nvSpPr>
          <p:cNvPr id="24" name="Parallelogram 23">
            <a:extLst>
              <a:ext uri="{FF2B5EF4-FFF2-40B4-BE49-F238E27FC236}">
                <a16:creationId xmlns:a16="http://schemas.microsoft.com/office/drawing/2014/main" id="{89E82929-FABC-4FCD-8763-EBCFDB0C3D64}"/>
              </a:ext>
            </a:extLst>
          </p:cNvPr>
          <p:cNvSpPr/>
          <p:nvPr/>
        </p:nvSpPr>
        <p:spPr>
          <a:xfrm>
            <a:off x="7648128" y="4176349"/>
            <a:ext cx="3200400" cy="82653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LATDbits.LD2=1</a:t>
            </a:r>
          </a:p>
        </p:txBody>
      </p:sp>
      <p:sp>
        <p:nvSpPr>
          <p:cNvPr id="25" name="Diamond 24">
            <a:extLst>
              <a:ext uri="{FF2B5EF4-FFF2-40B4-BE49-F238E27FC236}">
                <a16:creationId xmlns:a16="http://schemas.microsoft.com/office/drawing/2014/main" id="{CF17DA8C-BB48-4F94-A725-7C19665B967E}"/>
              </a:ext>
            </a:extLst>
          </p:cNvPr>
          <p:cNvSpPr/>
          <p:nvPr/>
        </p:nvSpPr>
        <p:spPr>
          <a:xfrm>
            <a:off x="3419028" y="3505200"/>
            <a:ext cx="3086100" cy="2057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PORTCbits.RC1==0</a:t>
            </a:r>
          </a:p>
          <a:p>
            <a:pPr algn="ctr"/>
            <a:r>
              <a:rPr lang="en-US" sz="1600"/>
              <a:t>OR</a:t>
            </a:r>
          </a:p>
          <a:p>
            <a:pPr algn="ctr"/>
            <a:r>
              <a:rPr lang="en-US" sz="1600"/>
              <a:t>PORTCbits.RC1==0</a:t>
            </a:r>
          </a:p>
          <a:p>
            <a:pPr algn="ctr"/>
            <a:endParaRPr lang="en-US" sz="1600"/>
          </a:p>
        </p:txBody>
      </p:sp>
      <p:sp>
        <p:nvSpPr>
          <p:cNvPr id="26" name="TextBox 25">
            <a:extLst>
              <a:ext uri="{FF2B5EF4-FFF2-40B4-BE49-F238E27FC236}">
                <a16:creationId xmlns:a16="http://schemas.microsoft.com/office/drawing/2014/main" id="{1BCB9D1E-6D3A-481A-A793-271BCDBC0E76}"/>
              </a:ext>
            </a:extLst>
          </p:cNvPr>
          <p:cNvSpPr txBox="1"/>
          <p:nvPr/>
        </p:nvSpPr>
        <p:spPr>
          <a:xfrm>
            <a:off x="126758" y="74071"/>
            <a:ext cx="34678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Warning lamp( )</a:t>
            </a:r>
            <a:endParaRPr lang="en-IN" sz="3600" b="1" dirty="0">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3DF10653-D7B7-41AF-9F83-AE0BF0818E30}"/>
              </a:ext>
            </a:extLst>
          </p:cNvPr>
          <p:cNvCxnSpPr/>
          <p:nvPr/>
        </p:nvCxnSpPr>
        <p:spPr>
          <a:xfrm flipH="1">
            <a:off x="4943028" y="811823"/>
            <a:ext cx="0" cy="40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280AC31-0B29-4DB9-B4FB-5478C2D1DD7E}"/>
              </a:ext>
            </a:extLst>
          </p:cNvPr>
          <p:cNvCxnSpPr/>
          <p:nvPr/>
        </p:nvCxnSpPr>
        <p:spPr>
          <a:xfrm flipH="1">
            <a:off x="4981128" y="2911739"/>
            <a:ext cx="0" cy="593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316081-F29E-445A-96DF-8B8210E5CEFF}"/>
              </a:ext>
            </a:extLst>
          </p:cNvPr>
          <p:cNvCxnSpPr/>
          <p:nvPr/>
        </p:nvCxnSpPr>
        <p:spPr>
          <a:xfrm flipH="1">
            <a:off x="4981128" y="5492319"/>
            <a:ext cx="0" cy="52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7BC71DD-1125-4000-B155-26BEE6389226}"/>
              </a:ext>
            </a:extLst>
          </p:cNvPr>
          <p:cNvCxnSpPr/>
          <p:nvPr/>
        </p:nvCxnSpPr>
        <p:spPr>
          <a:xfrm>
            <a:off x="6581328" y="449580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8C9EFB6-8D8B-490A-8F29-9E45DBD3702D}"/>
              </a:ext>
            </a:extLst>
          </p:cNvPr>
          <p:cNvSpPr txBox="1"/>
          <p:nvPr/>
        </p:nvSpPr>
        <p:spPr>
          <a:xfrm>
            <a:off x="5348218" y="5353875"/>
            <a:ext cx="45788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yes</a:t>
            </a:r>
            <a:endParaRPr lang="en-IN" sz="1600"/>
          </a:p>
        </p:txBody>
      </p:sp>
      <p:sp>
        <p:nvSpPr>
          <p:cNvPr id="32" name="TextBox 31">
            <a:extLst>
              <a:ext uri="{FF2B5EF4-FFF2-40B4-BE49-F238E27FC236}">
                <a16:creationId xmlns:a16="http://schemas.microsoft.com/office/drawing/2014/main" id="{AF203F4F-BD81-4A7B-BEF6-CDA8888324CF}"/>
              </a:ext>
            </a:extLst>
          </p:cNvPr>
          <p:cNvSpPr txBox="1"/>
          <p:nvPr/>
        </p:nvSpPr>
        <p:spPr>
          <a:xfrm>
            <a:off x="6958167" y="4176349"/>
            <a:ext cx="461361"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no</a:t>
            </a:r>
            <a:endParaRPr lang="en-IN" sz="1600"/>
          </a:p>
        </p:txBody>
      </p:sp>
      <p:sp>
        <p:nvSpPr>
          <p:cNvPr id="33" name="TextBox 32">
            <a:extLst>
              <a:ext uri="{FF2B5EF4-FFF2-40B4-BE49-F238E27FC236}">
                <a16:creationId xmlns:a16="http://schemas.microsoft.com/office/drawing/2014/main" id="{FB498EB9-F832-4572-A3BF-A86AF47DA4CA}"/>
              </a:ext>
            </a:extLst>
          </p:cNvPr>
          <p:cNvSpPr txBox="1"/>
          <p:nvPr/>
        </p:nvSpPr>
        <p:spPr>
          <a:xfrm>
            <a:off x="3380928" y="3484630"/>
            <a:ext cx="9906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Switch 2</a:t>
            </a:r>
            <a:endParaRPr lang="en-IN" sz="1600"/>
          </a:p>
        </p:txBody>
      </p:sp>
      <p:sp>
        <p:nvSpPr>
          <p:cNvPr id="34" name="TextBox 33">
            <a:extLst>
              <a:ext uri="{FF2B5EF4-FFF2-40B4-BE49-F238E27FC236}">
                <a16:creationId xmlns:a16="http://schemas.microsoft.com/office/drawing/2014/main" id="{8B73D862-0F65-454B-A138-B0A9E6537EF1}"/>
              </a:ext>
            </a:extLst>
          </p:cNvPr>
          <p:cNvSpPr txBox="1"/>
          <p:nvPr/>
        </p:nvSpPr>
        <p:spPr>
          <a:xfrm>
            <a:off x="6493991" y="6561102"/>
            <a:ext cx="4641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led</a:t>
            </a:r>
            <a:endParaRPr lang="en-IN" sz="1400"/>
          </a:p>
        </p:txBody>
      </p:sp>
      <p:sp>
        <p:nvSpPr>
          <p:cNvPr id="35" name="TextBox 34">
            <a:extLst>
              <a:ext uri="{FF2B5EF4-FFF2-40B4-BE49-F238E27FC236}">
                <a16:creationId xmlns:a16="http://schemas.microsoft.com/office/drawing/2014/main" id="{D1B116A8-35A5-4EA1-A3F0-14FD6E932C16}"/>
              </a:ext>
            </a:extLst>
          </p:cNvPr>
          <p:cNvSpPr txBox="1"/>
          <p:nvPr/>
        </p:nvSpPr>
        <p:spPr>
          <a:xfrm>
            <a:off x="9188182" y="5224046"/>
            <a:ext cx="441146"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led</a:t>
            </a:r>
            <a:endParaRPr lang="en-IN" sz="1600"/>
          </a:p>
        </p:txBody>
      </p:sp>
      <p:sp>
        <p:nvSpPr>
          <p:cNvPr id="36" name="Parallelogram 35">
            <a:extLst>
              <a:ext uri="{FF2B5EF4-FFF2-40B4-BE49-F238E27FC236}">
                <a16:creationId xmlns:a16="http://schemas.microsoft.com/office/drawing/2014/main" id="{1F5CE143-36E6-4DBA-B77A-CF502AFED9B5}"/>
              </a:ext>
            </a:extLst>
          </p:cNvPr>
          <p:cNvSpPr/>
          <p:nvPr/>
        </p:nvSpPr>
        <p:spPr>
          <a:xfrm>
            <a:off x="3452967" y="2328458"/>
            <a:ext cx="2975961" cy="60959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sz="1600"/>
          </a:p>
          <a:p>
            <a:pPr algn="ctr"/>
            <a:r>
              <a:rPr lang="en-US" sz="1600"/>
              <a:t>LATDDbits.LD2=1</a:t>
            </a:r>
          </a:p>
          <a:p>
            <a:pPr algn="ctr"/>
            <a:endParaRPr lang="en-US" sz="1600"/>
          </a:p>
          <a:p>
            <a:pPr algn="ctr"/>
            <a:endParaRPr lang="en-US" sz="1600"/>
          </a:p>
        </p:txBody>
      </p:sp>
      <p:cxnSp>
        <p:nvCxnSpPr>
          <p:cNvPr id="37" name="Straight Arrow Connector 36">
            <a:extLst>
              <a:ext uri="{FF2B5EF4-FFF2-40B4-BE49-F238E27FC236}">
                <a16:creationId xmlns:a16="http://schemas.microsoft.com/office/drawing/2014/main" id="{245810C4-DFE0-4A10-B52A-395E95090A96}"/>
              </a:ext>
            </a:extLst>
          </p:cNvPr>
          <p:cNvCxnSpPr/>
          <p:nvPr/>
        </p:nvCxnSpPr>
        <p:spPr>
          <a:xfrm>
            <a:off x="4981128" y="1792668"/>
            <a:ext cx="11195" cy="5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Terminator 37">
            <a:extLst>
              <a:ext uri="{FF2B5EF4-FFF2-40B4-BE49-F238E27FC236}">
                <a16:creationId xmlns:a16="http://schemas.microsoft.com/office/drawing/2014/main" id="{BEB2A63B-1B97-4CB9-9262-95C7858AF672}"/>
              </a:ext>
            </a:extLst>
          </p:cNvPr>
          <p:cNvSpPr/>
          <p:nvPr/>
        </p:nvSpPr>
        <p:spPr>
          <a:xfrm>
            <a:off x="8486328" y="6019858"/>
            <a:ext cx="1589063" cy="5412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STOP</a:t>
            </a:r>
            <a:endParaRPr lang="en-IN" sz="1600"/>
          </a:p>
        </p:txBody>
      </p:sp>
      <p:cxnSp>
        <p:nvCxnSpPr>
          <p:cNvPr id="39" name="Straight Arrow Connector 38">
            <a:extLst>
              <a:ext uri="{FF2B5EF4-FFF2-40B4-BE49-F238E27FC236}">
                <a16:creationId xmlns:a16="http://schemas.microsoft.com/office/drawing/2014/main" id="{97619F09-F9CF-4EEC-8D15-6EF93986300B}"/>
              </a:ext>
            </a:extLst>
          </p:cNvPr>
          <p:cNvCxnSpPr/>
          <p:nvPr/>
        </p:nvCxnSpPr>
        <p:spPr>
          <a:xfrm flipH="1">
            <a:off x="9553128" y="5169209"/>
            <a:ext cx="0" cy="69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8A40B07-D7E7-4E23-B364-327DAAD5F5BF}"/>
              </a:ext>
            </a:extLst>
          </p:cNvPr>
          <p:cNvCxnSpPr/>
          <p:nvPr/>
        </p:nvCxnSpPr>
        <p:spPr>
          <a:xfrm>
            <a:off x="6871017" y="6324600"/>
            <a:ext cx="1386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Terminator 40">
            <a:extLst>
              <a:ext uri="{FF2B5EF4-FFF2-40B4-BE49-F238E27FC236}">
                <a16:creationId xmlns:a16="http://schemas.microsoft.com/office/drawing/2014/main" id="{97B6E353-B645-41C8-8E07-9F9A1252AA2D}"/>
              </a:ext>
            </a:extLst>
          </p:cNvPr>
          <p:cNvSpPr/>
          <p:nvPr/>
        </p:nvSpPr>
        <p:spPr>
          <a:xfrm>
            <a:off x="4053051" y="265244"/>
            <a:ext cx="1775791" cy="45975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600"/>
              <a:t>Start</a:t>
            </a:r>
            <a:endParaRPr lang="en-IN" sz="1600"/>
          </a:p>
        </p:txBody>
      </p:sp>
      <p:pic>
        <p:nvPicPr>
          <p:cNvPr id="2" name="Picture 1">
            <a:extLst>
              <a:ext uri="{FF2B5EF4-FFF2-40B4-BE49-F238E27FC236}">
                <a16:creationId xmlns:a16="http://schemas.microsoft.com/office/drawing/2014/main" id="{C5B9FB0C-42C1-47AF-A1B4-6CDD5952E690}"/>
              </a:ext>
            </a:extLst>
          </p:cNvPr>
          <p:cNvPicPr>
            <a:picLocks noChangeAspect="1"/>
          </p:cNvPicPr>
          <p:nvPr/>
        </p:nvPicPr>
        <p:blipFill>
          <a:blip r:embed="rId2"/>
          <a:stretch>
            <a:fillRect/>
          </a:stretch>
        </p:blipFill>
        <p:spPr>
          <a:xfrm>
            <a:off x="9670265" y="0"/>
            <a:ext cx="2426418" cy="883997"/>
          </a:xfrm>
          <a:prstGeom prst="rect">
            <a:avLst/>
          </a:prstGeom>
        </p:spPr>
      </p:pic>
    </p:spTree>
    <p:extLst>
      <p:ext uri="{BB962C8B-B14F-4D97-AF65-F5344CB8AC3E}">
        <p14:creationId xmlns:p14="http://schemas.microsoft.com/office/powerpoint/2010/main" val="164336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D7C9-BDA1-71C0-D8D9-825F528463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FF6893FD-AC5D-5870-5B6D-9DFE1979BD49}"/>
              </a:ext>
            </a:extLst>
          </p:cNvPr>
          <p:cNvSpPr>
            <a:spLocks noGrp="1"/>
          </p:cNvSpPr>
          <p:nvPr>
            <p:ph sz="quarter" idx="13"/>
          </p:nvPr>
        </p:nvSpPr>
        <p:spPr>
          <a:xfrm>
            <a:off x="552559" y="2231191"/>
            <a:ext cx="11086882" cy="3424107"/>
          </a:xfrm>
        </p:spPr>
        <p:txBody>
          <a:bodyPr vert="horz" lIns="91440" tIns="45720" rIns="91440" bIns="45720" rtlCol="0" anchor="t">
            <a:normAutofit/>
          </a:bodyPr>
          <a:lstStyle/>
          <a:p>
            <a:pPr algn="just">
              <a:lnSpc>
                <a:spcPct val="150000"/>
              </a:lnSpc>
            </a:pPr>
            <a:r>
              <a:rPr lang="en-US" cap="none" dirty="0">
                <a:latin typeface="Times New Roman" panose="02020603050405020304" pitchFamily="18" charset="0"/>
                <a:cs typeface="Times New Roman" panose="02020603050405020304" pitchFamily="18" charset="0"/>
              </a:rPr>
              <a:t>The scope of this study is to implement a design to incorporate into the wiper unit to operate manually.</a:t>
            </a:r>
            <a:endParaRPr lang="en-US" dirty="0">
              <a:latin typeface="Times New Roman" panose="02020603050405020304" pitchFamily="18" charset="0"/>
              <a:cs typeface="Times New Roman" panose="02020603050405020304" pitchFamily="18" charset="0"/>
            </a:endParaRPr>
          </a:p>
          <a:p>
            <a:pPr algn="just">
              <a:lnSpc>
                <a:spcPct val="150000"/>
              </a:lnSpc>
              <a:buClr>
                <a:srgbClr val="000000"/>
              </a:buClr>
            </a:pPr>
            <a:r>
              <a:rPr lang="en-US" cap="none" dirty="0">
                <a:latin typeface="Times New Roman" panose="02020603050405020304" pitchFamily="18" charset="0"/>
                <a:cs typeface="Times New Roman" panose="02020603050405020304" pitchFamily="18" charset="0"/>
              </a:rPr>
              <a:t>Additional cost is required incase optical sensor is used. this system applied in the case of moisture falling on the sensor only, and its only active when the ignition is powered.</a:t>
            </a:r>
          </a:p>
          <a:p>
            <a:pPr>
              <a:buClr>
                <a:srgbClr val="000000"/>
              </a:buClr>
            </a:pPr>
            <a:endParaRPr lang="en-US" dirty="0"/>
          </a:p>
        </p:txBody>
      </p:sp>
      <p:pic>
        <p:nvPicPr>
          <p:cNvPr id="4" name="Picture 3">
            <a:extLst>
              <a:ext uri="{FF2B5EF4-FFF2-40B4-BE49-F238E27FC236}">
                <a16:creationId xmlns:a16="http://schemas.microsoft.com/office/drawing/2014/main" id="{91AD6D5C-0F07-4D06-BCF1-F54957FD1D92}"/>
              </a:ext>
            </a:extLst>
          </p:cNvPr>
          <p:cNvPicPr>
            <a:picLocks noChangeAspect="1"/>
          </p:cNvPicPr>
          <p:nvPr/>
        </p:nvPicPr>
        <p:blipFill>
          <a:blip r:embed="rId2"/>
          <a:stretch>
            <a:fillRect/>
          </a:stretch>
        </p:blipFill>
        <p:spPr>
          <a:xfrm>
            <a:off x="9765582" y="0"/>
            <a:ext cx="2426418" cy="883997"/>
          </a:xfrm>
          <a:prstGeom prst="rect">
            <a:avLst/>
          </a:prstGeom>
        </p:spPr>
      </p:pic>
    </p:spTree>
    <p:extLst>
      <p:ext uri="{BB962C8B-B14F-4D97-AF65-F5344CB8AC3E}">
        <p14:creationId xmlns:p14="http://schemas.microsoft.com/office/powerpoint/2010/main" val="333466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1028-180A-311C-C281-0221F2C8D1D2}"/>
              </a:ext>
            </a:extLst>
          </p:cNvPr>
          <p:cNvSpPr>
            <a:spLocks noGrp="1"/>
          </p:cNvSpPr>
          <p:nvPr>
            <p:ph type="title"/>
          </p:nvPr>
        </p:nvSpPr>
        <p:spPr>
          <a:xfrm>
            <a:off x="913149" y="404664"/>
            <a:ext cx="10364451" cy="1596177"/>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9F0DE2B-3A6B-DCDC-ACC2-0FE996CE9132}"/>
              </a:ext>
            </a:extLst>
          </p:cNvPr>
          <p:cNvSpPr>
            <a:spLocks noGrp="1"/>
          </p:cNvSpPr>
          <p:nvPr>
            <p:ph sz="quarter" idx="13"/>
          </p:nvPr>
        </p:nvSpPr>
        <p:spPr>
          <a:xfrm>
            <a:off x="551384" y="2132856"/>
            <a:ext cx="11305255" cy="3424107"/>
          </a:xfrm>
        </p:spPr>
        <p:txBody>
          <a:bodyPr vert="horz" lIns="91440" tIns="45720" rIns="91440" bIns="45720" rtlCol="0" anchor="t">
            <a:normAutofit/>
          </a:bodyPr>
          <a:lstStyle/>
          <a:p>
            <a:pPr marL="0" indent="0" algn="just">
              <a:lnSpc>
                <a:spcPct val="150000"/>
              </a:lnSpc>
              <a:buNone/>
            </a:pPr>
            <a:r>
              <a:rPr lang="en-US" cap="none" dirty="0">
                <a:latin typeface="Times New Roman"/>
                <a:cs typeface="Times New Roman"/>
              </a:rPr>
              <a:t>As the conclusion for the project, the results shows all the aim objectives are successfully achieved. The wiper system was well functionally working according the switch condition for the windscreen of the car. The status of the inputs were obtained through CAN. This project showed a contribution on the design of the automatic wiper system for the future research in this field.</a:t>
            </a:r>
            <a:endParaRPr lang="en-US" dirty="0"/>
          </a:p>
        </p:txBody>
      </p:sp>
      <p:pic>
        <p:nvPicPr>
          <p:cNvPr id="4" name="Picture 3">
            <a:extLst>
              <a:ext uri="{FF2B5EF4-FFF2-40B4-BE49-F238E27FC236}">
                <a16:creationId xmlns:a16="http://schemas.microsoft.com/office/drawing/2014/main" id="{9A023954-8126-4E24-B5CB-0D63637C8801}"/>
              </a:ext>
            </a:extLst>
          </p:cNvPr>
          <p:cNvPicPr>
            <a:picLocks noChangeAspect="1"/>
          </p:cNvPicPr>
          <p:nvPr/>
        </p:nvPicPr>
        <p:blipFill>
          <a:blip r:embed="rId2"/>
          <a:stretch>
            <a:fillRect/>
          </a:stretch>
        </p:blipFill>
        <p:spPr>
          <a:xfrm>
            <a:off x="9765582" y="15213"/>
            <a:ext cx="2426418" cy="849502"/>
          </a:xfrm>
          <a:prstGeom prst="rect">
            <a:avLst/>
          </a:prstGeom>
        </p:spPr>
      </p:pic>
    </p:spTree>
    <p:extLst>
      <p:ext uri="{BB962C8B-B14F-4D97-AF65-F5344CB8AC3E}">
        <p14:creationId xmlns:p14="http://schemas.microsoft.com/office/powerpoint/2010/main" val="320477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6380-0787-96FC-B696-5924390B2919}"/>
              </a:ext>
            </a:extLst>
          </p:cNvPr>
          <p:cNvSpPr>
            <a:spLocks noGrp="1"/>
          </p:cNvSpPr>
          <p:nvPr>
            <p:ph type="title"/>
          </p:nvPr>
        </p:nvSpPr>
        <p:spPr>
          <a:xfrm>
            <a:off x="913775" y="3570"/>
            <a:ext cx="10364451" cy="1596177"/>
          </a:xfrm>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BB578495-43F5-224A-AC2D-CCC1F072EE68}"/>
              </a:ext>
            </a:extLst>
          </p:cNvPr>
          <p:cNvSpPr>
            <a:spLocks noGrp="1"/>
          </p:cNvSpPr>
          <p:nvPr>
            <p:ph sz="quarter" idx="13"/>
          </p:nvPr>
        </p:nvSpPr>
        <p:spPr>
          <a:xfrm>
            <a:off x="860300" y="1507382"/>
            <a:ext cx="10363826" cy="4989670"/>
          </a:xfrm>
        </p:spPr>
        <p:txBody>
          <a:bodyPr vert="horz" lIns="91440" tIns="45720" rIns="91440" bIns="45720" rtlCol="0" anchor="t">
            <a:normAutofit fontScale="92500" lnSpcReduction="10000"/>
          </a:bodyPr>
          <a:lstStyle/>
          <a:p>
            <a:r>
              <a:rPr lang="en-US" dirty="0">
                <a:latin typeface="Times New Roman" panose="02020603050405020304" pitchFamily="18" charset="0"/>
                <a:cs typeface="Times New Roman" panose="02020603050405020304" pitchFamily="18" charset="0"/>
              </a:rPr>
              <a:t>Introduction</a:t>
            </a:r>
          </a:p>
          <a:p>
            <a:pPr>
              <a:buClr>
                <a:srgbClr val="000000"/>
              </a:buClr>
            </a:pPr>
            <a:r>
              <a:rPr lang="en-US" dirty="0">
                <a:latin typeface="Times New Roman" panose="02020603050405020304" pitchFamily="18" charset="0"/>
                <a:cs typeface="Times New Roman" panose="02020603050405020304" pitchFamily="18" charset="0"/>
              </a:rPr>
              <a:t>HISTORY</a:t>
            </a:r>
          </a:p>
          <a:p>
            <a:pPr>
              <a:buClr>
                <a:srgbClr val="000000"/>
              </a:buClr>
            </a:pPr>
            <a:r>
              <a:rPr lang="en-US" dirty="0">
                <a:latin typeface="Times New Roman" panose="02020603050405020304" pitchFamily="18" charset="0"/>
                <a:cs typeface="Times New Roman" panose="02020603050405020304" pitchFamily="18" charset="0"/>
              </a:rPr>
              <a:t>OBJECTIVE</a:t>
            </a:r>
          </a:p>
          <a:p>
            <a:pPr>
              <a:buClr>
                <a:srgbClr val="000000"/>
              </a:buClr>
            </a:pPr>
            <a:r>
              <a:rPr lang="en-US" dirty="0">
                <a:latin typeface="Times New Roman" panose="02020603050405020304" pitchFamily="18" charset="0"/>
                <a:cs typeface="Times New Roman" panose="02020603050405020304" pitchFamily="18" charset="0"/>
              </a:rPr>
              <a:t>REQUIREMENTS</a:t>
            </a:r>
          </a:p>
          <a:p>
            <a:pPr>
              <a:buClr>
                <a:srgbClr val="000000"/>
              </a:buClr>
            </a:pPr>
            <a:r>
              <a:rPr lang="en-US" dirty="0">
                <a:latin typeface="Times New Roman" panose="02020603050405020304" pitchFamily="18" charset="0"/>
                <a:cs typeface="Times New Roman" panose="02020603050405020304" pitchFamily="18" charset="0"/>
              </a:rPr>
              <a:t>TEST CASES</a:t>
            </a:r>
          </a:p>
          <a:p>
            <a:pPr>
              <a:buClr>
                <a:srgbClr val="000000"/>
              </a:buClr>
            </a:pPr>
            <a:r>
              <a:rPr lang="en-US" dirty="0">
                <a:latin typeface="Times New Roman" panose="02020603050405020304" pitchFamily="18" charset="0"/>
                <a:cs typeface="Times New Roman" panose="02020603050405020304" pitchFamily="18" charset="0"/>
              </a:rPr>
              <a:t>SYSTEM BLOCK DIAGRAM</a:t>
            </a:r>
          </a:p>
          <a:p>
            <a:pPr>
              <a:buClr>
                <a:srgbClr val="000000"/>
              </a:buClr>
            </a:pPr>
            <a:r>
              <a:rPr lang="en-US" dirty="0">
                <a:latin typeface="Times New Roman" panose="02020603050405020304" pitchFamily="18" charset="0"/>
                <a:cs typeface="Times New Roman" panose="02020603050405020304" pitchFamily="18" charset="0"/>
              </a:rPr>
              <a:t>HARDWARE BLOCK DIAGRAM</a:t>
            </a:r>
          </a:p>
          <a:p>
            <a:pPr>
              <a:buClr>
                <a:srgbClr val="000000"/>
              </a:buClr>
            </a:pPr>
            <a:r>
              <a:rPr lang="en-US" dirty="0">
                <a:latin typeface="Times New Roman" panose="02020603050405020304" pitchFamily="18" charset="0"/>
                <a:cs typeface="Times New Roman" panose="02020603050405020304" pitchFamily="18" charset="0"/>
              </a:rPr>
              <a:t>FUNCTIONAL BLOCK DIAGRAM</a:t>
            </a:r>
          </a:p>
          <a:p>
            <a:pPr>
              <a:buClr>
                <a:srgbClr val="000000"/>
              </a:buClr>
            </a:pPr>
            <a:r>
              <a:rPr lang="en-US" dirty="0">
                <a:latin typeface="Times New Roman" panose="02020603050405020304" pitchFamily="18" charset="0"/>
                <a:cs typeface="Times New Roman" panose="02020603050405020304" pitchFamily="18" charset="0"/>
              </a:rPr>
              <a:t>SEQUENTIAL BLOCK DIAGRAM</a:t>
            </a:r>
          </a:p>
          <a:p>
            <a:pPr>
              <a:buClr>
                <a:srgbClr val="000000"/>
              </a:buClr>
            </a:pPr>
            <a:r>
              <a:rPr lang="en-US" dirty="0">
                <a:latin typeface="Times New Roman" panose="02020603050405020304" pitchFamily="18" charset="0"/>
                <a:cs typeface="Times New Roman" panose="02020603050405020304" pitchFamily="18" charset="0"/>
              </a:rPr>
              <a:t>SCOPE</a:t>
            </a:r>
          </a:p>
          <a:p>
            <a:pPr>
              <a:buClr>
                <a:srgbClr val="000000"/>
              </a:buClr>
            </a:pPr>
            <a:r>
              <a:rPr lang="en-US" dirty="0">
                <a:latin typeface="Times New Roman" panose="02020603050405020304" pitchFamily="18" charset="0"/>
                <a:cs typeface="Times New Roman" panose="02020603050405020304" pitchFamily="18" charset="0"/>
              </a:rPr>
              <a:t>CONCLUSION</a:t>
            </a:r>
          </a:p>
        </p:txBody>
      </p:sp>
      <p:pic>
        <p:nvPicPr>
          <p:cNvPr id="4" name="Picture 3">
            <a:extLst>
              <a:ext uri="{FF2B5EF4-FFF2-40B4-BE49-F238E27FC236}">
                <a16:creationId xmlns:a16="http://schemas.microsoft.com/office/drawing/2014/main" id="{D7561A97-8FD5-40FD-B3DA-16630B77A163}"/>
              </a:ext>
            </a:extLst>
          </p:cNvPr>
          <p:cNvPicPr>
            <a:picLocks noChangeAspect="1"/>
          </p:cNvPicPr>
          <p:nvPr/>
        </p:nvPicPr>
        <p:blipFill>
          <a:blip r:embed="rId2"/>
          <a:stretch>
            <a:fillRect/>
          </a:stretch>
        </p:blipFill>
        <p:spPr>
          <a:xfrm>
            <a:off x="9624392" y="116632"/>
            <a:ext cx="2426418" cy="883997"/>
          </a:xfrm>
          <a:prstGeom prst="rect">
            <a:avLst/>
          </a:prstGeom>
        </p:spPr>
      </p:pic>
    </p:spTree>
    <p:extLst>
      <p:ext uri="{BB962C8B-B14F-4D97-AF65-F5344CB8AC3E}">
        <p14:creationId xmlns:p14="http://schemas.microsoft.com/office/powerpoint/2010/main" val="168180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C06D0-A6DE-4DD5-AC0C-6F386C934F97}"/>
              </a:ext>
            </a:extLst>
          </p:cNvPr>
          <p:cNvSpPr txBox="1"/>
          <p:nvPr/>
        </p:nvSpPr>
        <p:spPr>
          <a:xfrm>
            <a:off x="3395292" y="2276872"/>
            <a:ext cx="5401415" cy="1323439"/>
          </a:xfrm>
          <a:prstGeom prst="rect">
            <a:avLst/>
          </a:prstGeom>
          <a:noFill/>
        </p:spPr>
        <p:txBody>
          <a:bodyPr wrap="none" rtlCol="0">
            <a:spAutoFit/>
          </a:bodyPr>
          <a:lstStyle/>
          <a:p>
            <a:r>
              <a:rPr lang="en-US" sz="8000" dirty="0"/>
              <a:t>THANK-YOU</a:t>
            </a:r>
            <a:endParaRPr lang="en-IN" sz="8000" dirty="0"/>
          </a:p>
        </p:txBody>
      </p:sp>
    </p:spTree>
    <p:extLst>
      <p:ext uri="{BB962C8B-B14F-4D97-AF65-F5344CB8AC3E}">
        <p14:creationId xmlns:p14="http://schemas.microsoft.com/office/powerpoint/2010/main" val="389410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31AF0A-4A55-4411-A9DE-0D2DBAC01AE6}"/>
              </a:ext>
            </a:extLst>
          </p:cNvPr>
          <p:cNvPicPr>
            <a:picLocks noChangeAspect="1"/>
          </p:cNvPicPr>
          <p:nvPr/>
        </p:nvPicPr>
        <p:blipFill>
          <a:blip r:embed="rId2"/>
          <a:stretch>
            <a:fillRect/>
          </a:stretch>
        </p:blipFill>
        <p:spPr>
          <a:xfrm>
            <a:off x="983432" y="116632"/>
            <a:ext cx="10364098" cy="1597290"/>
          </a:xfrm>
          <a:prstGeom prst="rect">
            <a:avLst/>
          </a:prstGeom>
        </p:spPr>
      </p:pic>
      <p:pic>
        <p:nvPicPr>
          <p:cNvPr id="3" name="Picture 2">
            <a:extLst>
              <a:ext uri="{FF2B5EF4-FFF2-40B4-BE49-F238E27FC236}">
                <a16:creationId xmlns:a16="http://schemas.microsoft.com/office/drawing/2014/main" id="{43D925AC-B824-4CE8-9267-14BB9343DDE9}"/>
              </a:ext>
            </a:extLst>
          </p:cNvPr>
          <p:cNvPicPr>
            <a:picLocks noChangeAspect="1"/>
          </p:cNvPicPr>
          <p:nvPr/>
        </p:nvPicPr>
        <p:blipFill>
          <a:blip r:embed="rId3"/>
          <a:stretch>
            <a:fillRect/>
          </a:stretch>
        </p:blipFill>
        <p:spPr>
          <a:xfrm>
            <a:off x="9650235" y="116632"/>
            <a:ext cx="2426418" cy="883997"/>
          </a:xfrm>
          <a:prstGeom prst="rect">
            <a:avLst/>
          </a:prstGeom>
        </p:spPr>
      </p:pic>
      <p:pic>
        <p:nvPicPr>
          <p:cNvPr id="4" name="Picture 3">
            <a:extLst>
              <a:ext uri="{FF2B5EF4-FFF2-40B4-BE49-F238E27FC236}">
                <a16:creationId xmlns:a16="http://schemas.microsoft.com/office/drawing/2014/main" id="{09798AA0-AB43-4A91-A6E2-EB32FBC50EEE}"/>
              </a:ext>
            </a:extLst>
          </p:cNvPr>
          <p:cNvPicPr>
            <a:picLocks noChangeAspect="1"/>
          </p:cNvPicPr>
          <p:nvPr/>
        </p:nvPicPr>
        <p:blipFill>
          <a:blip r:embed="rId4"/>
          <a:stretch>
            <a:fillRect/>
          </a:stretch>
        </p:blipFill>
        <p:spPr>
          <a:xfrm>
            <a:off x="479376" y="2001954"/>
            <a:ext cx="4712616" cy="4200508"/>
          </a:xfrm>
          <a:prstGeom prst="rect">
            <a:avLst/>
          </a:prstGeom>
        </p:spPr>
      </p:pic>
      <p:sp>
        <p:nvSpPr>
          <p:cNvPr id="5" name="Rectangle 4">
            <a:extLst>
              <a:ext uri="{FF2B5EF4-FFF2-40B4-BE49-F238E27FC236}">
                <a16:creationId xmlns:a16="http://schemas.microsoft.com/office/drawing/2014/main" id="{9AC67023-144B-4E79-9795-145576AEF71A}"/>
              </a:ext>
            </a:extLst>
          </p:cNvPr>
          <p:cNvSpPr/>
          <p:nvPr/>
        </p:nvSpPr>
        <p:spPr>
          <a:xfrm>
            <a:off x="5735960" y="1726735"/>
            <a:ext cx="6096000" cy="4843890"/>
          </a:xfrm>
          <a:prstGeom prst="rect">
            <a:avLst/>
          </a:prstGeom>
        </p:spPr>
        <p:txBody>
          <a:bodyPr>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wiper and washer is used to remove rain, snow, ice, washer fluid, water  from a vehicle's  front and rear  window , almost all motor vehicle including cars, trucks, buses, train locomotives.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Wiper and Washer are usually a legal requirement.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wiper generally consists of a metal arm one end pivots, the other end has a long rubber blade attached to it. the arm is powered by a motor.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blade is swung back and forth over the glass, pushing water, other precipitation, or any other impediments to visibility, from its surface.</a:t>
            </a:r>
          </a:p>
        </p:txBody>
      </p:sp>
    </p:spTree>
    <p:extLst>
      <p:ext uri="{BB962C8B-B14F-4D97-AF65-F5344CB8AC3E}">
        <p14:creationId xmlns:p14="http://schemas.microsoft.com/office/powerpoint/2010/main" val="88715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4FFC-FEA4-894B-01B8-934E6F572866}"/>
              </a:ext>
            </a:extLst>
          </p:cNvPr>
          <p:cNvSpPr>
            <a:spLocks noGrp="1"/>
          </p:cNvSpPr>
          <p:nvPr>
            <p:ph type="title"/>
          </p:nvPr>
        </p:nvSpPr>
        <p:spPr>
          <a:xfrm>
            <a:off x="767408" y="268712"/>
            <a:ext cx="10364451" cy="1596177"/>
          </a:xfrm>
        </p:spPr>
        <p:txBody>
          <a:bodyPr/>
          <a:lstStyle/>
          <a:p>
            <a:r>
              <a:rPr lang="en-US" dirty="0">
                <a:latin typeface="Times New Roman" panose="02020603050405020304" pitchFamily="18" charset="0"/>
                <a:cs typeface="Times New Roman" panose="02020603050405020304" pitchFamily="18" charset="0"/>
              </a:rPr>
              <a:t>HISTORY</a:t>
            </a:r>
          </a:p>
        </p:txBody>
      </p:sp>
      <p:sp>
        <p:nvSpPr>
          <p:cNvPr id="3" name="Content Placeholder 2">
            <a:extLst>
              <a:ext uri="{FF2B5EF4-FFF2-40B4-BE49-F238E27FC236}">
                <a16:creationId xmlns:a16="http://schemas.microsoft.com/office/drawing/2014/main" id="{3A5C2997-10C3-BDA0-6308-4CF5EC8C009B}"/>
              </a:ext>
            </a:extLst>
          </p:cNvPr>
          <p:cNvSpPr>
            <a:spLocks noGrp="1"/>
          </p:cNvSpPr>
          <p:nvPr>
            <p:ph sz="quarter" idx="13"/>
          </p:nvPr>
        </p:nvSpPr>
        <p:spPr>
          <a:xfrm>
            <a:off x="407368" y="2060848"/>
            <a:ext cx="11521279" cy="3424107"/>
          </a:xfrm>
        </p:spPr>
        <p:txBody>
          <a:bodyPr vert="horz" lIns="91440" tIns="45720" rIns="91440" bIns="45720" rtlCol="0" anchor="t">
            <a:normAutofit/>
          </a:bodyPr>
          <a:lstStyle/>
          <a:p>
            <a:pPr algn="just">
              <a:lnSpc>
                <a:spcPct val="150000"/>
              </a:lnSpc>
            </a:pPr>
            <a:r>
              <a:rPr lang="en-US" cap="none" dirty="0">
                <a:latin typeface="Times New Roman"/>
                <a:cs typeface="Times New Roman"/>
              </a:rPr>
              <a:t>At least three inventors patented windscreen cleaning devices at around the same time in 1903 Mary Anderson, Robert Douglass, and AP john.</a:t>
            </a:r>
          </a:p>
          <a:p>
            <a:pPr algn="just">
              <a:lnSpc>
                <a:spcPct val="150000"/>
              </a:lnSpc>
            </a:pPr>
            <a:r>
              <a:rPr lang="en-US" cap="none" dirty="0">
                <a:latin typeface="Times New Roman"/>
                <a:cs typeface="Times New Roman"/>
              </a:rPr>
              <a:t> American inventor mary  anderson is popularly credited with devising the first operational windshield wiper in 1903.</a:t>
            </a:r>
          </a:p>
          <a:p>
            <a:pPr algn="just">
              <a:lnSpc>
                <a:spcPct val="150000"/>
              </a:lnSpc>
              <a:buClr>
                <a:srgbClr val="000000"/>
              </a:buClr>
            </a:pPr>
            <a:r>
              <a:rPr lang="en-US" cap="none" dirty="0">
                <a:latin typeface="Times New Roman"/>
                <a:ea typeface="+mn-lt"/>
                <a:cs typeface="+mn-lt"/>
              </a:rPr>
              <a:t>In Anderson's patent, she called her invention a "window cleaning device" for electric cars and other vehicles</a:t>
            </a:r>
            <a:endParaRPr lang="en-US" cap="none" dirty="0">
              <a:latin typeface="Times New Roman"/>
              <a:cs typeface="Times New Roman"/>
            </a:endParaRPr>
          </a:p>
        </p:txBody>
      </p:sp>
      <p:pic>
        <p:nvPicPr>
          <p:cNvPr id="4" name="Picture 3">
            <a:extLst>
              <a:ext uri="{FF2B5EF4-FFF2-40B4-BE49-F238E27FC236}">
                <a16:creationId xmlns:a16="http://schemas.microsoft.com/office/drawing/2014/main" id="{9219FC61-197B-4B50-9D66-51504E911430}"/>
              </a:ext>
            </a:extLst>
          </p:cNvPr>
          <p:cNvPicPr>
            <a:picLocks noChangeAspect="1"/>
          </p:cNvPicPr>
          <p:nvPr/>
        </p:nvPicPr>
        <p:blipFill>
          <a:blip r:embed="rId2"/>
          <a:stretch>
            <a:fillRect/>
          </a:stretch>
        </p:blipFill>
        <p:spPr>
          <a:xfrm>
            <a:off x="9502229" y="182803"/>
            <a:ext cx="2426418" cy="883997"/>
          </a:xfrm>
          <a:prstGeom prst="rect">
            <a:avLst/>
          </a:prstGeom>
        </p:spPr>
      </p:pic>
    </p:spTree>
    <p:extLst>
      <p:ext uri="{BB962C8B-B14F-4D97-AF65-F5344CB8AC3E}">
        <p14:creationId xmlns:p14="http://schemas.microsoft.com/office/powerpoint/2010/main" val="302811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880C-B9AE-5FA0-61A1-CE831347F321}"/>
              </a:ext>
            </a:extLst>
          </p:cNvPr>
          <p:cNvSpPr>
            <a:spLocks noGrp="1"/>
          </p:cNvSpPr>
          <p:nvPr>
            <p:ph type="title"/>
          </p:nvPr>
        </p:nvSpPr>
        <p:spPr>
          <a:xfrm>
            <a:off x="913149" y="268712"/>
            <a:ext cx="10364451" cy="1596177"/>
          </a:xfrm>
        </p:spPr>
        <p:txBody>
          <a:bodyPr/>
          <a:lstStyle/>
          <a:p>
            <a:r>
              <a:rPr lang="en-US">
                <a:latin typeface="Times New Roman"/>
                <a:ea typeface="+mj-lt"/>
                <a:cs typeface="+mj-lt"/>
              </a:rPr>
              <a:t>OBJECTIVE</a:t>
            </a:r>
            <a:endParaRPr lang="en-US" dirty="0">
              <a:latin typeface="Times New Roman"/>
              <a:cs typeface="Times New Roman"/>
            </a:endParaRPr>
          </a:p>
        </p:txBody>
      </p:sp>
      <p:pic>
        <p:nvPicPr>
          <p:cNvPr id="4" name="Picture 3">
            <a:extLst>
              <a:ext uri="{FF2B5EF4-FFF2-40B4-BE49-F238E27FC236}">
                <a16:creationId xmlns:a16="http://schemas.microsoft.com/office/drawing/2014/main" id="{4E2CB71B-805A-46F8-9520-C7135E93CA4D}"/>
              </a:ext>
            </a:extLst>
          </p:cNvPr>
          <p:cNvPicPr>
            <a:picLocks noChangeAspect="1"/>
          </p:cNvPicPr>
          <p:nvPr/>
        </p:nvPicPr>
        <p:blipFill>
          <a:blip r:embed="rId2"/>
          <a:stretch>
            <a:fillRect/>
          </a:stretch>
        </p:blipFill>
        <p:spPr>
          <a:xfrm>
            <a:off x="9624392" y="87966"/>
            <a:ext cx="2426418" cy="883997"/>
          </a:xfrm>
          <a:prstGeom prst="rect">
            <a:avLst/>
          </a:prstGeom>
        </p:spPr>
      </p:pic>
      <p:sp>
        <p:nvSpPr>
          <p:cNvPr id="5" name="Rectangle 4">
            <a:extLst>
              <a:ext uri="{FF2B5EF4-FFF2-40B4-BE49-F238E27FC236}">
                <a16:creationId xmlns:a16="http://schemas.microsoft.com/office/drawing/2014/main" id="{EE717317-F737-4319-9E36-65B919ED48F3}"/>
              </a:ext>
            </a:extLst>
          </p:cNvPr>
          <p:cNvSpPr/>
          <p:nvPr/>
        </p:nvSpPr>
        <p:spPr>
          <a:xfrm>
            <a:off x="693286" y="2780928"/>
            <a:ext cx="10804175" cy="2806987"/>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In this project we need to,</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Control front and rear wiper manually using switch.</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Receive status of washer and wiper control, battery, washer fluid tank and rain sensor input in CAN receiver after the transmission through switch.</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Transmit hardware warning lamp status to washer output control.</a:t>
            </a: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28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9C0F7C-9B14-45EE-8393-90242C101BE0}"/>
              </a:ext>
            </a:extLst>
          </p:cNvPr>
          <p:cNvSpPr/>
          <p:nvPr/>
        </p:nvSpPr>
        <p:spPr>
          <a:xfrm>
            <a:off x="4221128" y="188640"/>
            <a:ext cx="3749744"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latin typeface="Times New Roman" panose="02020603050405020304" pitchFamily="18" charset="0"/>
                <a:cs typeface="Times New Roman" panose="02020603050405020304" pitchFamily="18" charset="0"/>
              </a:rPr>
              <a:t>REQUIREMENTS</a:t>
            </a:r>
          </a:p>
        </p:txBody>
      </p:sp>
      <p:pic>
        <p:nvPicPr>
          <p:cNvPr id="5" name="Picture 4">
            <a:extLst>
              <a:ext uri="{FF2B5EF4-FFF2-40B4-BE49-F238E27FC236}">
                <a16:creationId xmlns:a16="http://schemas.microsoft.com/office/drawing/2014/main" id="{31353C8A-9D60-4775-9BDC-698B66AB1862}"/>
              </a:ext>
            </a:extLst>
          </p:cNvPr>
          <p:cNvPicPr>
            <a:picLocks noChangeAspect="1"/>
          </p:cNvPicPr>
          <p:nvPr/>
        </p:nvPicPr>
        <p:blipFill rotWithShape="1">
          <a:blip r:embed="rId2">
            <a:extLst>
              <a:ext uri="{28A0092B-C50C-407E-A947-70E740481C1C}">
                <a14:useLocalDpi xmlns:a14="http://schemas.microsoft.com/office/drawing/2010/main" val="0"/>
              </a:ext>
            </a:extLst>
          </a:blip>
          <a:srcRect t="27939" r="37449" b="6929"/>
          <a:stretch/>
        </p:blipFill>
        <p:spPr>
          <a:xfrm>
            <a:off x="299356" y="980728"/>
            <a:ext cx="11485276" cy="5688632"/>
          </a:xfrm>
          <a:prstGeom prst="rect">
            <a:avLst/>
          </a:prstGeom>
        </p:spPr>
      </p:pic>
      <p:pic>
        <p:nvPicPr>
          <p:cNvPr id="3" name="Picture 2">
            <a:extLst>
              <a:ext uri="{FF2B5EF4-FFF2-40B4-BE49-F238E27FC236}">
                <a16:creationId xmlns:a16="http://schemas.microsoft.com/office/drawing/2014/main" id="{92F2DA01-7B5B-4BDD-BB25-E46FB02E8799}"/>
              </a:ext>
            </a:extLst>
          </p:cNvPr>
          <p:cNvPicPr>
            <a:picLocks noChangeAspect="1"/>
          </p:cNvPicPr>
          <p:nvPr/>
        </p:nvPicPr>
        <p:blipFill>
          <a:blip r:embed="rId3"/>
          <a:stretch>
            <a:fillRect/>
          </a:stretch>
        </p:blipFill>
        <p:spPr>
          <a:xfrm>
            <a:off x="9763351" y="23852"/>
            <a:ext cx="2426418" cy="883997"/>
          </a:xfrm>
          <a:prstGeom prst="rect">
            <a:avLst/>
          </a:prstGeom>
        </p:spPr>
      </p:pic>
    </p:spTree>
    <p:extLst>
      <p:ext uri="{BB962C8B-B14F-4D97-AF65-F5344CB8AC3E}">
        <p14:creationId xmlns:p14="http://schemas.microsoft.com/office/powerpoint/2010/main" val="43384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39C08B-6A9F-4257-AD8E-26C163950983}"/>
              </a:ext>
            </a:extLst>
          </p:cNvPr>
          <p:cNvPicPr>
            <a:picLocks noChangeAspect="1"/>
          </p:cNvPicPr>
          <p:nvPr/>
        </p:nvPicPr>
        <p:blipFill rotWithShape="1">
          <a:blip r:embed="rId2"/>
          <a:srcRect t="28010" r="36887" b="17433"/>
          <a:stretch/>
        </p:blipFill>
        <p:spPr>
          <a:xfrm>
            <a:off x="335360" y="764704"/>
            <a:ext cx="11521280" cy="5904656"/>
          </a:xfrm>
          <a:prstGeom prst="rect">
            <a:avLst/>
          </a:prstGeom>
        </p:spPr>
      </p:pic>
      <p:pic>
        <p:nvPicPr>
          <p:cNvPr id="3" name="Picture 2">
            <a:extLst>
              <a:ext uri="{FF2B5EF4-FFF2-40B4-BE49-F238E27FC236}">
                <a16:creationId xmlns:a16="http://schemas.microsoft.com/office/drawing/2014/main" id="{3EE87967-3CA8-4ABB-BB15-F990BE19DA1E}"/>
              </a:ext>
            </a:extLst>
          </p:cNvPr>
          <p:cNvPicPr>
            <a:picLocks noChangeAspect="1"/>
          </p:cNvPicPr>
          <p:nvPr/>
        </p:nvPicPr>
        <p:blipFill>
          <a:blip r:embed="rId3"/>
          <a:stretch>
            <a:fillRect/>
          </a:stretch>
        </p:blipFill>
        <p:spPr>
          <a:xfrm>
            <a:off x="9624392" y="0"/>
            <a:ext cx="2426418" cy="730031"/>
          </a:xfrm>
          <a:prstGeom prst="rect">
            <a:avLst/>
          </a:prstGeom>
        </p:spPr>
      </p:pic>
    </p:spTree>
    <p:extLst>
      <p:ext uri="{BB962C8B-B14F-4D97-AF65-F5344CB8AC3E}">
        <p14:creationId xmlns:p14="http://schemas.microsoft.com/office/powerpoint/2010/main" val="328025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E7051D-7C24-4AEF-823F-40DC367FEAB9}"/>
              </a:ext>
            </a:extLst>
          </p:cNvPr>
          <p:cNvSpPr/>
          <p:nvPr/>
        </p:nvSpPr>
        <p:spPr>
          <a:xfrm>
            <a:off x="4680548" y="41108"/>
            <a:ext cx="2830903"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latin typeface="Times New Roman" panose="02020603050405020304" pitchFamily="18" charset="0"/>
                <a:cs typeface="Times New Roman" panose="02020603050405020304" pitchFamily="18" charset="0"/>
              </a:rPr>
              <a:t>TEST CASES</a:t>
            </a:r>
          </a:p>
        </p:txBody>
      </p:sp>
      <p:pic>
        <p:nvPicPr>
          <p:cNvPr id="2" name="Picture 1">
            <a:extLst>
              <a:ext uri="{FF2B5EF4-FFF2-40B4-BE49-F238E27FC236}">
                <a16:creationId xmlns:a16="http://schemas.microsoft.com/office/drawing/2014/main" id="{B933E829-D87A-4F98-AE41-9A25AD355CE0}"/>
              </a:ext>
            </a:extLst>
          </p:cNvPr>
          <p:cNvPicPr>
            <a:picLocks noChangeAspect="1"/>
          </p:cNvPicPr>
          <p:nvPr/>
        </p:nvPicPr>
        <p:blipFill>
          <a:blip r:embed="rId2"/>
          <a:stretch>
            <a:fillRect/>
          </a:stretch>
        </p:blipFill>
        <p:spPr>
          <a:xfrm>
            <a:off x="9765582" y="10818"/>
            <a:ext cx="2426418" cy="646332"/>
          </a:xfrm>
          <a:prstGeom prst="rect">
            <a:avLst/>
          </a:prstGeom>
        </p:spPr>
      </p:pic>
      <p:pic>
        <p:nvPicPr>
          <p:cNvPr id="5" name="Picture 4">
            <a:extLst>
              <a:ext uri="{FF2B5EF4-FFF2-40B4-BE49-F238E27FC236}">
                <a16:creationId xmlns:a16="http://schemas.microsoft.com/office/drawing/2014/main" id="{C935C1D6-9962-46EF-A7B6-511EC27EFA6A}"/>
              </a:ext>
            </a:extLst>
          </p:cNvPr>
          <p:cNvPicPr>
            <a:picLocks noChangeAspect="1"/>
          </p:cNvPicPr>
          <p:nvPr/>
        </p:nvPicPr>
        <p:blipFill rotWithShape="1">
          <a:blip r:embed="rId3">
            <a:extLst>
              <a:ext uri="{28A0092B-C50C-407E-A947-70E740481C1C}">
                <a14:useLocalDpi xmlns:a14="http://schemas.microsoft.com/office/drawing/2010/main" val="0"/>
              </a:ext>
            </a:extLst>
          </a:blip>
          <a:srcRect t="27939" r="34644" b="7979"/>
          <a:stretch/>
        </p:blipFill>
        <p:spPr>
          <a:xfrm>
            <a:off x="443372" y="687439"/>
            <a:ext cx="11305256" cy="5688632"/>
          </a:xfrm>
          <a:prstGeom prst="rect">
            <a:avLst/>
          </a:prstGeom>
        </p:spPr>
      </p:pic>
    </p:spTree>
    <p:extLst>
      <p:ext uri="{BB962C8B-B14F-4D97-AF65-F5344CB8AC3E}">
        <p14:creationId xmlns:p14="http://schemas.microsoft.com/office/powerpoint/2010/main" val="240051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AA59FF-D66A-4D49-88B8-F09E9F82B1C9}"/>
              </a:ext>
            </a:extLst>
          </p:cNvPr>
          <p:cNvPicPr>
            <a:picLocks noChangeAspect="1"/>
          </p:cNvPicPr>
          <p:nvPr/>
        </p:nvPicPr>
        <p:blipFill>
          <a:blip r:embed="rId2"/>
          <a:stretch>
            <a:fillRect/>
          </a:stretch>
        </p:blipFill>
        <p:spPr>
          <a:xfrm>
            <a:off x="9765582" y="34673"/>
            <a:ext cx="2426418" cy="883997"/>
          </a:xfrm>
          <a:prstGeom prst="rect">
            <a:avLst/>
          </a:prstGeom>
        </p:spPr>
      </p:pic>
      <p:pic>
        <p:nvPicPr>
          <p:cNvPr id="5" name="Picture 4">
            <a:extLst>
              <a:ext uri="{FF2B5EF4-FFF2-40B4-BE49-F238E27FC236}">
                <a16:creationId xmlns:a16="http://schemas.microsoft.com/office/drawing/2014/main" id="{B885F075-727E-4B2F-96A7-DF68EB38602B}"/>
              </a:ext>
            </a:extLst>
          </p:cNvPr>
          <p:cNvPicPr>
            <a:picLocks noChangeAspect="1"/>
          </p:cNvPicPr>
          <p:nvPr/>
        </p:nvPicPr>
        <p:blipFill rotWithShape="1">
          <a:blip r:embed="rId3">
            <a:extLst>
              <a:ext uri="{28A0092B-C50C-407E-A947-70E740481C1C}">
                <a14:useLocalDpi xmlns:a14="http://schemas.microsoft.com/office/drawing/2010/main" val="0"/>
              </a:ext>
            </a:extLst>
          </a:blip>
          <a:srcRect t="25839" r="34715" b="7980"/>
          <a:stretch/>
        </p:blipFill>
        <p:spPr>
          <a:xfrm>
            <a:off x="335360" y="764704"/>
            <a:ext cx="11665296" cy="5760640"/>
          </a:xfrm>
          <a:prstGeom prst="rect">
            <a:avLst/>
          </a:prstGeom>
        </p:spPr>
      </p:pic>
    </p:spTree>
    <p:extLst>
      <p:ext uri="{BB962C8B-B14F-4D97-AF65-F5344CB8AC3E}">
        <p14:creationId xmlns:p14="http://schemas.microsoft.com/office/powerpoint/2010/main" val="28012115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13.0.1017"/>
  <p:tag name="AS_RELEASE_DATE" val="2021.04.14"/>
  <p:tag name="AS_TITLE" val="Aspose.Slides for .NET Standard 2.0"/>
  <p:tag name="AS_VERSION" val="21.4"/>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217</TotalTime>
  <Words>1017</Words>
  <Application>Microsoft Office PowerPoint</Application>
  <PresentationFormat>Widescreen</PresentationFormat>
  <Paragraphs>200</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Times New Roman</vt:lpstr>
      <vt:lpstr>Tw Cen MT</vt:lpstr>
      <vt:lpstr>Wingdings</vt:lpstr>
      <vt:lpstr>Office Theme</vt:lpstr>
      <vt:lpstr>Droplet</vt:lpstr>
      <vt:lpstr>PowerPoint Presentation</vt:lpstr>
      <vt:lpstr>contents</vt:lpstr>
      <vt:lpstr>PowerPoint Presentation</vt:lpstr>
      <vt:lpstr>HISTORY</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45</cp:revision>
  <cp:lastPrinted>2022-10-06T12:55:41Z</cp:lastPrinted>
  <dcterms:created xsi:type="dcterms:W3CDTF">2022-10-06T12:55:41Z</dcterms:created>
  <dcterms:modified xsi:type="dcterms:W3CDTF">2022-10-08T10:50:27Z</dcterms:modified>
</cp:coreProperties>
</file>