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 title="Battery monitoring">
            <a:extLst>
              <a:ext uri="{FF2B5EF4-FFF2-40B4-BE49-F238E27FC236}">
                <a16:creationId xmlns:a16="http://schemas.microsoft.com/office/drawing/2014/main" id="{137F2096-910A-47FC-B5B9-B89B7B368C5D}"/>
              </a:ext>
            </a:extLst>
          </p:cNvPr>
          <p:cNvSpPr/>
          <p:nvPr/>
        </p:nvSpPr>
        <p:spPr>
          <a:xfrm>
            <a:off x="3429000" y="916899"/>
            <a:ext cx="2092858" cy="91190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/>
                <a:cs typeface="Calibri"/>
              </a:rPr>
              <a:t>Battery monitoring</a:t>
            </a:r>
          </a:p>
          <a:p>
            <a:pPr algn="ctr"/>
            <a:r>
              <a:rPr lang="en-US" sz="1600" b="1" dirty="0">
                <a:latin typeface="Times New Roman"/>
                <a:cs typeface="Calibri"/>
              </a:rPr>
              <a:t>Washer fluid tank</a:t>
            </a:r>
          </a:p>
          <a:p>
            <a:pPr algn="ctr"/>
            <a:r>
              <a:rPr lang="en-US" sz="1600" b="1" dirty="0">
                <a:latin typeface="Times New Roman"/>
                <a:cs typeface="Calibri"/>
              </a:rPr>
              <a:t>Rain 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0C19C-6468-4544-8F76-AF15018905CF}"/>
              </a:ext>
            </a:extLst>
          </p:cNvPr>
          <p:cNvSpPr/>
          <p:nvPr/>
        </p:nvSpPr>
        <p:spPr>
          <a:xfrm>
            <a:off x="3466532" y="2536608"/>
            <a:ext cx="2096753" cy="23799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/>
                <a:cs typeface="Calibri"/>
              </a:rPr>
              <a:t>PIC18F458 Controller</a:t>
            </a:r>
            <a:endParaRPr lang="en-US" b="1" dirty="0">
              <a:latin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55C59-819B-453F-905E-FE415CC067C8}"/>
              </a:ext>
            </a:extLst>
          </p:cNvPr>
          <p:cNvSpPr/>
          <p:nvPr/>
        </p:nvSpPr>
        <p:spPr>
          <a:xfrm>
            <a:off x="976400" y="2791422"/>
            <a:ext cx="1295400" cy="17737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/>
                <a:cs typeface="Calibri"/>
              </a:rPr>
              <a:t>Wiper inputs</a:t>
            </a:r>
          </a:p>
          <a:p>
            <a:pPr algn="ctr"/>
            <a:r>
              <a:rPr lang="en-US" sz="1600" b="1" dirty="0">
                <a:latin typeface="Times New Roman"/>
                <a:cs typeface="Calibri"/>
              </a:rPr>
              <a:t>(Switches)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F5F3C-16CD-4BB7-9775-442ACEE06076}"/>
              </a:ext>
            </a:extLst>
          </p:cNvPr>
          <p:cNvSpPr/>
          <p:nvPr/>
        </p:nvSpPr>
        <p:spPr>
          <a:xfrm>
            <a:off x="6658809" y="2514600"/>
            <a:ext cx="1864449" cy="6790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/>
                <a:cs typeface="Calibri"/>
              </a:rPr>
              <a:t>Warning Lamp</a:t>
            </a:r>
            <a:endParaRPr lang="en-US" b="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14E77-2F04-4EBF-B150-893E9535211E}"/>
              </a:ext>
            </a:extLst>
          </p:cNvPr>
          <p:cNvSpPr/>
          <p:nvPr/>
        </p:nvSpPr>
        <p:spPr>
          <a:xfrm>
            <a:off x="6641697" y="3481033"/>
            <a:ext cx="1865909" cy="6449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/>
                <a:cs typeface="Calibri"/>
              </a:rPr>
              <a:t>Front Wiper</a:t>
            </a:r>
            <a:endParaRPr lang="en-US" b="1" dirty="0">
              <a:latin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51F138-DDBA-4B5E-986C-6C4B50E31726}"/>
              </a:ext>
            </a:extLst>
          </p:cNvPr>
          <p:cNvSpPr/>
          <p:nvPr/>
        </p:nvSpPr>
        <p:spPr>
          <a:xfrm>
            <a:off x="6650912" y="4342662"/>
            <a:ext cx="1860581" cy="62738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/>
                <a:cs typeface="Calibri"/>
              </a:rPr>
              <a:t>Rear Wiper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01CDF0-D35C-4F86-BC26-08E9C0DA5A3D}"/>
              </a:ext>
            </a:extLst>
          </p:cNvPr>
          <p:cNvSpPr/>
          <p:nvPr/>
        </p:nvSpPr>
        <p:spPr>
          <a:xfrm>
            <a:off x="3128382" y="5516033"/>
            <a:ext cx="2604256" cy="1244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/>
              <a:buChar char="§"/>
            </a:pPr>
            <a:r>
              <a:rPr lang="en-US" sz="1600" b="1" dirty="0">
                <a:latin typeface="Times New Roman"/>
                <a:cs typeface="Calibri"/>
              </a:rPr>
              <a:t>Hardware warning lamp status</a:t>
            </a:r>
            <a:endParaRPr lang="en-US" sz="1600" dirty="0">
              <a:cs typeface="Calibri" panose="020F0502020204030204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US" sz="1600" b="1" dirty="0">
                <a:latin typeface="Times New Roman"/>
                <a:cs typeface="Calibri"/>
              </a:rPr>
              <a:t>Washer output control</a:t>
            </a:r>
          </a:p>
          <a:p>
            <a:pPr marL="285750" indent="-285750" algn="just">
              <a:buFont typeface="Wingdings"/>
              <a:buChar char="§"/>
            </a:pPr>
            <a:r>
              <a:rPr lang="en-US" sz="1600" b="1" dirty="0">
                <a:latin typeface="Times New Roman"/>
                <a:cs typeface="Calibri"/>
              </a:rPr>
              <a:t>Headlight washer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091E6-6F1B-4CD4-B235-D8CFE9D6A746}"/>
              </a:ext>
            </a:extLst>
          </p:cNvPr>
          <p:cNvSpPr txBox="1"/>
          <p:nvPr/>
        </p:nvSpPr>
        <p:spPr>
          <a:xfrm>
            <a:off x="5918194" y="2483645"/>
            <a:ext cx="5578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FF0000"/>
                </a:solidFill>
                <a:cs typeface="Calibri"/>
              </a:rPr>
              <a:t>L1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595B0-545D-4967-A286-5CA8E821CCA1}"/>
              </a:ext>
            </a:extLst>
          </p:cNvPr>
          <p:cNvSpPr txBox="1"/>
          <p:nvPr/>
        </p:nvSpPr>
        <p:spPr>
          <a:xfrm>
            <a:off x="5920104" y="3424170"/>
            <a:ext cx="5316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FF0000"/>
                </a:solidFill>
                <a:cs typeface="Calibri"/>
              </a:rPr>
              <a:t>L2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1868A-F2F8-40FA-8EAE-679DE9053C0E}"/>
              </a:ext>
            </a:extLst>
          </p:cNvPr>
          <p:cNvSpPr txBox="1"/>
          <p:nvPr/>
        </p:nvSpPr>
        <p:spPr>
          <a:xfrm>
            <a:off x="5919926" y="4191042"/>
            <a:ext cx="623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FF0000"/>
                </a:solidFill>
                <a:cs typeface="Calibri"/>
              </a:rPr>
              <a:t>L3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26991F-BA14-4C40-BD79-C868B394AF35}"/>
              </a:ext>
            </a:extLst>
          </p:cNvPr>
          <p:cNvSpPr txBox="1"/>
          <p:nvPr/>
        </p:nvSpPr>
        <p:spPr>
          <a:xfrm>
            <a:off x="2648412" y="2739230"/>
            <a:ext cx="5578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FF0000"/>
                </a:solidFill>
                <a:cs typeface="Calibri"/>
              </a:rPr>
              <a:t>S1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1ED3E-6A7F-4F26-BF26-C3FD726A38F1}"/>
              </a:ext>
            </a:extLst>
          </p:cNvPr>
          <p:cNvSpPr txBox="1"/>
          <p:nvPr/>
        </p:nvSpPr>
        <p:spPr>
          <a:xfrm>
            <a:off x="2647968" y="3780508"/>
            <a:ext cx="612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FF0000"/>
                </a:solidFill>
                <a:cs typeface="Calibri"/>
              </a:rPr>
              <a:t>S2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365CD-209A-402E-A856-B7C0EEEDDAB0}"/>
              </a:ext>
            </a:extLst>
          </p:cNvPr>
          <p:cNvSpPr txBox="1"/>
          <p:nvPr/>
        </p:nvSpPr>
        <p:spPr>
          <a:xfrm>
            <a:off x="4603323" y="1981348"/>
            <a:ext cx="9411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cs typeface="Calibri"/>
              </a:rPr>
              <a:t>CAN I/P</a:t>
            </a:r>
            <a:endParaRPr lang="en-US" sz="1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D4E38-A355-496D-AF5A-64E4FC7035C6}"/>
              </a:ext>
            </a:extLst>
          </p:cNvPr>
          <p:cNvSpPr txBox="1"/>
          <p:nvPr/>
        </p:nvSpPr>
        <p:spPr>
          <a:xfrm>
            <a:off x="4774106" y="5103722"/>
            <a:ext cx="9072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cs typeface="Calibri"/>
              </a:rPr>
              <a:t>CAN O/P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0649EBB-A172-4A80-81BA-47D4B80AB9DF}"/>
              </a:ext>
            </a:extLst>
          </p:cNvPr>
          <p:cNvSpPr/>
          <p:nvPr/>
        </p:nvSpPr>
        <p:spPr>
          <a:xfrm>
            <a:off x="4303622" y="1826683"/>
            <a:ext cx="182877" cy="68791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4FAD8B4-602B-453D-BB06-B0CBCA271807}"/>
              </a:ext>
            </a:extLst>
          </p:cNvPr>
          <p:cNvSpPr/>
          <p:nvPr/>
        </p:nvSpPr>
        <p:spPr>
          <a:xfrm>
            <a:off x="4283985" y="4953000"/>
            <a:ext cx="174926" cy="56091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2A66CD1-0007-4D60-9ED6-A90796A394D1}"/>
              </a:ext>
            </a:extLst>
          </p:cNvPr>
          <p:cNvSpPr/>
          <p:nvPr/>
        </p:nvSpPr>
        <p:spPr>
          <a:xfrm rot="16200000">
            <a:off x="6004046" y="2336976"/>
            <a:ext cx="189832" cy="108546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0AA32F3-4DEC-44B6-90A8-E20C12D12458}"/>
              </a:ext>
            </a:extLst>
          </p:cNvPr>
          <p:cNvSpPr/>
          <p:nvPr/>
        </p:nvSpPr>
        <p:spPr>
          <a:xfrm rot="16200000">
            <a:off x="6025968" y="4064741"/>
            <a:ext cx="186601" cy="10632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3EC0413-08AC-43C9-BC43-A905A2D63FD4}"/>
              </a:ext>
            </a:extLst>
          </p:cNvPr>
          <p:cNvSpPr/>
          <p:nvPr/>
        </p:nvSpPr>
        <p:spPr>
          <a:xfrm rot="16200000">
            <a:off x="6000280" y="3199321"/>
            <a:ext cx="202643" cy="11114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3E9C45E-727B-4D42-A3CB-9C272B483EB2}"/>
              </a:ext>
            </a:extLst>
          </p:cNvPr>
          <p:cNvSpPr/>
          <p:nvPr/>
        </p:nvSpPr>
        <p:spPr>
          <a:xfrm rot="16200000">
            <a:off x="2757302" y="3566583"/>
            <a:ext cx="210664" cy="11838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DC728D8-6E7E-4F28-A05D-741078E2E77A}"/>
              </a:ext>
            </a:extLst>
          </p:cNvPr>
          <p:cNvSpPr/>
          <p:nvPr/>
        </p:nvSpPr>
        <p:spPr>
          <a:xfrm rot="16200000">
            <a:off x="2748083" y="2547604"/>
            <a:ext cx="229101" cy="118702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F264AA-832B-4D96-8FB6-3F0385835677}"/>
              </a:ext>
            </a:extLst>
          </p:cNvPr>
          <p:cNvSpPr txBox="1"/>
          <p:nvPr/>
        </p:nvSpPr>
        <p:spPr>
          <a:xfrm>
            <a:off x="-148695" y="84641"/>
            <a:ext cx="52225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32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</a:rPr>
              <a:t>System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13595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25" y="1676400"/>
            <a:ext cx="1143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925" y="3200400"/>
            <a:ext cx="12356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362200" y="1676400"/>
            <a:ext cx="2286000" cy="2743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28600"/>
            <a:ext cx="1395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hape 8"/>
          <p:cNvCxnSpPr>
            <a:stCxn id="4" idx="0"/>
          </p:cNvCxnSpPr>
          <p:nvPr/>
        </p:nvCxnSpPr>
        <p:spPr>
          <a:xfrm rot="5400000" flipH="1" flipV="1">
            <a:off x="3848100" y="495300"/>
            <a:ext cx="838200" cy="1524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2133600"/>
            <a:ext cx="1695450" cy="127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1371600" y="2209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71600" y="3733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2819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29200" y="4495800"/>
            <a:ext cx="3810000" cy="2133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6591300" y="3924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4876800"/>
            <a:ext cx="16002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 WIPER</a:t>
            </a:r>
          </a:p>
        </p:txBody>
      </p:sp>
      <p:sp>
        <p:nvSpPr>
          <p:cNvPr id="28" name="Oval 27"/>
          <p:cNvSpPr/>
          <p:nvPr/>
        </p:nvSpPr>
        <p:spPr>
          <a:xfrm>
            <a:off x="7162800" y="4876800"/>
            <a:ext cx="16002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REAR WIPER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638800" y="62484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6200" y="62484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" y="76200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57600" y="5486400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2743200"/>
            <a:ext cx="882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Switch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4343400"/>
            <a:ext cx="882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Switch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5400" y="144780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 lamp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91400" y="3200400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5791200"/>
            <a:ext cx="27432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0" y="5943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14400" y="5791200"/>
            <a:ext cx="7184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INPUT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0" y="6629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4385" y="6477000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0" y="63230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4400" y="6138446"/>
            <a:ext cx="1829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Intermediate Wires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4419600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B84C47-EEEC-46D7-9D03-EF64F11E5D93}"/>
              </a:ext>
            </a:extLst>
          </p:cNvPr>
          <p:cNvSpPr/>
          <p:nvPr/>
        </p:nvSpPr>
        <p:spPr>
          <a:xfrm>
            <a:off x="-622030" y="27682"/>
            <a:ext cx="581606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Hardware block diagram</a:t>
            </a:r>
          </a:p>
          <a:p>
            <a:pPr algn="ctr"/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5D3814-314E-4C60-9F3E-13FC265BAE87}"/>
              </a:ext>
            </a:extLst>
          </p:cNvPr>
          <p:cNvSpPr/>
          <p:nvPr/>
        </p:nvSpPr>
        <p:spPr>
          <a:xfrm>
            <a:off x="145090" y="53692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</a:rPr>
              <a:t>Functional Block Diagram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893DCF14-C565-4A2F-B5BD-76C11D0A677C}"/>
              </a:ext>
            </a:extLst>
          </p:cNvPr>
          <p:cNvSpPr/>
          <p:nvPr/>
        </p:nvSpPr>
        <p:spPr>
          <a:xfrm>
            <a:off x="3266844" y="2199618"/>
            <a:ext cx="3033387" cy="2442579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Function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</a:t>
            </a:r>
            <a:r>
              <a:rPr lang="en-US" sz="1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init()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CAN_init()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CAN_TX()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CAN_RX()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Warning LED()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Wiper()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Washer()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D25F38-A425-4097-B545-2CFBAC707913}"/>
              </a:ext>
            </a:extLst>
          </p:cNvPr>
          <p:cNvSpPr/>
          <p:nvPr/>
        </p:nvSpPr>
        <p:spPr>
          <a:xfrm>
            <a:off x="393105" y="719465"/>
            <a:ext cx="1737364" cy="12682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switches()</a:t>
            </a:r>
          </a:p>
          <a:p>
            <a:pPr algn="ctr"/>
            <a:r>
              <a:rPr lang="en-US" sz="1400" dirty="0"/>
              <a:t>SW1,SW2</a:t>
            </a:r>
            <a:endParaRPr lang="en-IN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C740CD-4414-479F-9315-D6AD8FAACA56}"/>
              </a:ext>
            </a:extLst>
          </p:cNvPr>
          <p:cNvSpPr/>
          <p:nvPr/>
        </p:nvSpPr>
        <p:spPr>
          <a:xfrm>
            <a:off x="3806876" y="832331"/>
            <a:ext cx="1920657" cy="84119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SYS_INIT</a:t>
            </a:r>
          </a:p>
          <a:p>
            <a:pPr algn="ctr"/>
            <a:r>
              <a:rPr lang="en-US" sz="1400" dirty="0"/>
              <a:t>GIE</a:t>
            </a:r>
          </a:p>
          <a:p>
            <a:pPr algn="ctr"/>
            <a:r>
              <a:rPr lang="en-US" sz="1400" dirty="0"/>
              <a:t>PEIE</a:t>
            </a:r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52F47C-A201-45DB-B5A2-233329E5C0B7}"/>
              </a:ext>
            </a:extLst>
          </p:cNvPr>
          <p:cNvSpPr/>
          <p:nvPr/>
        </p:nvSpPr>
        <p:spPr>
          <a:xfrm>
            <a:off x="7090096" y="612551"/>
            <a:ext cx="1680576" cy="151564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CAN_INIT</a:t>
            </a:r>
          </a:p>
          <a:p>
            <a:pPr algn="ctr"/>
            <a:r>
              <a:rPr lang="en-US" sz="1400" dirty="0"/>
              <a:t>Clearing TRISBbits,Enabling Periferals &amp;Switches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1AE494-0105-4012-BC0E-3188EC8717AD}"/>
              </a:ext>
            </a:extLst>
          </p:cNvPr>
          <p:cNvSpPr/>
          <p:nvPr/>
        </p:nvSpPr>
        <p:spPr>
          <a:xfrm>
            <a:off x="7070319" y="2957968"/>
            <a:ext cx="1680576" cy="176825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Warning LED 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LED1 is on until msg is passed LED2 &amp;LED3 is ON for front &amp; rear wiper respectively 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F48016-1995-48D2-9B24-66BE7B5655FC}"/>
              </a:ext>
            </a:extLst>
          </p:cNvPr>
          <p:cNvSpPr/>
          <p:nvPr/>
        </p:nvSpPr>
        <p:spPr>
          <a:xfrm>
            <a:off x="363875" y="2466845"/>
            <a:ext cx="1766593" cy="12682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Wiper()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 &amp; Rear Wiper Control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EAE73C-2187-4414-822A-D4920E498270}"/>
              </a:ext>
            </a:extLst>
          </p:cNvPr>
          <p:cNvSpPr/>
          <p:nvPr/>
        </p:nvSpPr>
        <p:spPr>
          <a:xfrm>
            <a:off x="4933167" y="5266200"/>
            <a:ext cx="1315233" cy="12677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CAN_RX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CANCON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TXB1SIDH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TXB1DLC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TXB1CON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D9A01F-857C-44CE-9331-DB93EFFCF0B0}"/>
              </a:ext>
            </a:extLst>
          </p:cNvPr>
          <p:cNvSpPr/>
          <p:nvPr/>
        </p:nvSpPr>
        <p:spPr>
          <a:xfrm>
            <a:off x="393105" y="3989540"/>
            <a:ext cx="1766592" cy="12682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Washer()</a:t>
            </a:r>
          </a:p>
          <a:p>
            <a:pPr algn="ctr"/>
            <a:r>
              <a:rPr lang="en-US" sz="1400" dirty="0"/>
              <a:t>Used using CAN messages </a:t>
            </a:r>
            <a:endParaRPr lang="en-IN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B7997E-5EC6-481B-94AF-B99C7111C737}"/>
              </a:ext>
            </a:extLst>
          </p:cNvPr>
          <p:cNvSpPr/>
          <p:nvPr/>
        </p:nvSpPr>
        <p:spPr>
          <a:xfrm>
            <a:off x="3468773" y="5255193"/>
            <a:ext cx="1315233" cy="12682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CAN_TX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CANCON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TXB1SIDH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TXB1DLC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TXB1CON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8CE3118-0BB6-4D22-9D4F-A3966A314A9A}"/>
              </a:ext>
            </a:extLst>
          </p:cNvPr>
          <p:cNvSpPr/>
          <p:nvPr/>
        </p:nvSpPr>
        <p:spPr>
          <a:xfrm rot="16200000">
            <a:off x="4620950" y="1854921"/>
            <a:ext cx="474806" cy="149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BE3FA51-6CA9-4C8C-9F16-911BC207B152}"/>
              </a:ext>
            </a:extLst>
          </p:cNvPr>
          <p:cNvSpPr/>
          <p:nvPr/>
        </p:nvSpPr>
        <p:spPr>
          <a:xfrm rot="10800000">
            <a:off x="2175394" y="4219185"/>
            <a:ext cx="1100164" cy="2004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1562726-E1E3-4292-9D6D-BE25116B914D}"/>
              </a:ext>
            </a:extLst>
          </p:cNvPr>
          <p:cNvSpPr/>
          <p:nvPr/>
        </p:nvSpPr>
        <p:spPr>
          <a:xfrm>
            <a:off x="5987821" y="3618323"/>
            <a:ext cx="1066800" cy="2400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2199592-ADA9-4000-AB27-F8B19CD3A318}"/>
              </a:ext>
            </a:extLst>
          </p:cNvPr>
          <p:cNvSpPr/>
          <p:nvPr/>
        </p:nvSpPr>
        <p:spPr>
          <a:xfrm rot="5400000">
            <a:off x="5059769" y="4835960"/>
            <a:ext cx="511502" cy="2254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21E86B-1031-43F9-9416-F5F6507C51BE}"/>
              </a:ext>
            </a:extLst>
          </p:cNvPr>
          <p:cNvSpPr/>
          <p:nvPr/>
        </p:nvSpPr>
        <p:spPr>
          <a:xfrm rot="5400000">
            <a:off x="964505" y="2099675"/>
            <a:ext cx="457202" cy="2254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8DC6DB15-AEF9-499C-9029-F1761402D027}"/>
              </a:ext>
            </a:extLst>
          </p:cNvPr>
          <p:cNvSpPr/>
          <p:nvPr/>
        </p:nvSpPr>
        <p:spPr>
          <a:xfrm>
            <a:off x="6266234" y="2134662"/>
            <a:ext cx="1501967" cy="469329"/>
          </a:xfrm>
          <a:prstGeom prst="bentUpArrow">
            <a:avLst>
              <a:gd name="adj1" fmla="val 23038"/>
              <a:gd name="adj2" fmla="val 25000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B8C4BD5-E2D6-4820-BA08-FE0CE006AAEB}"/>
              </a:ext>
            </a:extLst>
          </p:cNvPr>
          <p:cNvSpPr/>
          <p:nvPr/>
        </p:nvSpPr>
        <p:spPr>
          <a:xfrm rot="5400000">
            <a:off x="4089017" y="4824597"/>
            <a:ext cx="511502" cy="2254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BA3187A-34B6-4AF3-AEB2-8B2C17C19BB4}"/>
              </a:ext>
            </a:extLst>
          </p:cNvPr>
          <p:cNvSpPr/>
          <p:nvPr/>
        </p:nvSpPr>
        <p:spPr>
          <a:xfrm rot="10800000">
            <a:off x="2314371" y="3109194"/>
            <a:ext cx="1100164" cy="2004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68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6C86B3-47B8-4F18-B756-E552B5B16470}"/>
              </a:ext>
            </a:extLst>
          </p:cNvPr>
          <p:cNvSpPr/>
          <p:nvPr/>
        </p:nvSpPr>
        <p:spPr>
          <a:xfrm>
            <a:off x="-35170" y="609600"/>
            <a:ext cx="46071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Sequential 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CB71F-189A-4815-9551-427957172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8" y="0"/>
            <a:ext cx="4378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7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169</Words>
  <Application>Microsoft Office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lenovo</cp:lastModifiedBy>
  <cp:revision>16</cp:revision>
  <dcterms:created xsi:type="dcterms:W3CDTF">2006-08-16T00:00:00Z</dcterms:created>
  <dcterms:modified xsi:type="dcterms:W3CDTF">2022-09-27T04:19:26Z</dcterms:modified>
</cp:coreProperties>
</file>