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sldIdLst>
    <p:sldId id="265" r:id="rId5"/>
    <p:sldId id="257" r:id="rId6"/>
    <p:sldId id="258" r:id="rId7"/>
    <p:sldId id="263" r:id="rId8"/>
    <p:sldId id="259" r:id="rId9"/>
    <p:sldId id="260" r:id="rId10"/>
    <p:sldId id="261" r:id="rId11"/>
    <p:sldId id="266"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11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76" autoAdjust="0"/>
    <p:restoredTop sz="94619" autoAdjust="0"/>
  </p:normalViewPr>
  <p:slideViewPr>
    <p:cSldViewPr snapToGrid="0">
      <p:cViewPr varScale="1">
        <p:scale>
          <a:sx n="86" d="100"/>
          <a:sy n="86" d="100"/>
        </p:scale>
        <p:origin x="60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HYBRID</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custT="1"/>
      <dgm:spPr/>
      <dgm:t>
        <a:bodyPr/>
        <a:lstStyle/>
        <a:p>
          <a:r>
            <a:rPr lang="en-US" sz="1400" dirty="0">
              <a:latin typeface="Bahnschrift" panose="020B0502040204020203" pitchFamily="34" charset="0"/>
            </a:rPr>
            <a:t>How it’s different from other applications ?</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CONVENIENT</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custT="1"/>
      <dgm:spPr/>
      <dgm:t>
        <a:bodyPr/>
        <a:lstStyle/>
        <a:p>
          <a:r>
            <a:rPr lang="en-US" sz="1400" dirty="0">
              <a:latin typeface="Bahnschrift" panose="020B0502040204020203" pitchFamily="34" charset="0"/>
            </a:rPr>
            <a:t>Why it will manage to pull a big userbase ?</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COMPREHENSIVE</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custT="1"/>
      <dgm:spPr/>
      <dgm:t>
        <a:bodyPr/>
        <a:lstStyle/>
        <a:p>
          <a:r>
            <a:rPr lang="en-US" sz="1400" dirty="0">
              <a:latin typeface="Bahnschrift" panose="020B0502040204020203" pitchFamily="34" charset="0"/>
            </a:rPr>
            <a:t>Why it is the new hub for </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custLinFactNeighborX="0">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17192" y="422909"/>
          <a:ext cx="385104"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HYBRID</a:t>
          </a:r>
        </a:p>
      </dsp:txBody>
      <dsp:txXfrm rot="5400000">
        <a:off x="1025929" y="1751771"/>
        <a:ext cx="2986431" cy="347506"/>
      </dsp:txXfrm>
    </dsp:sp>
    <dsp:sp modelId="{5A1B764B-0DC5-47CD-BDEA-9E67799496EC}">
      <dsp:nvSpPr>
        <dsp:cNvPr id="0" name=""/>
        <dsp:cNvSpPr/>
      </dsp:nvSpPr>
      <dsp:spPr>
        <a:xfrm>
          <a:off x="5385" y="0"/>
          <a:ext cx="5008717" cy="1347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dirty="0">
              <a:latin typeface="Bahnschrift" panose="020B0502040204020203" pitchFamily="34" charset="0"/>
            </a:rPr>
            <a:t>How it’s different from other applications ?</a:t>
          </a:r>
        </a:p>
      </dsp:txBody>
      <dsp:txXfrm>
        <a:off x="5385" y="0"/>
        <a:ext cx="5008717" cy="1347867"/>
      </dsp:txXfrm>
    </dsp:sp>
    <dsp:sp modelId="{122B38A3-0442-4747-820C-1F37877E2B0E}">
      <dsp:nvSpPr>
        <dsp:cNvPr id="0" name=""/>
        <dsp:cNvSpPr/>
      </dsp:nvSpPr>
      <dsp:spPr>
        <a:xfrm>
          <a:off x="2509744" y="1424888"/>
          <a:ext cx="0" cy="308083"/>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1233" y="1347867"/>
          <a:ext cx="77020" cy="77020"/>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732972"/>
          <a:ext cx="3005230" cy="385104"/>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CONVENIENT</a:t>
          </a:r>
        </a:p>
      </dsp:txBody>
      <dsp:txXfrm>
        <a:off x="4012359" y="1732972"/>
        <a:ext cx="3005230" cy="385104"/>
      </dsp:txXfrm>
    </dsp:sp>
    <dsp:sp modelId="{DF65791B-462E-4589-B98D-F60587330CA8}">
      <dsp:nvSpPr>
        <dsp:cNvPr id="0" name=""/>
        <dsp:cNvSpPr/>
      </dsp:nvSpPr>
      <dsp:spPr>
        <a:xfrm>
          <a:off x="3010616" y="2503181"/>
          <a:ext cx="5008717" cy="1347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n-US" sz="1400" kern="1200" dirty="0">
              <a:latin typeface="Bahnschrift" panose="020B0502040204020203" pitchFamily="34" charset="0"/>
            </a:rPr>
            <a:t>Why it will manage to pull a big userbase ?</a:t>
          </a:r>
        </a:p>
      </dsp:txBody>
      <dsp:txXfrm>
        <a:off x="3010616" y="2503181"/>
        <a:ext cx="5008717" cy="1347867"/>
      </dsp:txXfrm>
    </dsp:sp>
    <dsp:sp modelId="{DBA410EB-5F61-4F46-92D9-C5B0AA59EE15}">
      <dsp:nvSpPr>
        <dsp:cNvPr id="0" name=""/>
        <dsp:cNvSpPr/>
      </dsp:nvSpPr>
      <dsp:spPr>
        <a:xfrm>
          <a:off x="5514975" y="2118076"/>
          <a:ext cx="0" cy="308083"/>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6464" y="2426160"/>
          <a:ext cx="77020" cy="77020"/>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27653" y="422909"/>
          <a:ext cx="385104"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COMPREHENSIVE</a:t>
          </a:r>
        </a:p>
      </dsp:txBody>
      <dsp:txXfrm rot="-5400000">
        <a:off x="7017591" y="1751771"/>
        <a:ext cx="2986431" cy="347506"/>
      </dsp:txXfrm>
    </dsp:sp>
    <dsp:sp modelId="{B4723E2A-4FF1-452A-BD25-8EC364F15A6F}">
      <dsp:nvSpPr>
        <dsp:cNvPr id="0" name=""/>
        <dsp:cNvSpPr/>
      </dsp:nvSpPr>
      <dsp:spPr>
        <a:xfrm>
          <a:off x="6015846" y="0"/>
          <a:ext cx="5008717" cy="1347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dirty="0">
              <a:latin typeface="Bahnschrift" panose="020B0502040204020203" pitchFamily="34" charset="0"/>
            </a:rPr>
            <a:t>Why it is the new hub for </a:t>
          </a:r>
        </a:p>
      </dsp:txBody>
      <dsp:txXfrm>
        <a:off x="6015846" y="0"/>
        <a:ext cx="5008717" cy="1347867"/>
      </dsp:txXfrm>
    </dsp:sp>
    <dsp:sp modelId="{440E9361-37D2-4157-AF38-7B49AD23708B}">
      <dsp:nvSpPr>
        <dsp:cNvPr id="0" name=""/>
        <dsp:cNvSpPr/>
      </dsp:nvSpPr>
      <dsp:spPr>
        <a:xfrm>
          <a:off x="8520205" y="1424888"/>
          <a:ext cx="0" cy="308083"/>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1695" y="1347867"/>
          <a:ext cx="77020" cy="77020"/>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24-Sep-20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24-Sep-20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24-Sep-20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24-Sep-20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24-Sep-20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24-Sep-20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24-Sep-20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24-Sep-20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24-Sep-20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24-Sep-20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24-Sep-20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24-Sep-20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85D7790-E4EC-47F7-9D27-BFFD194BB8D1}"/>
              </a:ext>
            </a:extLst>
          </p:cNvPr>
          <p:cNvSpPr txBox="1"/>
          <p:nvPr/>
        </p:nvSpPr>
        <p:spPr>
          <a:xfrm>
            <a:off x="550506" y="1305342"/>
            <a:ext cx="10842172" cy="4401205"/>
          </a:xfrm>
          <a:prstGeom prst="rect">
            <a:avLst/>
          </a:prstGeom>
          <a:noFill/>
        </p:spPr>
        <p:txBody>
          <a:bodyPr wrap="square">
            <a:spAutoFit/>
          </a:bodyPr>
          <a:lstStyle/>
          <a:p>
            <a:pPr algn="l"/>
            <a:r>
              <a:rPr lang="en-US" sz="2400" dirty="0">
                <a:solidFill>
                  <a:schemeClr val="tx1">
                    <a:lumMod val="75000"/>
                    <a:lumOff val="25000"/>
                  </a:schemeClr>
                </a:solidFill>
                <a:latin typeface="+mj-lt"/>
              </a:rPr>
              <a:t>PROBLEM STATEMENT</a:t>
            </a:r>
            <a:r>
              <a:rPr lang="en-US" sz="2000" dirty="0">
                <a:solidFill>
                  <a:schemeClr val="tx1"/>
                </a:solidFill>
                <a:latin typeface="Arial Rounded MT Bold" pitchFamily="34" charset="0"/>
              </a:rPr>
              <a:t>: </a:t>
            </a:r>
            <a:r>
              <a:rPr lang="en-US" sz="2000" dirty="0">
                <a:solidFill>
                  <a:schemeClr val="tx1"/>
                </a:solidFill>
                <a:cs typeface="Arial" panose="020B0604020202020204" pitchFamily="34" charset="0"/>
              </a:rPr>
              <a:t>Employee Tracker. An android application where employees can have all of the basic requirements on their fingertips. Employees can request for leaves, update their profile picture and information, request for knowing the available leaves, and can also provide interview feedbacks (via a simple form in the app itself). The employee should be able to login with his/her own credentials (provided by company) but cannot create new accounts.</a:t>
            </a:r>
          </a:p>
          <a:p>
            <a:pPr algn="l"/>
            <a:endParaRPr lang="en-US" sz="2000" dirty="0">
              <a:solidFill>
                <a:schemeClr val="tx1"/>
              </a:solidFill>
              <a:latin typeface="Arial" panose="020B0604020202020204" pitchFamily="34" charset="0"/>
              <a:cs typeface="Arial" panose="020B0604020202020204" pitchFamily="34" charset="0"/>
            </a:endParaRPr>
          </a:p>
          <a:p>
            <a:pPr algn="l"/>
            <a:r>
              <a:rPr lang="en-US" sz="2400" dirty="0">
                <a:solidFill>
                  <a:schemeClr val="tx1">
                    <a:lumMod val="75000"/>
                    <a:lumOff val="25000"/>
                  </a:schemeClr>
                </a:solidFill>
                <a:latin typeface="+mj-lt"/>
              </a:rPr>
              <a:t>PROBLEM STATEMENT NUMBER</a:t>
            </a:r>
            <a:r>
              <a:rPr lang="en-US" sz="2000" dirty="0">
                <a:solidFill>
                  <a:schemeClr val="tx1"/>
                </a:solidFill>
                <a:latin typeface="Arial Rounded MT Bold" pitchFamily="34" charset="0"/>
              </a:rPr>
              <a:t>: </a:t>
            </a:r>
            <a:r>
              <a:rPr lang="en-US" sz="2000" dirty="0">
                <a:solidFill>
                  <a:schemeClr val="tx1"/>
                </a:solidFill>
              </a:rPr>
              <a:t>PS08</a:t>
            </a:r>
          </a:p>
          <a:p>
            <a:pPr algn="l"/>
            <a:br>
              <a:rPr lang="en-US" sz="2000" dirty="0">
                <a:solidFill>
                  <a:schemeClr val="tx1"/>
                </a:solidFill>
                <a:latin typeface="Arial Rounded MT Bold" pitchFamily="34" charset="0"/>
              </a:rPr>
            </a:br>
            <a:r>
              <a:rPr lang="en-US" sz="2400" dirty="0">
                <a:solidFill>
                  <a:schemeClr val="tx1">
                    <a:lumMod val="75000"/>
                    <a:lumOff val="25000"/>
                  </a:schemeClr>
                </a:solidFill>
                <a:latin typeface="+mj-lt"/>
              </a:rPr>
              <a:t>TEAM NAME</a:t>
            </a:r>
            <a:r>
              <a:rPr lang="en-US" sz="2000" dirty="0">
                <a:solidFill>
                  <a:schemeClr val="tx1"/>
                </a:solidFill>
                <a:latin typeface="Arial Rounded MT Bold" pitchFamily="34" charset="0"/>
              </a:rPr>
              <a:t>: </a:t>
            </a:r>
            <a:r>
              <a:rPr lang="en-US" sz="2000" dirty="0">
                <a:solidFill>
                  <a:schemeClr val="tx1"/>
                </a:solidFill>
              </a:rPr>
              <a:t>Zip Bots</a:t>
            </a:r>
          </a:p>
          <a:p>
            <a:pPr algn="l"/>
            <a:br>
              <a:rPr lang="en-US" sz="2000" dirty="0">
                <a:solidFill>
                  <a:schemeClr val="tx1"/>
                </a:solidFill>
                <a:latin typeface="Arial Rounded MT Bold" pitchFamily="34" charset="0"/>
              </a:rPr>
            </a:br>
            <a:r>
              <a:rPr lang="en-US" sz="2400" dirty="0">
                <a:solidFill>
                  <a:schemeClr val="tx1">
                    <a:lumMod val="75000"/>
                    <a:lumOff val="25000"/>
                  </a:schemeClr>
                </a:solidFill>
                <a:latin typeface="+mj-lt"/>
              </a:rPr>
              <a:t>TEAM LEADER NAME</a:t>
            </a:r>
            <a:r>
              <a:rPr lang="en-US" sz="2000" dirty="0">
                <a:solidFill>
                  <a:schemeClr val="tx1"/>
                </a:solidFill>
                <a:latin typeface="Arial Rounded MT Bold" pitchFamily="34" charset="0"/>
              </a:rPr>
              <a:t>: </a:t>
            </a:r>
            <a:r>
              <a:rPr lang="en-US" sz="2000" dirty="0">
                <a:solidFill>
                  <a:schemeClr val="tx1"/>
                </a:solidFill>
              </a:rPr>
              <a:t>Vikas Dubey</a:t>
            </a:r>
          </a:p>
          <a:p>
            <a:pPr algn="l"/>
            <a:endParaRPr lang="en-US" sz="2000" dirty="0">
              <a:solidFill>
                <a:schemeClr val="tx1"/>
              </a:solidFill>
              <a:latin typeface="Arial Narrow" panose="020B0606020202030204" pitchFamily="34" charset="0"/>
            </a:endParaRPr>
          </a:p>
          <a:p>
            <a:pPr algn="l"/>
            <a:r>
              <a:rPr lang="en-US" sz="2400" dirty="0">
                <a:solidFill>
                  <a:schemeClr val="tx1">
                    <a:lumMod val="75000"/>
                    <a:lumOff val="25000"/>
                  </a:schemeClr>
                </a:solidFill>
                <a:latin typeface="+mj-lt"/>
              </a:rPr>
              <a:t>COLLEGE NAME</a:t>
            </a:r>
            <a:r>
              <a:rPr lang="en-US" sz="2000" dirty="0">
                <a:solidFill>
                  <a:schemeClr val="tx1"/>
                </a:solidFill>
                <a:latin typeface="Arial Rounded MT Bold" pitchFamily="34" charset="0"/>
              </a:rPr>
              <a:t>: </a:t>
            </a:r>
            <a:r>
              <a:rPr lang="en-US" sz="2000" dirty="0">
                <a:solidFill>
                  <a:schemeClr val="tx1"/>
                </a:solidFill>
              </a:rPr>
              <a:t>Indore Institute Of Science and Technology</a:t>
            </a:r>
          </a:p>
        </p:txBody>
      </p:sp>
    </p:spTree>
    <p:extLst>
      <p:ext uri="{BB962C8B-B14F-4D97-AF65-F5344CB8AC3E}">
        <p14:creationId xmlns:p14="http://schemas.microsoft.com/office/powerpoint/2010/main" val="1114503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a:solidFill>
                  <a:srgbClr val="00B0F0"/>
                </a:solidFill>
                <a:latin typeface="Nasalization Rg" panose="020B0604020202020204" pitchFamily="34" charset="0"/>
              </a:rPr>
              <a:t>EMPCARE</a:t>
            </a:r>
            <a:endParaRPr lang="en-US" dirty="0">
              <a:solidFill>
                <a:srgbClr val="00B0F0"/>
              </a:solidFill>
              <a:latin typeface="Nasalization Rg" panose="020B0604020202020204" pitchFamily="34" charset="0"/>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solidFill>
                  <a:schemeClr val="tx1">
                    <a:lumMod val="75000"/>
                    <a:lumOff val="25000"/>
                  </a:schemeClr>
                </a:solidFill>
                <a:latin typeface="Bahnschrift SemiBold" panose="020B0502040204020203" pitchFamily="34" charset="0"/>
              </a:rPr>
              <a:t>Whatever you’re into, </a:t>
            </a:r>
            <a:r>
              <a:rPr lang="en-US" dirty="0" err="1">
                <a:solidFill>
                  <a:schemeClr val="tx1">
                    <a:lumMod val="75000"/>
                    <a:lumOff val="25000"/>
                  </a:schemeClr>
                </a:solidFill>
                <a:latin typeface="Bahnschrift SemiBold" panose="020B0502040204020203" pitchFamily="34" charset="0"/>
              </a:rPr>
              <a:t>Empcare</a:t>
            </a:r>
            <a:r>
              <a:rPr lang="en-US" dirty="0">
                <a:solidFill>
                  <a:schemeClr val="tx1">
                    <a:lumMod val="75000"/>
                    <a:lumOff val="25000"/>
                  </a:schemeClr>
                </a:solidFill>
                <a:latin typeface="Bahnschrift SemiBold" panose="020B0502040204020203" pitchFamily="34" charset="0"/>
              </a:rPr>
              <a:t> gets job done. By </a:t>
            </a:r>
            <a:r>
              <a:rPr lang="en-US" dirty="0" err="1">
                <a:solidFill>
                  <a:srgbClr val="00B0F0"/>
                </a:solidFill>
                <a:latin typeface="Bahnschrift SemiBold" panose="020B0502040204020203" pitchFamily="34" charset="0"/>
              </a:rPr>
              <a:t>zipbots</a:t>
            </a:r>
            <a:r>
              <a:rPr lang="en-US" dirty="0">
                <a:solidFill>
                  <a:srgbClr val="00B0F0"/>
                </a:solidFill>
                <a:latin typeface="Bahnschrift SemiBold" panose="020B0502040204020203" pitchFamily="34" charset="0"/>
              </a:rPr>
              <a:t>  </a:t>
            </a:r>
            <a:r>
              <a:rPr lang="en-US" dirty="0">
                <a:solidFill>
                  <a:schemeClr val="tx1">
                    <a:lumMod val="75000"/>
                    <a:lumOff val="25000"/>
                  </a:schemeClr>
                </a:solidFill>
                <a:latin typeface="Bahnschrift SemiBold" panose="020B0502040204020203" pitchFamily="34" charset="0"/>
              </a:rPr>
              <a:t>                                                                               ps08</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Why EMPCARE ?</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584344929"/>
              </p:ext>
            </p:extLst>
          </p:nvPr>
        </p:nvGraphicFramePr>
        <p:xfrm>
          <a:off x="581025" y="1261641"/>
          <a:ext cx="11029950" cy="3851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F54B12E-5DBA-4C7A-BD88-960230F95DB0}"/>
              </a:ext>
            </a:extLst>
          </p:cNvPr>
          <p:cNvSpPr txBox="1"/>
          <p:nvPr/>
        </p:nvSpPr>
        <p:spPr>
          <a:xfrm>
            <a:off x="308109" y="4480599"/>
            <a:ext cx="5231958" cy="2062103"/>
          </a:xfrm>
          <a:prstGeom prst="rect">
            <a:avLst/>
          </a:prstGeom>
          <a:noFill/>
        </p:spPr>
        <p:txBody>
          <a:bodyPr wrap="square" rtlCol="0">
            <a:spAutoFit/>
          </a:bodyPr>
          <a:lstStyle/>
          <a:p>
            <a:r>
              <a:rPr lang="en-US" sz="1600" dirty="0">
                <a:solidFill>
                  <a:schemeClr val="tx1">
                    <a:lumMod val="65000"/>
                    <a:lumOff val="35000"/>
                  </a:schemeClr>
                </a:solidFill>
              </a:rPr>
              <a:t>Our aim is to provide a comprehensive mobile application</a:t>
            </a:r>
          </a:p>
          <a:p>
            <a:r>
              <a:rPr lang="en-US" sz="1600" dirty="0">
                <a:solidFill>
                  <a:schemeClr val="tx1">
                    <a:lumMod val="65000"/>
                    <a:lumOff val="35000"/>
                  </a:schemeClr>
                </a:solidFill>
              </a:rPr>
              <a:t>which helps employees to get connected to Daily tasks.</a:t>
            </a:r>
          </a:p>
          <a:p>
            <a:r>
              <a:rPr lang="en-US" sz="1600" dirty="0">
                <a:solidFill>
                  <a:schemeClr val="tx1">
                    <a:lumMod val="65000"/>
                    <a:lumOff val="35000"/>
                  </a:schemeClr>
                </a:solidFill>
              </a:rPr>
              <a:t>An android application where employees can have all of the basic requirements on their fingertips. Employees can request for leaves, update their profile picture and information, request for knowing the available leaves, and can also provide interview feedbacks. The employee should be able to login with his/her own credentials.</a:t>
            </a:r>
            <a:endParaRPr lang="en-IN" sz="1600" dirty="0">
              <a:solidFill>
                <a:schemeClr val="tx1">
                  <a:lumMod val="65000"/>
                  <a:lumOff val="35000"/>
                </a:schemeClr>
              </a:solidFill>
            </a:endParaRPr>
          </a:p>
        </p:txBody>
      </p:sp>
      <p:pic>
        <p:nvPicPr>
          <p:cNvPr id="7" name="Picture 6">
            <a:extLst>
              <a:ext uri="{FF2B5EF4-FFF2-40B4-BE49-F238E27FC236}">
                <a16:creationId xmlns:a16="http://schemas.microsoft.com/office/drawing/2014/main" id="{B976118F-5B92-4B31-BD0B-5E70A8283499}"/>
              </a:ext>
            </a:extLst>
          </p:cNvPr>
          <p:cNvPicPr>
            <a:picLocks noChangeAspect="1"/>
          </p:cNvPicPr>
          <p:nvPr/>
        </p:nvPicPr>
        <p:blipFill>
          <a:blip r:embed="rId7"/>
          <a:stretch>
            <a:fillRect/>
          </a:stretch>
        </p:blipFill>
        <p:spPr>
          <a:xfrm>
            <a:off x="6815032" y="4165303"/>
            <a:ext cx="4795776" cy="2692697"/>
          </a:xfrm>
          <a:prstGeom prst="rect">
            <a:avLst/>
          </a:prstGeom>
        </p:spPr>
      </p:pic>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A23EA1-0F8B-4FFC-A4C0-88C2F3FA007A}"/>
              </a:ext>
            </a:extLst>
          </p:cNvPr>
          <p:cNvSpPr txBox="1"/>
          <p:nvPr/>
        </p:nvSpPr>
        <p:spPr>
          <a:xfrm>
            <a:off x="643466" y="1027289"/>
            <a:ext cx="4131734" cy="523220"/>
          </a:xfrm>
          <a:prstGeom prst="rect">
            <a:avLst/>
          </a:prstGeom>
          <a:noFill/>
        </p:spPr>
        <p:txBody>
          <a:bodyPr wrap="square" rtlCol="0">
            <a:spAutoFit/>
          </a:bodyPr>
          <a:lstStyle/>
          <a:p>
            <a:r>
              <a:rPr lang="en-IN" sz="2800" dirty="0">
                <a:solidFill>
                  <a:schemeClr val="tx1">
                    <a:lumMod val="75000"/>
                    <a:lumOff val="25000"/>
                  </a:schemeClr>
                </a:solidFill>
                <a:latin typeface="+mj-lt"/>
              </a:rPr>
              <a:t>REQUIREMENTS MET</a:t>
            </a:r>
          </a:p>
        </p:txBody>
      </p:sp>
      <p:sp>
        <p:nvSpPr>
          <p:cNvPr id="3" name="TextBox 2">
            <a:extLst>
              <a:ext uri="{FF2B5EF4-FFF2-40B4-BE49-F238E27FC236}">
                <a16:creationId xmlns:a16="http://schemas.microsoft.com/office/drawing/2014/main" id="{86304408-40B2-44E9-BCDA-746FC30E14A6}"/>
              </a:ext>
            </a:extLst>
          </p:cNvPr>
          <p:cNvSpPr txBox="1"/>
          <p:nvPr/>
        </p:nvSpPr>
        <p:spPr>
          <a:xfrm>
            <a:off x="699911" y="1794932"/>
            <a:ext cx="4222045" cy="1846659"/>
          </a:xfrm>
          <a:prstGeom prst="rect">
            <a:avLst/>
          </a:prstGeom>
          <a:noFill/>
        </p:spPr>
        <p:txBody>
          <a:bodyPr wrap="square" rtlCol="0">
            <a:spAutoFit/>
          </a:bodyPr>
          <a:lstStyle/>
          <a:p>
            <a:pPr marL="285750" indent="-285750">
              <a:buFont typeface="Wingdings" panose="05000000000000000000" pitchFamily="2" charset="2"/>
              <a:buChar char="§"/>
            </a:pPr>
            <a:r>
              <a:rPr lang="en-IN" sz="1600" dirty="0"/>
              <a:t>Need of an app connect the employees of a company.</a:t>
            </a:r>
          </a:p>
          <a:p>
            <a:pPr marL="285750" indent="-285750">
              <a:buFont typeface="Wingdings" panose="05000000000000000000" pitchFamily="2" charset="2"/>
              <a:buChar char="§"/>
            </a:pPr>
            <a:r>
              <a:rPr lang="en-IN" sz="1600" dirty="0"/>
              <a:t>Features that will provide ease access to employees.</a:t>
            </a:r>
          </a:p>
          <a:p>
            <a:pPr marL="285750" indent="-285750">
              <a:buFont typeface="Wingdings" panose="05000000000000000000" pitchFamily="2" charset="2"/>
              <a:buChar char="§"/>
            </a:pPr>
            <a:r>
              <a:rPr lang="en-IN" sz="1600" dirty="0"/>
              <a:t>App which focuses on highlighting the leave feature and monitoring the same.</a:t>
            </a:r>
          </a:p>
          <a:p>
            <a:pPr marL="285750" indent="-285750">
              <a:buFont typeface="Wingdings" panose="05000000000000000000" pitchFamily="2" charset="2"/>
              <a:buChar char="§"/>
            </a:pPr>
            <a:endParaRPr lang="en-IN" dirty="0"/>
          </a:p>
        </p:txBody>
      </p:sp>
      <p:sp>
        <p:nvSpPr>
          <p:cNvPr id="4" name="TextBox 3">
            <a:extLst>
              <a:ext uri="{FF2B5EF4-FFF2-40B4-BE49-F238E27FC236}">
                <a16:creationId xmlns:a16="http://schemas.microsoft.com/office/drawing/2014/main" id="{DEE91BEC-B2C9-40E7-AF0C-44F7BF076E9F}"/>
              </a:ext>
            </a:extLst>
          </p:cNvPr>
          <p:cNvSpPr txBox="1"/>
          <p:nvPr/>
        </p:nvSpPr>
        <p:spPr>
          <a:xfrm>
            <a:off x="778933" y="3955379"/>
            <a:ext cx="3567289" cy="523220"/>
          </a:xfrm>
          <a:prstGeom prst="rect">
            <a:avLst/>
          </a:prstGeom>
          <a:noFill/>
        </p:spPr>
        <p:txBody>
          <a:bodyPr wrap="square" rtlCol="0">
            <a:spAutoFit/>
          </a:bodyPr>
          <a:lstStyle/>
          <a:p>
            <a:r>
              <a:rPr lang="en-IN" sz="2800" dirty="0">
                <a:solidFill>
                  <a:schemeClr val="tx1">
                    <a:lumMod val="75000"/>
                    <a:lumOff val="25000"/>
                  </a:schemeClr>
                </a:solidFill>
                <a:latin typeface="+mj-lt"/>
              </a:rPr>
              <a:t>REQUIREMENTS</a:t>
            </a:r>
          </a:p>
        </p:txBody>
      </p:sp>
      <p:sp>
        <p:nvSpPr>
          <p:cNvPr id="5" name="TextBox 4">
            <a:extLst>
              <a:ext uri="{FF2B5EF4-FFF2-40B4-BE49-F238E27FC236}">
                <a16:creationId xmlns:a16="http://schemas.microsoft.com/office/drawing/2014/main" id="{06FFD61D-28CE-4036-AC9C-EDFAEDB3654F}"/>
              </a:ext>
            </a:extLst>
          </p:cNvPr>
          <p:cNvSpPr txBox="1"/>
          <p:nvPr/>
        </p:nvSpPr>
        <p:spPr>
          <a:xfrm>
            <a:off x="824089" y="4293933"/>
            <a:ext cx="2765778" cy="369332"/>
          </a:xfrm>
          <a:prstGeom prst="rect">
            <a:avLst/>
          </a:prstGeom>
          <a:noFill/>
        </p:spPr>
        <p:txBody>
          <a:bodyPr wrap="square" rtlCol="0">
            <a:spAutoFit/>
          </a:bodyPr>
          <a:lstStyle/>
          <a:p>
            <a:r>
              <a:rPr lang="en-IN" dirty="0"/>
              <a:t>(</a:t>
            </a:r>
            <a:r>
              <a:rPr lang="en-IN" dirty="0">
                <a:solidFill>
                  <a:schemeClr val="accent1"/>
                </a:solidFill>
                <a:latin typeface="+mj-lt"/>
              </a:rPr>
              <a:t>IF IMPLEMENTED</a:t>
            </a:r>
            <a:r>
              <a:rPr lang="en-IN" dirty="0"/>
              <a:t>)</a:t>
            </a:r>
          </a:p>
        </p:txBody>
      </p:sp>
      <p:sp>
        <p:nvSpPr>
          <p:cNvPr id="7" name="TextBox 6">
            <a:extLst>
              <a:ext uri="{FF2B5EF4-FFF2-40B4-BE49-F238E27FC236}">
                <a16:creationId xmlns:a16="http://schemas.microsoft.com/office/drawing/2014/main" id="{28FB96F2-A34C-4A21-8A80-1ABE491B2346}"/>
              </a:ext>
            </a:extLst>
          </p:cNvPr>
          <p:cNvSpPr txBox="1"/>
          <p:nvPr/>
        </p:nvSpPr>
        <p:spPr>
          <a:xfrm>
            <a:off x="824089" y="4989689"/>
            <a:ext cx="3476978" cy="584775"/>
          </a:xfrm>
          <a:prstGeom prst="rect">
            <a:avLst/>
          </a:prstGeom>
          <a:noFill/>
        </p:spPr>
        <p:txBody>
          <a:bodyPr wrap="square" rtlCol="0">
            <a:spAutoFit/>
          </a:bodyPr>
          <a:lstStyle/>
          <a:p>
            <a:pPr marL="285750" indent="-285750">
              <a:buFont typeface="Wingdings" panose="05000000000000000000" pitchFamily="2" charset="2"/>
              <a:buChar char="§"/>
            </a:pPr>
            <a:r>
              <a:rPr lang="en-IN" sz="1600" dirty="0"/>
              <a:t>A team of Admins</a:t>
            </a:r>
          </a:p>
          <a:p>
            <a:pPr marL="285750" indent="-285750">
              <a:buFont typeface="Wingdings" panose="05000000000000000000" pitchFamily="2" charset="2"/>
              <a:buChar char="§"/>
            </a:pPr>
            <a:r>
              <a:rPr lang="en-IN" sz="1600" dirty="0"/>
              <a:t>A team for Database Management</a:t>
            </a:r>
          </a:p>
        </p:txBody>
      </p:sp>
      <p:grpSp>
        <p:nvGrpSpPr>
          <p:cNvPr id="11" name="Group 10">
            <a:extLst>
              <a:ext uri="{FF2B5EF4-FFF2-40B4-BE49-F238E27FC236}">
                <a16:creationId xmlns:a16="http://schemas.microsoft.com/office/drawing/2014/main" id="{6884DBA0-32A0-48B8-AFA1-AACC2B197559}"/>
              </a:ext>
            </a:extLst>
          </p:cNvPr>
          <p:cNvGrpSpPr/>
          <p:nvPr/>
        </p:nvGrpSpPr>
        <p:grpSpPr>
          <a:xfrm>
            <a:off x="7270046" y="805611"/>
            <a:ext cx="4075289" cy="4025754"/>
            <a:chOff x="7123287" y="1794932"/>
            <a:chExt cx="4075289" cy="4025754"/>
          </a:xfrm>
        </p:grpSpPr>
        <p:sp>
          <p:nvSpPr>
            <p:cNvPr id="8" name="TextBox 7">
              <a:extLst>
                <a:ext uri="{FF2B5EF4-FFF2-40B4-BE49-F238E27FC236}">
                  <a16:creationId xmlns:a16="http://schemas.microsoft.com/office/drawing/2014/main" id="{D2D92C92-C4A7-4827-BD01-1F4612E5D065}"/>
                </a:ext>
              </a:extLst>
            </p:cNvPr>
            <p:cNvSpPr txBox="1"/>
            <p:nvPr/>
          </p:nvSpPr>
          <p:spPr>
            <a:xfrm>
              <a:off x="7123287" y="1794932"/>
              <a:ext cx="4075289" cy="4025754"/>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D7C50541-4492-4EA2-B9CA-69C6D644AAB1}"/>
                </a:ext>
              </a:extLst>
            </p:cNvPr>
            <p:cNvSpPr txBox="1"/>
            <p:nvPr/>
          </p:nvSpPr>
          <p:spPr>
            <a:xfrm>
              <a:off x="7292622" y="1986844"/>
              <a:ext cx="3736621" cy="523220"/>
            </a:xfrm>
            <a:prstGeom prst="rect">
              <a:avLst/>
            </a:prstGeom>
            <a:noFill/>
          </p:spPr>
          <p:txBody>
            <a:bodyPr wrap="square" rtlCol="0">
              <a:spAutoFit/>
            </a:bodyPr>
            <a:lstStyle/>
            <a:p>
              <a:r>
                <a:rPr lang="en-IN" sz="2800" dirty="0">
                  <a:solidFill>
                    <a:schemeClr val="tx1">
                      <a:lumMod val="75000"/>
                      <a:lumOff val="25000"/>
                    </a:schemeClr>
                  </a:solidFill>
                  <a:latin typeface="+mj-lt"/>
                </a:rPr>
                <a:t>EXECUTION</a:t>
              </a:r>
            </a:p>
          </p:txBody>
        </p:sp>
        <p:sp>
          <p:nvSpPr>
            <p:cNvPr id="10" name="TextBox 9">
              <a:extLst>
                <a:ext uri="{FF2B5EF4-FFF2-40B4-BE49-F238E27FC236}">
                  <a16:creationId xmlns:a16="http://schemas.microsoft.com/office/drawing/2014/main" id="{42489677-7AA6-4229-B86B-320C1ABF122C}"/>
                </a:ext>
              </a:extLst>
            </p:cNvPr>
            <p:cNvSpPr txBox="1"/>
            <p:nvPr/>
          </p:nvSpPr>
          <p:spPr>
            <a:xfrm>
              <a:off x="7371644" y="2901244"/>
              <a:ext cx="3589867" cy="2092881"/>
            </a:xfrm>
            <a:prstGeom prst="rect">
              <a:avLst/>
            </a:prstGeom>
            <a:noFill/>
          </p:spPr>
          <p:txBody>
            <a:bodyPr wrap="square" rtlCol="0">
              <a:spAutoFit/>
            </a:bodyPr>
            <a:lstStyle/>
            <a:p>
              <a:pPr marL="285750" indent="-285750">
                <a:buFont typeface="Wingdings" panose="05000000000000000000" pitchFamily="2" charset="2"/>
                <a:buChar char="§"/>
              </a:pPr>
              <a:r>
                <a:rPr lang="en-IN" sz="1600" dirty="0"/>
                <a:t>The End Product the user will get will </a:t>
              </a:r>
              <a:r>
                <a:rPr lang="en-IN" sz="1600" dirty="0">
                  <a:solidFill>
                    <a:schemeClr val="accent1"/>
                  </a:solidFill>
                </a:rPr>
                <a:t>be loaded</a:t>
              </a:r>
              <a:r>
                <a:rPr lang="en-IN" sz="1600" dirty="0"/>
                <a:t> with a lot features.</a:t>
              </a:r>
            </a:p>
            <a:p>
              <a:endParaRPr lang="en-IN" sz="1600" dirty="0"/>
            </a:p>
            <a:p>
              <a:pPr marL="285750" indent="-285750">
                <a:buFont typeface="Wingdings" panose="05000000000000000000" pitchFamily="2" charset="2"/>
                <a:buChar char="§"/>
              </a:pPr>
              <a:r>
                <a:rPr lang="en-IN" sz="1600" dirty="0"/>
                <a:t>Application </a:t>
              </a:r>
              <a:r>
                <a:rPr lang="en-IN" sz="1600" dirty="0">
                  <a:solidFill>
                    <a:schemeClr val="accent1"/>
                  </a:solidFill>
                </a:rPr>
                <a:t>is dynamic </a:t>
              </a:r>
              <a:r>
                <a:rPr lang="en-IN" sz="1600" dirty="0"/>
                <a:t>not static. Information keeps getting updated</a:t>
              </a:r>
            </a:p>
            <a:p>
              <a:r>
                <a:rPr lang="en-IN" sz="1600" dirty="0"/>
                <a:t>.</a:t>
              </a:r>
            </a:p>
            <a:p>
              <a:pPr marL="285750" indent="-285750">
                <a:buFont typeface="Wingdings" panose="05000000000000000000" pitchFamily="2" charset="2"/>
                <a:buChar char="§"/>
              </a:pPr>
              <a:r>
                <a:rPr lang="en-IN" sz="1600" dirty="0"/>
                <a:t>Is </a:t>
              </a:r>
              <a:r>
                <a:rPr lang="en-IN" sz="1600" dirty="0">
                  <a:solidFill>
                    <a:schemeClr val="accent1"/>
                  </a:solidFill>
                </a:rPr>
                <a:t>fully functional </a:t>
              </a:r>
              <a:r>
                <a:rPr lang="en-IN" sz="1600" dirty="0"/>
                <a:t>without any bugs</a:t>
              </a:r>
            </a:p>
            <a:p>
              <a:pPr marL="285750" indent="-285750">
                <a:buFont typeface="Wingdings" panose="05000000000000000000" pitchFamily="2" charset="2"/>
                <a:buChar char="§"/>
              </a:pPr>
              <a:endParaRPr lang="en-IN" dirty="0"/>
            </a:p>
          </p:txBody>
        </p:sp>
      </p:grpSp>
      <p:cxnSp>
        <p:nvCxnSpPr>
          <p:cNvPr id="15" name="Straight Connector 14">
            <a:extLst>
              <a:ext uri="{FF2B5EF4-FFF2-40B4-BE49-F238E27FC236}">
                <a16:creationId xmlns:a16="http://schemas.microsoft.com/office/drawing/2014/main" id="{08B5DD64-277A-423D-892B-E24ED4095C80}"/>
              </a:ext>
            </a:extLst>
          </p:cNvPr>
          <p:cNvCxnSpPr/>
          <p:nvPr/>
        </p:nvCxnSpPr>
        <p:spPr>
          <a:xfrm>
            <a:off x="5892800" y="1550509"/>
            <a:ext cx="0" cy="3868158"/>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C96A2341-FB5F-40A6-B03F-DC5233FA3E43}"/>
              </a:ext>
            </a:extLst>
          </p:cNvPr>
          <p:cNvPicPr>
            <a:picLocks noChangeAspect="1"/>
          </p:cNvPicPr>
          <p:nvPr/>
        </p:nvPicPr>
        <p:blipFill>
          <a:blip r:embed="rId2"/>
          <a:stretch>
            <a:fillRect/>
          </a:stretch>
        </p:blipFill>
        <p:spPr>
          <a:xfrm>
            <a:off x="8314873" y="5929572"/>
            <a:ext cx="3476978" cy="717582"/>
          </a:xfrm>
          <a:prstGeom prst="rect">
            <a:avLst/>
          </a:prstGeom>
        </p:spPr>
      </p:pic>
    </p:spTree>
    <p:extLst>
      <p:ext uri="{BB962C8B-B14F-4D97-AF65-F5344CB8AC3E}">
        <p14:creationId xmlns:p14="http://schemas.microsoft.com/office/powerpoint/2010/main" val="5847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67B81E-1E27-4B1D-962A-B60EBDF93A4E}"/>
              </a:ext>
            </a:extLst>
          </p:cNvPr>
          <p:cNvSpPr>
            <a:spLocks noGrp="1"/>
          </p:cNvSpPr>
          <p:nvPr>
            <p:ph sz="half" idx="1"/>
          </p:nvPr>
        </p:nvSpPr>
        <p:spPr>
          <a:xfrm>
            <a:off x="581193" y="2212284"/>
            <a:ext cx="4730278" cy="3149938"/>
          </a:xfrm>
        </p:spPr>
        <p:txBody>
          <a:bodyPr/>
          <a:lstStyle/>
          <a:p>
            <a:r>
              <a:rPr lang="en-IN" dirty="0"/>
              <a:t>Get notification pallets of upcoming events of the company. </a:t>
            </a:r>
          </a:p>
          <a:p>
            <a:r>
              <a:rPr lang="en-IN" dirty="0"/>
              <a:t>Find Daily task assigned by admin listed accordingly.</a:t>
            </a:r>
          </a:p>
        </p:txBody>
      </p:sp>
      <p:sp>
        <p:nvSpPr>
          <p:cNvPr id="4" name="TextBox 3">
            <a:extLst>
              <a:ext uri="{FF2B5EF4-FFF2-40B4-BE49-F238E27FC236}">
                <a16:creationId xmlns:a16="http://schemas.microsoft.com/office/drawing/2014/main" id="{D0A37DCF-7D78-4864-9ED8-B0AD36360E31}"/>
              </a:ext>
            </a:extLst>
          </p:cNvPr>
          <p:cNvSpPr txBox="1"/>
          <p:nvPr/>
        </p:nvSpPr>
        <p:spPr>
          <a:xfrm>
            <a:off x="581193" y="886214"/>
            <a:ext cx="4837474" cy="1077218"/>
          </a:xfrm>
          <a:prstGeom prst="rect">
            <a:avLst/>
          </a:prstGeom>
          <a:noFill/>
        </p:spPr>
        <p:txBody>
          <a:bodyPr wrap="square" rtlCol="0">
            <a:spAutoFit/>
          </a:bodyPr>
          <a:lstStyle/>
          <a:p>
            <a:r>
              <a:rPr lang="en-IN" sz="3200" dirty="0">
                <a:solidFill>
                  <a:schemeClr val="tx1">
                    <a:lumMod val="75000"/>
                    <a:lumOff val="25000"/>
                  </a:schemeClr>
                </a:solidFill>
                <a:latin typeface="+mj-lt"/>
              </a:rPr>
              <a:t>SOLUTION APPEARANCE</a:t>
            </a:r>
          </a:p>
          <a:p>
            <a:r>
              <a:rPr lang="en-IN" sz="3200" dirty="0">
                <a:solidFill>
                  <a:schemeClr val="tx1">
                    <a:lumMod val="75000"/>
                    <a:lumOff val="25000"/>
                  </a:schemeClr>
                </a:solidFill>
                <a:latin typeface="+mj-lt"/>
              </a:rPr>
              <a:t>&amp; FEATURES</a:t>
            </a:r>
          </a:p>
        </p:txBody>
      </p:sp>
      <p:sp>
        <p:nvSpPr>
          <p:cNvPr id="9" name="TextBox 8">
            <a:extLst>
              <a:ext uri="{FF2B5EF4-FFF2-40B4-BE49-F238E27FC236}">
                <a16:creationId xmlns:a16="http://schemas.microsoft.com/office/drawing/2014/main" id="{DFD95050-6ED5-48A2-A936-19AA8C876F56}"/>
              </a:ext>
            </a:extLst>
          </p:cNvPr>
          <p:cNvSpPr txBox="1"/>
          <p:nvPr/>
        </p:nvSpPr>
        <p:spPr>
          <a:xfrm>
            <a:off x="8677923" y="6272982"/>
            <a:ext cx="1189608" cy="369332"/>
          </a:xfrm>
          <a:prstGeom prst="rect">
            <a:avLst/>
          </a:prstGeom>
          <a:noFill/>
        </p:spPr>
        <p:txBody>
          <a:bodyPr wrap="square" rtlCol="0">
            <a:spAutoFit/>
          </a:bodyPr>
          <a:lstStyle/>
          <a:p>
            <a:r>
              <a:rPr lang="en-US" dirty="0">
                <a:solidFill>
                  <a:schemeClr val="tx1">
                    <a:lumMod val="75000"/>
                    <a:lumOff val="25000"/>
                  </a:schemeClr>
                </a:solidFill>
                <a:latin typeface="+mj-lt"/>
              </a:rPr>
              <a:t>Home Tab</a:t>
            </a:r>
          </a:p>
        </p:txBody>
      </p:sp>
      <p:pic>
        <p:nvPicPr>
          <p:cNvPr id="16" name="Picture 15" descr="Graphical user interface, application, Teams&#10;&#10;Description automatically generated">
            <a:extLst>
              <a:ext uri="{FF2B5EF4-FFF2-40B4-BE49-F238E27FC236}">
                <a16:creationId xmlns:a16="http://schemas.microsoft.com/office/drawing/2014/main" id="{81775BAC-E9C1-4706-BBD3-88A6FBECCC14}"/>
              </a:ext>
            </a:extLst>
          </p:cNvPr>
          <p:cNvPicPr>
            <a:picLocks noChangeAspect="1"/>
          </p:cNvPicPr>
          <p:nvPr/>
        </p:nvPicPr>
        <p:blipFill rotWithShape="1">
          <a:blip r:embed="rId2"/>
          <a:srcRect b="5354"/>
          <a:stretch/>
        </p:blipFill>
        <p:spPr>
          <a:xfrm>
            <a:off x="8019407" y="1364942"/>
            <a:ext cx="2506640" cy="4802820"/>
          </a:xfrm>
          <a:prstGeom prst="rect">
            <a:avLst/>
          </a:prstGeom>
        </p:spPr>
      </p:pic>
    </p:spTree>
    <p:extLst>
      <p:ext uri="{BB962C8B-B14F-4D97-AF65-F5344CB8AC3E}">
        <p14:creationId xmlns:p14="http://schemas.microsoft.com/office/powerpoint/2010/main" val="336094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48A3-9713-4420-8893-EC3DD39E4721}"/>
              </a:ext>
            </a:extLst>
          </p:cNvPr>
          <p:cNvSpPr>
            <a:spLocks noGrp="1"/>
          </p:cNvSpPr>
          <p:nvPr>
            <p:ph type="title"/>
          </p:nvPr>
        </p:nvSpPr>
        <p:spPr/>
        <p:txBody>
          <a:bodyPr/>
          <a:lstStyle/>
          <a:p>
            <a:r>
              <a:rPr lang="en-IN" dirty="0"/>
              <a:t>Explore</a:t>
            </a:r>
            <a:br>
              <a:rPr lang="en-IN" dirty="0"/>
            </a:br>
            <a:r>
              <a:rPr lang="en-IN" dirty="0"/>
              <a:t>Navigation tabs</a:t>
            </a:r>
          </a:p>
        </p:txBody>
      </p:sp>
      <p:sp>
        <p:nvSpPr>
          <p:cNvPr id="3" name="Content Placeholder 2">
            <a:extLst>
              <a:ext uri="{FF2B5EF4-FFF2-40B4-BE49-F238E27FC236}">
                <a16:creationId xmlns:a16="http://schemas.microsoft.com/office/drawing/2014/main" id="{2E2D8D41-20E2-468A-B944-E4B398F7DF18}"/>
              </a:ext>
            </a:extLst>
          </p:cNvPr>
          <p:cNvSpPr>
            <a:spLocks noGrp="1"/>
          </p:cNvSpPr>
          <p:nvPr>
            <p:ph sz="half" idx="1"/>
          </p:nvPr>
        </p:nvSpPr>
        <p:spPr>
          <a:xfrm>
            <a:off x="581193" y="2228003"/>
            <a:ext cx="5194767" cy="2317364"/>
          </a:xfrm>
        </p:spPr>
        <p:txBody>
          <a:bodyPr>
            <a:normAutofit/>
          </a:bodyPr>
          <a:lstStyle/>
          <a:p>
            <a:r>
              <a:rPr lang="en-US" b="1" dirty="0"/>
              <a:t>Home : </a:t>
            </a:r>
            <a:r>
              <a:rPr lang="en-US" dirty="0"/>
              <a:t>to display event pallets and task list</a:t>
            </a:r>
          </a:p>
          <a:p>
            <a:r>
              <a:rPr lang="en-US" b="1" dirty="0"/>
              <a:t>Chatbot : </a:t>
            </a:r>
            <a:r>
              <a:rPr lang="en-US" dirty="0"/>
              <a:t>solution of your queries</a:t>
            </a:r>
          </a:p>
          <a:p>
            <a:r>
              <a:rPr lang="en-US" b="1" dirty="0"/>
              <a:t>Leave manager : </a:t>
            </a:r>
            <a:r>
              <a:rPr lang="en-US" dirty="0"/>
              <a:t>request for leave and monitor your leaves</a:t>
            </a:r>
          </a:p>
        </p:txBody>
      </p:sp>
      <p:sp>
        <p:nvSpPr>
          <p:cNvPr id="5" name="TextBox 4">
            <a:extLst>
              <a:ext uri="{FF2B5EF4-FFF2-40B4-BE49-F238E27FC236}">
                <a16:creationId xmlns:a16="http://schemas.microsoft.com/office/drawing/2014/main" id="{265D0281-7BF7-48B4-987C-A2588AC3251D}"/>
              </a:ext>
            </a:extLst>
          </p:cNvPr>
          <p:cNvSpPr txBox="1"/>
          <p:nvPr/>
        </p:nvSpPr>
        <p:spPr>
          <a:xfrm>
            <a:off x="1913964" y="5959065"/>
            <a:ext cx="1922595" cy="338554"/>
          </a:xfrm>
          <a:prstGeom prst="rect">
            <a:avLst/>
          </a:prstGeom>
          <a:noFill/>
        </p:spPr>
        <p:txBody>
          <a:bodyPr wrap="square" rtlCol="0">
            <a:spAutoFit/>
          </a:bodyPr>
          <a:lstStyle/>
          <a:p>
            <a:r>
              <a:rPr lang="en-IN" sz="1600" b="1" dirty="0">
                <a:solidFill>
                  <a:schemeClr val="tx1">
                    <a:lumMod val="65000"/>
                    <a:lumOff val="35000"/>
                  </a:schemeClr>
                </a:solidFill>
              </a:rPr>
              <a:t>Navigation Tabs</a:t>
            </a:r>
          </a:p>
        </p:txBody>
      </p:sp>
      <p:pic>
        <p:nvPicPr>
          <p:cNvPr id="7" name="Picture 6" descr="Graphical user interface, application, chat or text message&#10;&#10;Description automatically generated">
            <a:extLst>
              <a:ext uri="{FF2B5EF4-FFF2-40B4-BE49-F238E27FC236}">
                <a16:creationId xmlns:a16="http://schemas.microsoft.com/office/drawing/2014/main" id="{2A61DE03-A0C0-4F1F-8A91-8CDA8BC6DD5E}"/>
              </a:ext>
            </a:extLst>
          </p:cNvPr>
          <p:cNvPicPr>
            <a:picLocks noChangeAspect="1"/>
          </p:cNvPicPr>
          <p:nvPr/>
        </p:nvPicPr>
        <p:blipFill rotWithShape="1">
          <a:blip r:embed="rId2"/>
          <a:srcRect l="1" t="89247" r="1"/>
          <a:stretch/>
        </p:blipFill>
        <p:spPr>
          <a:xfrm>
            <a:off x="581193" y="4944701"/>
            <a:ext cx="4588139" cy="988332"/>
          </a:xfrm>
          <a:prstGeom prst="rect">
            <a:avLst/>
          </a:prstGeom>
        </p:spPr>
      </p:pic>
      <p:pic>
        <p:nvPicPr>
          <p:cNvPr id="11" name="Picture 10" descr="Graphical user interface, text, application, chat or text message&#10;&#10;Description automatically generated">
            <a:extLst>
              <a:ext uri="{FF2B5EF4-FFF2-40B4-BE49-F238E27FC236}">
                <a16:creationId xmlns:a16="http://schemas.microsoft.com/office/drawing/2014/main" id="{716DC03D-4CE8-48A4-85E0-F63FCB956010}"/>
              </a:ext>
            </a:extLst>
          </p:cNvPr>
          <p:cNvPicPr>
            <a:picLocks noChangeAspect="1"/>
          </p:cNvPicPr>
          <p:nvPr/>
        </p:nvPicPr>
        <p:blipFill>
          <a:blip r:embed="rId3"/>
          <a:stretch>
            <a:fillRect/>
          </a:stretch>
        </p:blipFill>
        <p:spPr>
          <a:xfrm>
            <a:off x="9924050" y="1294636"/>
            <a:ext cx="1686757" cy="3413020"/>
          </a:xfrm>
          <a:prstGeom prst="rect">
            <a:avLst/>
          </a:prstGeom>
        </p:spPr>
      </p:pic>
      <p:pic>
        <p:nvPicPr>
          <p:cNvPr id="13" name="Picture 12" descr="A picture containing graphical user interface&#10;&#10;Description automatically generated">
            <a:extLst>
              <a:ext uri="{FF2B5EF4-FFF2-40B4-BE49-F238E27FC236}">
                <a16:creationId xmlns:a16="http://schemas.microsoft.com/office/drawing/2014/main" id="{821DD9BD-7928-4A52-8A70-6E088D605692}"/>
              </a:ext>
            </a:extLst>
          </p:cNvPr>
          <p:cNvPicPr>
            <a:picLocks noChangeAspect="1"/>
          </p:cNvPicPr>
          <p:nvPr/>
        </p:nvPicPr>
        <p:blipFill>
          <a:blip r:embed="rId4"/>
          <a:stretch>
            <a:fillRect/>
          </a:stretch>
        </p:blipFill>
        <p:spPr>
          <a:xfrm>
            <a:off x="7850474" y="2611302"/>
            <a:ext cx="1812386" cy="3413020"/>
          </a:xfrm>
          <a:prstGeom prst="rect">
            <a:avLst/>
          </a:prstGeom>
        </p:spPr>
      </p:pic>
      <p:pic>
        <p:nvPicPr>
          <p:cNvPr id="19" name="Picture 18" descr="Graphical user interface, application&#10;&#10;Description automatically generated">
            <a:extLst>
              <a:ext uri="{FF2B5EF4-FFF2-40B4-BE49-F238E27FC236}">
                <a16:creationId xmlns:a16="http://schemas.microsoft.com/office/drawing/2014/main" id="{06DFCD35-DA12-44D3-8D7A-E5027901DC11}"/>
              </a:ext>
            </a:extLst>
          </p:cNvPr>
          <p:cNvPicPr>
            <a:picLocks noChangeAspect="1"/>
          </p:cNvPicPr>
          <p:nvPr/>
        </p:nvPicPr>
        <p:blipFill rotWithShape="1">
          <a:blip r:embed="rId5"/>
          <a:srcRect t="3824" b="5561"/>
          <a:stretch/>
        </p:blipFill>
        <p:spPr>
          <a:xfrm>
            <a:off x="5690586" y="1223824"/>
            <a:ext cx="1898698" cy="4074851"/>
          </a:xfrm>
          <a:prstGeom prst="rect">
            <a:avLst/>
          </a:prstGeom>
        </p:spPr>
      </p:pic>
    </p:spTree>
    <p:extLst>
      <p:ext uri="{BB962C8B-B14F-4D97-AF65-F5344CB8AC3E}">
        <p14:creationId xmlns:p14="http://schemas.microsoft.com/office/powerpoint/2010/main" val="133627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24D3-1C6A-4EB8-8BE6-E401808321CD}"/>
              </a:ext>
            </a:extLst>
          </p:cNvPr>
          <p:cNvSpPr>
            <a:spLocks noGrp="1"/>
          </p:cNvSpPr>
          <p:nvPr>
            <p:ph type="title"/>
          </p:nvPr>
        </p:nvSpPr>
        <p:spPr/>
        <p:txBody>
          <a:bodyPr/>
          <a:lstStyle/>
          <a:p>
            <a:br>
              <a:rPr lang="en-IN" dirty="0"/>
            </a:br>
            <a:endParaRPr lang="en-IN" dirty="0"/>
          </a:p>
        </p:txBody>
      </p:sp>
      <p:sp>
        <p:nvSpPr>
          <p:cNvPr id="4" name="Content Placeholder 3">
            <a:extLst>
              <a:ext uri="{FF2B5EF4-FFF2-40B4-BE49-F238E27FC236}">
                <a16:creationId xmlns:a16="http://schemas.microsoft.com/office/drawing/2014/main" id="{94B0D818-DFB2-4BB1-9076-84BFF85C35F7}"/>
              </a:ext>
            </a:extLst>
          </p:cNvPr>
          <p:cNvSpPr>
            <a:spLocks noGrp="1"/>
          </p:cNvSpPr>
          <p:nvPr>
            <p:ph sz="half" idx="2"/>
          </p:nvPr>
        </p:nvSpPr>
        <p:spPr>
          <a:xfrm>
            <a:off x="6909683" y="2228003"/>
            <a:ext cx="5072933" cy="3633047"/>
          </a:xfrm>
        </p:spPr>
        <p:txBody>
          <a:bodyPr/>
          <a:lstStyle/>
          <a:p>
            <a:r>
              <a:rPr lang="en-US" b="1" dirty="0"/>
              <a:t>Conference :  </a:t>
            </a:r>
            <a:r>
              <a:rPr lang="en-US" dirty="0"/>
              <a:t>Discuss over voice or video</a:t>
            </a:r>
          </a:p>
          <a:p>
            <a:r>
              <a:rPr lang="en-US" b="1" dirty="0"/>
              <a:t>Discussion forum : </a:t>
            </a:r>
            <a:r>
              <a:rPr lang="en-US" dirty="0"/>
              <a:t>Discuss your queries with your colleagues</a:t>
            </a:r>
            <a:endParaRPr lang="en-IN" dirty="0"/>
          </a:p>
        </p:txBody>
      </p:sp>
      <p:sp>
        <p:nvSpPr>
          <p:cNvPr id="8" name="Title 1">
            <a:extLst>
              <a:ext uri="{FF2B5EF4-FFF2-40B4-BE49-F238E27FC236}">
                <a16:creationId xmlns:a16="http://schemas.microsoft.com/office/drawing/2014/main" id="{F00181DC-175F-416E-86D1-ED6B09EE2C1F}"/>
              </a:ext>
            </a:extLst>
          </p:cNvPr>
          <p:cNvSpPr txBox="1">
            <a:spLocks/>
          </p:cNvSpPr>
          <p:nvPr/>
        </p:nvSpPr>
        <p:spPr>
          <a:xfrm>
            <a:off x="8367204" y="426584"/>
            <a:ext cx="3243603" cy="1140732"/>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Explore</a:t>
            </a:r>
            <a:br>
              <a:rPr lang="en-IN"/>
            </a:br>
            <a:r>
              <a:rPr lang="en-IN"/>
              <a:t>Navigation tabs</a:t>
            </a:r>
            <a:endParaRPr lang="en-IN" dirty="0"/>
          </a:p>
        </p:txBody>
      </p:sp>
      <p:pic>
        <p:nvPicPr>
          <p:cNvPr id="10" name="Picture 9" descr="Graphical user interface&#10;&#10;Description automatically generated">
            <a:extLst>
              <a:ext uri="{FF2B5EF4-FFF2-40B4-BE49-F238E27FC236}">
                <a16:creationId xmlns:a16="http://schemas.microsoft.com/office/drawing/2014/main" id="{270FBAF8-DADE-4080-A39F-6A37A2B89B56}"/>
              </a:ext>
            </a:extLst>
          </p:cNvPr>
          <p:cNvPicPr>
            <a:picLocks noChangeAspect="1"/>
          </p:cNvPicPr>
          <p:nvPr/>
        </p:nvPicPr>
        <p:blipFill rotWithShape="1">
          <a:blip r:embed="rId2"/>
          <a:srcRect b="5075"/>
          <a:stretch/>
        </p:blipFill>
        <p:spPr>
          <a:xfrm>
            <a:off x="723234" y="1136340"/>
            <a:ext cx="2718783" cy="5060273"/>
          </a:xfrm>
          <a:prstGeom prst="rect">
            <a:avLst/>
          </a:prstGeom>
        </p:spPr>
      </p:pic>
      <p:pic>
        <p:nvPicPr>
          <p:cNvPr id="12" name="Picture 11" descr="A picture containing background pattern&#10;&#10;Description automatically generated">
            <a:extLst>
              <a:ext uri="{FF2B5EF4-FFF2-40B4-BE49-F238E27FC236}">
                <a16:creationId xmlns:a16="http://schemas.microsoft.com/office/drawing/2014/main" id="{CA367F89-0530-43AE-8BCC-55E02550B6FA}"/>
              </a:ext>
            </a:extLst>
          </p:cNvPr>
          <p:cNvPicPr>
            <a:picLocks noChangeAspect="1"/>
          </p:cNvPicPr>
          <p:nvPr/>
        </p:nvPicPr>
        <p:blipFill rotWithShape="1">
          <a:blip r:embed="rId3"/>
          <a:srcRect b="4341"/>
          <a:stretch/>
        </p:blipFill>
        <p:spPr>
          <a:xfrm>
            <a:off x="3726406" y="1136340"/>
            <a:ext cx="2718783" cy="5060274"/>
          </a:xfrm>
          <a:prstGeom prst="rect">
            <a:avLst/>
          </a:prstGeom>
        </p:spPr>
      </p:pic>
    </p:spTree>
    <p:extLst>
      <p:ext uri="{BB962C8B-B14F-4D97-AF65-F5344CB8AC3E}">
        <p14:creationId xmlns:p14="http://schemas.microsoft.com/office/powerpoint/2010/main" val="4199221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24D3-1C6A-4EB8-8BE6-E401808321CD}"/>
              </a:ext>
            </a:extLst>
          </p:cNvPr>
          <p:cNvSpPr>
            <a:spLocks noGrp="1"/>
          </p:cNvSpPr>
          <p:nvPr>
            <p:ph type="title"/>
          </p:nvPr>
        </p:nvSpPr>
        <p:spPr/>
        <p:txBody>
          <a:bodyPr/>
          <a:lstStyle/>
          <a:p>
            <a:br>
              <a:rPr lang="en-IN" dirty="0"/>
            </a:br>
            <a:endParaRPr lang="en-IN" dirty="0"/>
          </a:p>
        </p:txBody>
      </p:sp>
      <p:sp>
        <p:nvSpPr>
          <p:cNvPr id="8" name="Title 1">
            <a:extLst>
              <a:ext uri="{FF2B5EF4-FFF2-40B4-BE49-F238E27FC236}">
                <a16:creationId xmlns:a16="http://schemas.microsoft.com/office/drawing/2014/main" id="{F00181DC-175F-416E-86D1-ED6B09EE2C1F}"/>
              </a:ext>
            </a:extLst>
          </p:cNvPr>
          <p:cNvSpPr txBox="1">
            <a:spLocks/>
          </p:cNvSpPr>
          <p:nvPr/>
        </p:nvSpPr>
        <p:spPr>
          <a:xfrm>
            <a:off x="643631" y="159292"/>
            <a:ext cx="3243603" cy="1140732"/>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Admin Panel</a:t>
            </a:r>
          </a:p>
        </p:txBody>
      </p:sp>
      <p:pic>
        <p:nvPicPr>
          <p:cNvPr id="9" name="Picture 8" descr="Graphical user interface, application&#10;&#10;Description automatically generated">
            <a:extLst>
              <a:ext uri="{FF2B5EF4-FFF2-40B4-BE49-F238E27FC236}">
                <a16:creationId xmlns:a16="http://schemas.microsoft.com/office/drawing/2014/main" id="{19662B7E-EB04-4C6B-9B20-E2250B743888}"/>
              </a:ext>
            </a:extLst>
          </p:cNvPr>
          <p:cNvPicPr>
            <a:picLocks noChangeAspect="1"/>
          </p:cNvPicPr>
          <p:nvPr/>
        </p:nvPicPr>
        <p:blipFill rotWithShape="1">
          <a:blip r:embed="rId2"/>
          <a:srcRect l="2162" t="4599" r="1853" b="91"/>
          <a:stretch/>
        </p:blipFill>
        <p:spPr>
          <a:xfrm>
            <a:off x="5601555" y="1065321"/>
            <a:ext cx="2557951" cy="5063022"/>
          </a:xfrm>
          <a:prstGeom prst="rect">
            <a:avLst/>
          </a:prstGeom>
          <a:ln>
            <a:solidFill>
              <a:schemeClr val="bg1">
                <a:lumMod val="65000"/>
              </a:schemeClr>
            </a:solidFill>
          </a:ln>
        </p:spPr>
      </p:pic>
      <p:sp>
        <p:nvSpPr>
          <p:cNvPr id="11" name="Content Placeholder 2">
            <a:extLst>
              <a:ext uri="{FF2B5EF4-FFF2-40B4-BE49-F238E27FC236}">
                <a16:creationId xmlns:a16="http://schemas.microsoft.com/office/drawing/2014/main" id="{3A60F249-4601-4077-983D-918849ABCAF7}"/>
              </a:ext>
            </a:extLst>
          </p:cNvPr>
          <p:cNvSpPr>
            <a:spLocks noGrp="1"/>
          </p:cNvSpPr>
          <p:nvPr>
            <p:ph sz="half" idx="1"/>
          </p:nvPr>
        </p:nvSpPr>
        <p:spPr>
          <a:xfrm>
            <a:off x="581193" y="2212284"/>
            <a:ext cx="4730278" cy="3149938"/>
          </a:xfrm>
        </p:spPr>
        <p:txBody>
          <a:bodyPr/>
          <a:lstStyle/>
          <a:p>
            <a:r>
              <a:rPr lang="en-IN" dirty="0"/>
              <a:t>Assigning new employee</a:t>
            </a:r>
          </a:p>
          <a:p>
            <a:r>
              <a:rPr lang="en-IN" dirty="0"/>
              <a:t>Manage Announcements and Tasks</a:t>
            </a:r>
          </a:p>
          <a:p>
            <a:r>
              <a:rPr lang="en-IN" dirty="0"/>
              <a:t>Arrange Video conference</a:t>
            </a:r>
          </a:p>
          <a:p>
            <a:r>
              <a:rPr lang="en-IN" dirty="0"/>
              <a:t>Handle the leave permission</a:t>
            </a:r>
          </a:p>
        </p:txBody>
      </p:sp>
      <p:pic>
        <p:nvPicPr>
          <p:cNvPr id="13" name="Picture 12" descr="Graphical user interface, application&#10;&#10;Description automatically generated">
            <a:extLst>
              <a:ext uri="{FF2B5EF4-FFF2-40B4-BE49-F238E27FC236}">
                <a16:creationId xmlns:a16="http://schemas.microsoft.com/office/drawing/2014/main" id="{B1D2A42D-6D65-4BCA-AC99-C8399E2CF491}"/>
              </a:ext>
            </a:extLst>
          </p:cNvPr>
          <p:cNvPicPr>
            <a:picLocks noChangeAspect="1"/>
          </p:cNvPicPr>
          <p:nvPr/>
        </p:nvPicPr>
        <p:blipFill rotWithShape="1">
          <a:blip r:embed="rId3"/>
          <a:srcRect l="1656" t="4211" r="2551"/>
          <a:stretch/>
        </p:blipFill>
        <p:spPr>
          <a:xfrm>
            <a:off x="8777057" y="1065321"/>
            <a:ext cx="2557951" cy="5063021"/>
          </a:xfrm>
          <a:prstGeom prst="rect">
            <a:avLst/>
          </a:prstGeom>
          <a:ln>
            <a:solidFill>
              <a:schemeClr val="bg1">
                <a:lumMod val="65000"/>
              </a:schemeClr>
            </a:solidFill>
          </a:ln>
        </p:spPr>
      </p:pic>
    </p:spTree>
    <p:extLst>
      <p:ext uri="{BB962C8B-B14F-4D97-AF65-F5344CB8AC3E}">
        <p14:creationId xmlns:p14="http://schemas.microsoft.com/office/powerpoint/2010/main" val="1053681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E63CFD89-FEF1-4CCC-9705-9E3192BAF0AA}"/>
              </a:ext>
            </a:extLst>
          </p:cNvPr>
          <p:cNvGrpSpPr/>
          <p:nvPr/>
        </p:nvGrpSpPr>
        <p:grpSpPr>
          <a:xfrm>
            <a:off x="1714151" y="1098791"/>
            <a:ext cx="3341499" cy="2871815"/>
            <a:chOff x="4086578" y="1399822"/>
            <a:chExt cx="3341499" cy="2871815"/>
          </a:xfrm>
        </p:grpSpPr>
        <p:sp>
          <p:nvSpPr>
            <p:cNvPr id="16" name="TextBox 15">
              <a:extLst>
                <a:ext uri="{FF2B5EF4-FFF2-40B4-BE49-F238E27FC236}">
                  <a16:creationId xmlns:a16="http://schemas.microsoft.com/office/drawing/2014/main" id="{49218A47-84CC-4FA8-A80C-AC1024BBCB04}"/>
                </a:ext>
              </a:extLst>
            </p:cNvPr>
            <p:cNvSpPr txBox="1"/>
            <p:nvPr/>
          </p:nvSpPr>
          <p:spPr>
            <a:xfrm>
              <a:off x="4109157" y="1399822"/>
              <a:ext cx="3273766" cy="523220"/>
            </a:xfrm>
            <a:prstGeom prst="rect">
              <a:avLst/>
            </a:prstGeom>
            <a:noFill/>
          </p:spPr>
          <p:txBody>
            <a:bodyPr wrap="square" rtlCol="0">
              <a:spAutoFit/>
            </a:bodyPr>
            <a:lstStyle/>
            <a:p>
              <a:r>
                <a:rPr lang="en-IN" sz="2800" dirty="0">
                  <a:solidFill>
                    <a:schemeClr val="tx1">
                      <a:lumMod val="75000"/>
                      <a:lumOff val="25000"/>
                    </a:schemeClr>
                  </a:solidFill>
                  <a:latin typeface="+mj-lt"/>
                </a:rPr>
                <a:t>IMPACT</a:t>
              </a:r>
            </a:p>
          </p:txBody>
        </p:sp>
        <p:sp>
          <p:nvSpPr>
            <p:cNvPr id="17" name="TextBox 16">
              <a:extLst>
                <a:ext uri="{FF2B5EF4-FFF2-40B4-BE49-F238E27FC236}">
                  <a16:creationId xmlns:a16="http://schemas.microsoft.com/office/drawing/2014/main" id="{6C9C60F7-00DA-4461-8C06-242811910880}"/>
                </a:ext>
              </a:extLst>
            </p:cNvPr>
            <p:cNvSpPr txBox="1"/>
            <p:nvPr/>
          </p:nvSpPr>
          <p:spPr>
            <a:xfrm>
              <a:off x="4086578" y="2178756"/>
              <a:ext cx="3341499" cy="2092881"/>
            </a:xfrm>
            <a:prstGeom prst="rect">
              <a:avLst/>
            </a:prstGeom>
            <a:noFill/>
          </p:spPr>
          <p:txBody>
            <a:bodyPr wrap="square" rtlCol="0">
              <a:spAutoFit/>
            </a:bodyPr>
            <a:lstStyle/>
            <a:p>
              <a:pPr marL="285750" indent="-285750">
                <a:buFont typeface="Wingdings" panose="05000000000000000000" pitchFamily="2" charset="2"/>
                <a:buChar char="§"/>
              </a:pPr>
              <a:r>
                <a:rPr lang="en-IN" sz="1600" dirty="0"/>
                <a:t>Our application will </a:t>
              </a:r>
              <a:r>
                <a:rPr lang="en-IN" sz="1600" dirty="0">
                  <a:solidFill>
                    <a:schemeClr val="accent1"/>
                  </a:solidFill>
                </a:rPr>
                <a:t>revolutionize</a:t>
              </a:r>
              <a:r>
                <a:rPr lang="en-IN" sz="1600" dirty="0"/>
                <a:t> the process of </a:t>
              </a:r>
              <a:r>
                <a:rPr lang="en-IN" sz="1600" dirty="0">
                  <a:solidFill>
                    <a:schemeClr val="accent1"/>
                  </a:solidFill>
                </a:rPr>
                <a:t>management.</a:t>
              </a:r>
            </a:p>
            <a:p>
              <a:pPr marL="285750" indent="-285750">
                <a:buFont typeface="Wingdings" panose="05000000000000000000" pitchFamily="2" charset="2"/>
                <a:buChar char="§"/>
              </a:pPr>
              <a:r>
                <a:rPr lang="en-IN" sz="1600" dirty="0"/>
                <a:t>It will </a:t>
              </a:r>
              <a:r>
                <a:rPr lang="en-IN" sz="1600" dirty="0">
                  <a:solidFill>
                    <a:schemeClr val="accent1"/>
                  </a:solidFill>
                </a:rPr>
                <a:t>empower</a:t>
              </a:r>
              <a:r>
                <a:rPr lang="en-IN" sz="1600" dirty="0"/>
                <a:t> the process of </a:t>
              </a:r>
              <a:r>
                <a:rPr lang="en-IN" sz="1600" dirty="0">
                  <a:solidFill>
                    <a:schemeClr val="accent1"/>
                  </a:solidFill>
                </a:rPr>
                <a:t>task assigning and event managing.</a:t>
              </a:r>
            </a:p>
            <a:p>
              <a:pPr marL="285750" indent="-285750">
                <a:buFont typeface="Wingdings" panose="05000000000000000000" pitchFamily="2" charset="2"/>
                <a:buChar char="§"/>
              </a:pPr>
              <a:r>
                <a:rPr lang="en-IN" sz="1600" dirty="0"/>
                <a:t>Conference with officials via </a:t>
              </a:r>
              <a:r>
                <a:rPr lang="en-IN" sz="1600" dirty="0">
                  <a:solidFill>
                    <a:srgbClr val="00B0F0"/>
                  </a:solidFill>
                </a:rPr>
                <a:t>audio or video.</a:t>
              </a:r>
            </a:p>
            <a:p>
              <a:pPr marL="285750" indent="-285750">
                <a:buFont typeface="Wingdings" panose="05000000000000000000" pitchFamily="2" charset="2"/>
                <a:buChar char="§"/>
              </a:pPr>
              <a:endParaRPr lang="en-IN" dirty="0"/>
            </a:p>
          </p:txBody>
        </p:sp>
      </p:grpSp>
      <p:grpSp>
        <p:nvGrpSpPr>
          <p:cNvPr id="27" name="Group 26">
            <a:extLst>
              <a:ext uri="{FF2B5EF4-FFF2-40B4-BE49-F238E27FC236}">
                <a16:creationId xmlns:a16="http://schemas.microsoft.com/office/drawing/2014/main" id="{3010B9A1-E9D3-4BAD-BE63-F3006A0FFC22}"/>
              </a:ext>
            </a:extLst>
          </p:cNvPr>
          <p:cNvGrpSpPr/>
          <p:nvPr/>
        </p:nvGrpSpPr>
        <p:grpSpPr>
          <a:xfrm>
            <a:off x="6742735" y="1035805"/>
            <a:ext cx="3420513" cy="2492292"/>
            <a:chOff x="8173176" y="1399823"/>
            <a:chExt cx="3420513" cy="2104122"/>
          </a:xfrm>
        </p:grpSpPr>
        <p:sp>
          <p:nvSpPr>
            <p:cNvPr id="18" name="TextBox 17">
              <a:extLst>
                <a:ext uri="{FF2B5EF4-FFF2-40B4-BE49-F238E27FC236}">
                  <a16:creationId xmlns:a16="http://schemas.microsoft.com/office/drawing/2014/main" id="{B16C5918-7317-4745-AC70-28476178C6B3}"/>
                </a:ext>
              </a:extLst>
            </p:cNvPr>
            <p:cNvSpPr txBox="1"/>
            <p:nvPr/>
          </p:nvSpPr>
          <p:spPr>
            <a:xfrm>
              <a:off x="8252190" y="1399823"/>
              <a:ext cx="3341499" cy="523220"/>
            </a:xfrm>
            <a:prstGeom prst="rect">
              <a:avLst/>
            </a:prstGeom>
            <a:noFill/>
          </p:spPr>
          <p:txBody>
            <a:bodyPr wrap="square" rtlCol="0">
              <a:spAutoFit/>
            </a:bodyPr>
            <a:lstStyle/>
            <a:p>
              <a:r>
                <a:rPr lang="en-IN" sz="2800" dirty="0">
                  <a:solidFill>
                    <a:schemeClr val="tx1">
                      <a:lumMod val="75000"/>
                      <a:lumOff val="25000"/>
                    </a:schemeClr>
                  </a:solidFill>
                  <a:latin typeface="+mj-lt"/>
                </a:rPr>
                <a:t>USER EXPERIENCE</a:t>
              </a:r>
            </a:p>
          </p:txBody>
        </p:sp>
        <p:sp>
          <p:nvSpPr>
            <p:cNvPr id="19" name="TextBox 18">
              <a:extLst>
                <a:ext uri="{FF2B5EF4-FFF2-40B4-BE49-F238E27FC236}">
                  <a16:creationId xmlns:a16="http://schemas.microsoft.com/office/drawing/2014/main" id="{DA061585-D78B-431D-9495-7F647EBE0593}"/>
                </a:ext>
              </a:extLst>
            </p:cNvPr>
            <p:cNvSpPr txBox="1"/>
            <p:nvPr/>
          </p:nvSpPr>
          <p:spPr>
            <a:xfrm>
              <a:off x="8173176" y="2178757"/>
              <a:ext cx="3341499" cy="1325188"/>
            </a:xfrm>
            <a:prstGeom prst="rect">
              <a:avLst/>
            </a:prstGeom>
            <a:noFill/>
          </p:spPr>
          <p:txBody>
            <a:bodyPr wrap="square" rtlCol="0">
              <a:spAutoFit/>
            </a:bodyPr>
            <a:lstStyle/>
            <a:p>
              <a:pPr marL="285750" indent="-285750">
                <a:buFont typeface="Wingdings" panose="05000000000000000000" pitchFamily="2" charset="2"/>
                <a:buChar char="§"/>
              </a:pPr>
              <a:r>
                <a:rPr lang="en-IN" sz="1600" dirty="0"/>
                <a:t>With </a:t>
              </a:r>
              <a:r>
                <a:rPr lang="en-IN" sz="1600" dirty="0">
                  <a:solidFill>
                    <a:schemeClr val="accent1"/>
                  </a:solidFill>
                </a:rPr>
                <a:t>on-boarding screen</a:t>
              </a:r>
              <a:r>
                <a:rPr lang="en-IN" sz="1600" dirty="0"/>
                <a:t>, get to know use of every feature</a:t>
              </a:r>
            </a:p>
            <a:p>
              <a:pPr marL="285750" indent="-285750">
                <a:buFont typeface="Wingdings" panose="05000000000000000000" pitchFamily="2" charset="2"/>
                <a:buChar char="§"/>
              </a:pPr>
              <a:r>
                <a:rPr lang="en-IN" sz="1600" dirty="0"/>
                <a:t>It is built </a:t>
              </a:r>
              <a:r>
                <a:rPr lang="en-IN" sz="1600" dirty="0">
                  <a:solidFill>
                    <a:schemeClr val="accent1"/>
                  </a:solidFill>
                </a:rPr>
                <a:t>specially </a:t>
              </a:r>
              <a:r>
                <a:rPr lang="en-IN" sz="1600" dirty="0">
                  <a:solidFill>
                    <a:srgbClr val="002060"/>
                  </a:solidFill>
                </a:rPr>
                <a:t>for</a:t>
              </a:r>
              <a:r>
                <a:rPr lang="en-IN" sz="1600" dirty="0">
                  <a:solidFill>
                    <a:schemeClr val="accent1"/>
                  </a:solidFill>
                </a:rPr>
                <a:t> employees</a:t>
              </a:r>
              <a:r>
                <a:rPr lang="en-IN" sz="1600" dirty="0"/>
                <a:t>.</a:t>
              </a:r>
            </a:p>
            <a:p>
              <a:pPr marL="285750" indent="-285750">
                <a:buFont typeface="Wingdings" panose="05000000000000000000" pitchFamily="2" charset="2"/>
                <a:buChar char="§"/>
              </a:pPr>
              <a:r>
                <a:rPr lang="en-IN" sz="1600" dirty="0">
                  <a:solidFill>
                    <a:schemeClr val="accent1"/>
                  </a:solidFill>
                </a:rPr>
                <a:t>Feedback</a:t>
              </a:r>
              <a:r>
                <a:rPr lang="en-IN" sz="1600" dirty="0"/>
                <a:t> is there for suggestions.</a:t>
              </a:r>
            </a:p>
            <a:p>
              <a:pPr marL="285750" indent="-285750">
                <a:buFont typeface="Wingdings" panose="05000000000000000000" pitchFamily="2" charset="2"/>
                <a:buChar char="§"/>
              </a:pPr>
              <a:r>
                <a:rPr lang="en-IN" sz="1600" dirty="0"/>
                <a:t>UI is designed for </a:t>
              </a:r>
              <a:r>
                <a:rPr lang="en-IN" sz="1600" dirty="0">
                  <a:solidFill>
                    <a:schemeClr val="accent1"/>
                  </a:solidFill>
                </a:rPr>
                <a:t>ease-of-access</a:t>
              </a:r>
            </a:p>
          </p:txBody>
        </p:sp>
      </p:grpSp>
      <p:pic>
        <p:nvPicPr>
          <p:cNvPr id="25" name="Picture 24">
            <a:extLst>
              <a:ext uri="{FF2B5EF4-FFF2-40B4-BE49-F238E27FC236}">
                <a16:creationId xmlns:a16="http://schemas.microsoft.com/office/drawing/2014/main" id="{F22F8B9B-4AB7-4703-873C-49EE033098D0}"/>
              </a:ext>
            </a:extLst>
          </p:cNvPr>
          <p:cNvPicPr>
            <a:picLocks noChangeAspect="1"/>
          </p:cNvPicPr>
          <p:nvPr/>
        </p:nvPicPr>
        <p:blipFill>
          <a:blip r:embed="rId2"/>
          <a:stretch>
            <a:fillRect/>
          </a:stretch>
        </p:blipFill>
        <p:spPr>
          <a:xfrm>
            <a:off x="3038495" y="4593925"/>
            <a:ext cx="784425" cy="784425"/>
          </a:xfrm>
          <a:prstGeom prst="rect">
            <a:avLst/>
          </a:prstGeom>
        </p:spPr>
      </p:pic>
      <p:pic>
        <p:nvPicPr>
          <p:cNvPr id="29" name="Picture 28">
            <a:extLst>
              <a:ext uri="{FF2B5EF4-FFF2-40B4-BE49-F238E27FC236}">
                <a16:creationId xmlns:a16="http://schemas.microsoft.com/office/drawing/2014/main" id="{65539412-7673-4BBA-9410-0BC402A72872}"/>
              </a:ext>
            </a:extLst>
          </p:cNvPr>
          <p:cNvPicPr>
            <a:picLocks noChangeAspect="1"/>
          </p:cNvPicPr>
          <p:nvPr/>
        </p:nvPicPr>
        <p:blipFill rotWithShape="1">
          <a:blip r:embed="rId3"/>
          <a:srcRect l="23999" t="21878" r="24446" b="28560"/>
          <a:stretch/>
        </p:blipFill>
        <p:spPr>
          <a:xfrm>
            <a:off x="8507940" y="4578159"/>
            <a:ext cx="785905" cy="815954"/>
          </a:xfrm>
          <a:prstGeom prst="rect">
            <a:avLst/>
          </a:prstGeom>
        </p:spPr>
      </p:pic>
      <p:pic>
        <p:nvPicPr>
          <p:cNvPr id="31" name="Picture 30">
            <a:extLst>
              <a:ext uri="{FF2B5EF4-FFF2-40B4-BE49-F238E27FC236}">
                <a16:creationId xmlns:a16="http://schemas.microsoft.com/office/drawing/2014/main" id="{C51BCEAD-5822-4604-BD8D-5B6DEE8EE894}"/>
              </a:ext>
            </a:extLst>
          </p:cNvPr>
          <p:cNvPicPr>
            <a:picLocks noChangeAspect="1"/>
          </p:cNvPicPr>
          <p:nvPr/>
        </p:nvPicPr>
        <p:blipFill>
          <a:blip r:embed="rId4"/>
          <a:stretch>
            <a:fillRect/>
          </a:stretch>
        </p:blipFill>
        <p:spPr>
          <a:xfrm>
            <a:off x="6511264" y="4535701"/>
            <a:ext cx="956803" cy="956803"/>
          </a:xfrm>
          <a:prstGeom prst="rect">
            <a:avLst/>
          </a:prstGeom>
        </p:spPr>
      </p:pic>
      <p:pic>
        <p:nvPicPr>
          <p:cNvPr id="33" name="Picture 32">
            <a:extLst>
              <a:ext uri="{FF2B5EF4-FFF2-40B4-BE49-F238E27FC236}">
                <a16:creationId xmlns:a16="http://schemas.microsoft.com/office/drawing/2014/main" id="{A391877A-7730-42EE-8E32-56658FC9BAF6}"/>
              </a:ext>
            </a:extLst>
          </p:cNvPr>
          <p:cNvPicPr>
            <a:picLocks noChangeAspect="1"/>
          </p:cNvPicPr>
          <p:nvPr/>
        </p:nvPicPr>
        <p:blipFill rotWithShape="1">
          <a:blip r:embed="rId5"/>
          <a:srcRect l="29788" t="6541" r="30845" b="5276"/>
          <a:stretch/>
        </p:blipFill>
        <p:spPr>
          <a:xfrm>
            <a:off x="4785939" y="4602240"/>
            <a:ext cx="663707" cy="821338"/>
          </a:xfrm>
          <a:prstGeom prst="rect">
            <a:avLst/>
          </a:prstGeom>
        </p:spPr>
      </p:pic>
      <p:sp>
        <p:nvSpPr>
          <p:cNvPr id="35" name="TextBox 34">
            <a:extLst>
              <a:ext uri="{FF2B5EF4-FFF2-40B4-BE49-F238E27FC236}">
                <a16:creationId xmlns:a16="http://schemas.microsoft.com/office/drawing/2014/main" id="{F96D9DA6-D1E0-486F-8D11-CE8EB83ADF0F}"/>
              </a:ext>
            </a:extLst>
          </p:cNvPr>
          <p:cNvSpPr txBox="1"/>
          <p:nvPr/>
        </p:nvSpPr>
        <p:spPr>
          <a:xfrm>
            <a:off x="1919158" y="4615482"/>
            <a:ext cx="1140168" cy="646331"/>
          </a:xfrm>
          <a:prstGeom prst="rect">
            <a:avLst/>
          </a:prstGeom>
          <a:noFill/>
        </p:spPr>
        <p:txBody>
          <a:bodyPr wrap="square" rtlCol="0">
            <a:spAutoFit/>
          </a:bodyPr>
          <a:lstStyle/>
          <a:p>
            <a:r>
              <a:rPr lang="en-IN" dirty="0">
                <a:solidFill>
                  <a:schemeClr val="tx1">
                    <a:lumMod val="85000"/>
                    <a:lumOff val="15000"/>
                  </a:schemeClr>
                </a:solidFill>
                <a:latin typeface="+mj-lt"/>
              </a:rPr>
              <a:t>TECH</a:t>
            </a:r>
          </a:p>
          <a:p>
            <a:r>
              <a:rPr lang="en-IN" dirty="0">
                <a:solidFill>
                  <a:schemeClr val="tx1">
                    <a:lumMod val="85000"/>
                    <a:lumOff val="15000"/>
                  </a:schemeClr>
                </a:solidFill>
                <a:latin typeface="+mj-lt"/>
              </a:rPr>
              <a:t>USED</a:t>
            </a:r>
          </a:p>
        </p:txBody>
      </p:sp>
      <p:sp>
        <p:nvSpPr>
          <p:cNvPr id="36" name="TextBox 35">
            <a:extLst>
              <a:ext uri="{FF2B5EF4-FFF2-40B4-BE49-F238E27FC236}">
                <a16:creationId xmlns:a16="http://schemas.microsoft.com/office/drawing/2014/main" id="{F5CB0052-E810-4933-AA0F-EA5AB35E1D5C}"/>
              </a:ext>
            </a:extLst>
          </p:cNvPr>
          <p:cNvSpPr txBox="1"/>
          <p:nvPr/>
        </p:nvSpPr>
        <p:spPr>
          <a:xfrm>
            <a:off x="3830306" y="4693748"/>
            <a:ext cx="963019" cy="584775"/>
          </a:xfrm>
          <a:prstGeom prst="rect">
            <a:avLst/>
          </a:prstGeom>
          <a:noFill/>
        </p:spPr>
        <p:txBody>
          <a:bodyPr wrap="square" rtlCol="0">
            <a:spAutoFit/>
          </a:bodyPr>
          <a:lstStyle/>
          <a:p>
            <a:r>
              <a:rPr lang="en-IN" sz="1600" dirty="0"/>
              <a:t>Flutter SDK</a:t>
            </a:r>
          </a:p>
        </p:txBody>
      </p:sp>
      <p:sp>
        <p:nvSpPr>
          <p:cNvPr id="37" name="Rectangle 36">
            <a:extLst>
              <a:ext uri="{FF2B5EF4-FFF2-40B4-BE49-F238E27FC236}">
                <a16:creationId xmlns:a16="http://schemas.microsoft.com/office/drawing/2014/main" id="{BE949048-750B-4C89-8E2E-BC36BF0DDE22}"/>
              </a:ext>
            </a:extLst>
          </p:cNvPr>
          <p:cNvSpPr/>
          <p:nvPr/>
        </p:nvSpPr>
        <p:spPr>
          <a:xfrm>
            <a:off x="5564362" y="4777234"/>
            <a:ext cx="956802" cy="338554"/>
          </a:xfrm>
          <a:prstGeom prst="rect">
            <a:avLst/>
          </a:prstGeom>
        </p:spPr>
        <p:txBody>
          <a:bodyPr wrap="square">
            <a:spAutoFit/>
          </a:bodyPr>
          <a:lstStyle/>
          <a:p>
            <a:r>
              <a:rPr lang="en-IN" sz="1600" dirty="0"/>
              <a:t>Firebase</a:t>
            </a:r>
          </a:p>
        </p:txBody>
      </p:sp>
      <p:sp>
        <p:nvSpPr>
          <p:cNvPr id="39" name="TextBox 38">
            <a:extLst>
              <a:ext uri="{FF2B5EF4-FFF2-40B4-BE49-F238E27FC236}">
                <a16:creationId xmlns:a16="http://schemas.microsoft.com/office/drawing/2014/main" id="{38D9A6F3-7E19-4FEA-9951-C60A8AAED1EB}"/>
              </a:ext>
            </a:extLst>
          </p:cNvPr>
          <p:cNvSpPr txBox="1"/>
          <p:nvPr/>
        </p:nvSpPr>
        <p:spPr>
          <a:xfrm>
            <a:off x="7481669" y="4693748"/>
            <a:ext cx="1026271" cy="615553"/>
          </a:xfrm>
          <a:prstGeom prst="rect">
            <a:avLst/>
          </a:prstGeom>
          <a:noFill/>
        </p:spPr>
        <p:txBody>
          <a:bodyPr wrap="square" rtlCol="0">
            <a:spAutoFit/>
          </a:bodyPr>
          <a:lstStyle/>
          <a:p>
            <a:r>
              <a:rPr lang="en-IN" sz="1600" dirty="0"/>
              <a:t>Dialogue</a:t>
            </a:r>
            <a:r>
              <a:rPr lang="en-IN" dirty="0"/>
              <a:t> </a:t>
            </a:r>
            <a:r>
              <a:rPr lang="en-IN" sz="1600" dirty="0"/>
              <a:t>Flow</a:t>
            </a:r>
          </a:p>
        </p:txBody>
      </p:sp>
      <p:sp>
        <p:nvSpPr>
          <p:cNvPr id="40" name="TextBox 39">
            <a:extLst>
              <a:ext uri="{FF2B5EF4-FFF2-40B4-BE49-F238E27FC236}">
                <a16:creationId xmlns:a16="http://schemas.microsoft.com/office/drawing/2014/main" id="{D7E2098B-F850-4E4E-A4E8-6B8C003778AD}"/>
              </a:ext>
            </a:extLst>
          </p:cNvPr>
          <p:cNvSpPr txBox="1"/>
          <p:nvPr/>
        </p:nvSpPr>
        <p:spPr>
          <a:xfrm>
            <a:off x="9293845" y="4388354"/>
            <a:ext cx="1039873" cy="861774"/>
          </a:xfrm>
          <a:prstGeom prst="rect">
            <a:avLst/>
          </a:prstGeom>
          <a:noFill/>
        </p:spPr>
        <p:txBody>
          <a:bodyPr wrap="square" rtlCol="0">
            <a:spAutoFit/>
          </a:bodyPr>
          <a:lstStyle/>
          <a:p>
            <a:r>
              <a:rPr lang="en-IN" dirty="0"/>
              <a:t>	</a:t>
            </a:r>
            <a:r>
              <a:rPr lang="en-IN" sz="1600" dirty="0"/>
              <a:t>Machine Leaning</a:t>
            </a:r>
          </a:p>
        </p:txBody>
      </p:sp>
      <p:sp>
        <p:nvSpPr>
          <p:cNvPr id="41" name="TextBox 40">
            <a:extLst>
              <a:ext uri="{FF2B5EF4-FFF2-40B4-BE49-F238E27FC236}">
                <a16:creationId xmlns:a16="http://schemas.microsoft.com/office/drawing/2014/main" id="{0BE38135-DF45-428A-BFFA-F7CBF5BBF56D}"/>
              </a:ext>
            </a:extLst>
          </p:cNvPr>
          <p:cNvSpPr txBox="1"/>
          <p:nvPr/>
        </p:nvSpPr>
        <p:spPr>
          <a:xfrm>
            <a:off x="1948470" y="5951735"/>
            <a:ext cx="1140168" cy="646331"/>
          </a:xfrm>
          <a:prstGeom prst="rect">
            <a:avLst/>
          </a:prstGeom>
          <a:noFill/>
        </p:spPr>
        <p:txBody>
          <a:bodyPr wrap="square" rtlCol="0">
            <a:spAutoFit/>
          </a:bodyPr>
          <a:lstStyle/>
          <a:p>
            <a:r>
              <a:rPr lang="en-IN" dirty="0">
                <a:latin typeface="+mj-lt"/>
              </a:rPr>
              <a:t>GITHUB</a:t>
            </a:r>
          </a:p>
          <a:p>
            <a:r>
              <a:rPr lang="en-IN" dirty="0">
                <a:latin typeface="+mj-lt"/>
              </a:rPr>
              <a:t>LINK</a:t>
            </a:r>
          </a:p>
        </p:txBody>
      </p:sp>
      <p:sp>
        <p:nvSpPr>
          <p:cNvPr id="42" name="Rectangle 41">
            <a:extLst>
              <a:ext uri="{FF2B5EF4-FFF2-40B4-BE49-F238E27FC236}">
                <a16:creationId xmlns:a16="http://schemas.microsoft.com/office/drawing/2014/main" id="{7D381131-AA00-4652-96D0-3F786C61E80B}"/>
              </a:ext>
            </a:extLst>
          </p:cNvPr>
          <p:cNvSpPr/>
          <p:nvPr/>
        </p:nvSpPr>
        <p:spPr>
          <a:xfrm>
            <a:off x="1736730" y="5879986"/>
            <a:ext cx="8352641" cy="8309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A74D5F28-88CD-421F-86E9-E160E8BCA5CB}"/>
              </a:ext>
            </a:extLst>
          </p:cNvPr>
          <p:cNvSpPr txBox="1"/>
          <p:nvPr/>
        </p:nvSpPr>
        <p:spPr>
          <a:xfrm>
            <a:off x="3088640" y="6113500"/>
            <a:ext cx="6907672" cy="338554"/>
          </a:xfrm>
          <a:prstGeom prst="rect">
            <a:avLst/>
          </a:prstGeom>
          <a:noFill/>
        </p:spPr>
        <p:txBody>
          <a:bodyPr wrap="square" rtlCol="0">
            <a:spAutoFit/>
          </a:bodyPr>
          <a:lstStyle/>
          <a:p>
            <a:r>
              <a:rPr lang="en-IN" sz="1600" dirty="0">
                <a:solidFill>
                  <a:schemeClr val="tx1">
                    <a:lumMod val="85000"/>
                    <a:lumOff val="15000"/>
                  </a:schemeClr>
                </a:solidFill>
              </a:rPr>
              <a:t>https://github.com/SKYLARK-13/Hacksprint_PS08_ZipBots</a:t>
            </a:r>
          </a:p>
        </p:txBody>
      </p:sp>
    </p:spTree>
    <p:extLst>
      <p:ext uri="{BB962C8B-B14F-4D97-AF65-F5344CB8AC3E}">
        <p14:creationId xmlns:p14="http://schemas.microsoft.com/office/powerpoint/2010/main" val="191889318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490</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Arial Narrow</vt:lpstr>
      <vt:lpstr>Arial Rounded MT Bold</vt:lpstr>
      <vt:lpstr>Bahnschrift</vt:lpstr>
      <vt:lpstr>Bahnschrift SemiBold</vt:lpstr>
      <vt:lpstr>Franklin Gothic Book</vt:lpstr>
      <vt:lpstr>Franklin Gothic Demi</vt:lpstr>
      <vt:lpstr>Nasalization Rg</vt:lpstr>
      <vt:lpstr>Wingdings</vt:lpstr>
      <vt:lpstr>Wingdings 2</vt:lpstr>
      <vt:lpstr>DividendVTI</vt:lpstr>
      <vt:lpstr>PowerPoint Presentation</vt:lpstr>
      <vt:lpstr>EMPCARE</vt:lpstr>
      <vt:lpstr>Why EMPCARE ?</vt:lpstr>
      <vt:lpstr>PowerPoint Presentation</vt:lpstr>
      <vt:lpstr>PowerPoint Presentation</vt:lpstr>
      <vt:lpstr>Explore Navigation tabs</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2020-07-29T05:30:06Z</dcterms:created>
  <dcterms:modified xsi:type="dcterms:W3CDTF">2020-09-26T05:10:19Z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