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357" r:id="rId2"/>
    <p:sldId id="256" r:id="rId3"/>
    <p:sldId id="258" r:id="rId4"/>
    <p:sldId id="351" r:id="rId5"/>
    <p:sldId id="260" r:id="rId6"/>
    <p:sldId id="347" r:id="rId7"/>
    <p:sldId id="348" r:id="rId8"/>
    <p:sldId id="349" r:id="rId9"/>
    <p:sldId id="350" r:id="rId10"/>
    <p:sldId id="261" r:id="rId11"/>
    <p:sldId id="305" r:id="rId12"/>
    <p:sldId id="352" r:id="rId13"/>
    <p:sldId id="307" r:id="rId14"/>
    <p:sldId id="306" r:id="rId15"/>
    <p:sldId id="308" r:id="rId16"/>
    <p:sldId id="262" r:id="rId17"/>
    <p:sldId id="356" r:id="rId18"/>
    <p:sldId id="309" r:id="rId19"/>
    <p:sldId id="263" r:id="rId20"/>
    <p:sldId id="327" r:id="rId21"/>
    <p:sldId id="264" r:id="rId22"/>
    <p:sldId id="265" r:id="rId23"/>
    <p:sldId id="278" r:id="rId24"/>
    <p:sldId id="353" r:id="rId25"/>
    <p:sldId id="311" r:id="rId26"/>
    <p:sldId id="312" r:id="rId27"/>
    <p:sldId id="314" r:id="rId28"/>
    <p:sldId id="328" r:id="rId29"/>
    <p:sldId id="329" r:id="rId30"/>
    <p:sldId id="330" r:id="rId31"/>
    <p:sldId id="331" r:id="rId32"/>
    <p:sldId id="313" r:id="rId33"/>
    <p:sldId id="332" r:id="rId34"/>
    <p:sldId id="315" r:id="rId35"/>
    <p:sldId id="354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16" r:id="rId46"/>
    <p:sldId id="342" r:id="rId47"/>
    <p:sldId id="343" r:id="rId48"/>
    <p:sldId id="344" r:id="rId49"/>
    <p:sldId id="345" r:id="rId50"/>
    <p:sldId id="355" r:id="rId51"/>
    <p:sldId id="358" r:id="rId52"/>
    <p:sldId id="359" r:id="rId53"/>
    <p:sldId id="360" r:id="rId54"/>
    <p:sldId id="361" r:id="rId55"/>
    <p:sldId id="300" r:id="rId56"/>
    <p:sldId id="310" r:id="rId57"/>
    <p:sldId id="326" r:id="rId58"/>
    <p:sldId id="288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704" y="-84"/>
      </p:cViewPr>
      <p:guideLst>
        <p:guide orient="horz" pos="4247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D3334-7219-4DF2-ACB9-257CECE4BBDE}" type="datetimeFigureOut">
              <a:rPr lang="zh-CN" altLang="en-US" smtClean="0"/>
              <a:t>2019-11-11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22696-1242-4EA0-94A2-F325D9EE0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748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2696-1242-4EA0-94A2-F325D9EE0CC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483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9302-2BFD-4CAC-A927-30E2F40E5F5B}" type="datetimeFigureOut">
              <a:rPr lang="zh-CN" altLang="en-US" smtClean="0"/>
              <a:pPr/>
              <a:t>2019-11-11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C8F8-3242-4FD3-9524-A69238FFCD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9302-2BFD-4CAC-A927-30E2F40E5F5B}" type="datetimeFigureOut">
              <a:rPr lang="zh-CN" altLang="en-US" smtClean="0"/>
              <a:pPr/>
              <a:t>2019-11-11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C8F8-3242-4FD3-9524-A69238FFCD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9302-2BFD-4CAC-A927-30E2F40E5F5B}" type="datetimeFigureOut">
              <a:rPr lang="zh-CN" altLang="en-US" smtClean="0"/>
              <a:pPr/>
              <a:t>2019-11-11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C8F8-3242-4FD3-9524-A69238FFCD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9302-2BFD-4CAC-A927-30E2F40E5F5B}" type="datetimeFigureOut">
              <a:rPr lang="zh-CN" altLang="en-US" smtClean="0"/>
              <a:pPr/>
              <a:t>2019-11-11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C8F8-3242-4FD3-9524-A69238FFCD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9302-2BFD-4CAC-A927-30E2F40E5F5B}" type="datetimeFigureOut">
              <a:rPr lang="zh-CN" altLang="en-US" smtClean="0"/>
              <a:pPr/>
              <a:t>2019-11-11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C8F8-3242-4FD3-9524-A69238FFCD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9302-2BFD-4CAC-A927-30E2F40E5F5B}" type="datetimeFigureOut">
              <a:rPr lang="zh-CN" altLang="en-US" smtClean="0"/>
              <a:pPr/>
              <a:t>2019-11-11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C8F8-3242-4FD3-9524-A69238FFCD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9302-2BFD-4CAC-A927-30E2F40E5F5B}" type="datetimeFigureOut">
              <a:rPr lang="zh-CN" altLang="en-US" smtClean="0"/>
              <a:pPr/>
              <a:t>2019-11-11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C8F8-3242-4FD3-9524-A69238FFCD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9302-2BFD-4CAC-A927-30E2F40E5F5B}" type="datetimeFigureOut">
              <a:rPr lang="zh-CN" altLang="en-US" smtClean="0"/>
              <a:pPr/>
              <a:t>2019-11-11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C8F8-3242-4FD3-9524-A69238FFCD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9302-2BFD-4CAC-A927-30E2F40E5F5B}" type="datetimeFigureOut">
              <a:rPr lang="zh-CN" altLang="en-US" smtClean="0"/>
              <a:pPr/>
              <a:t>2019-11-11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C8F8-3242-4FD3-9524-A69238FFCD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9302-2BFD-4CAC-A927-30E2F40E5F5B}" type="datetimeFigureOut">
              <a:rPr lang="zh-CN" altLang="en-US" smtClean="0"/>
              <a:pPr/>
              <a:t>2019-11-11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C8F8-3242-4FD3-9524-A69238FFCD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9302-2BFD-4CAC-A927-30E2F40E5F5B}" type="datetimeFigureOut">
              <a:rPr lang="zh-CN" altLang="en-US" smtClean="0"/>
              <a:pPr/>
              <a:t>2019-11-11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C8F8-3242-4FD3-9524-A69238FFCD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09302-2BFD-4CAC-A927-30E2F40E5F5B}" type="datetimeFigureOut">
              <a:rPr lang="zh-CN" altLang="en-US" smtClean="0"/>
              <a:pPr/>
              <a:t>2019-11-11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EC8F8-3242-4FD3-9524-A69238FFCD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2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5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6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png"/><Relationship Id="rId5" Type="http://schemas.openxmlformats.org/officeDocument/2006/relationships/image" Target="../media/image21.png"/><Relationship Id="rId4" Type="http://schemas.openxmlformats.org/officeDocument/2006/relationships/image" Target="../media/image27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pn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6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6.png"/><Relationship Id="rId4" Type="http://schemas.openxmlformats.org/officeDocument/2006/relationships/oleObject" Target="../embeddings/oleObject18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jpe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0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1470025"/>
          </a:xfrm>
        </p:spPr>
        <p:txBody>
          <a:bodyPr>
            <a:noAutofit/>
          </a:bodyPr>
          <a:lstStyle/>
          <a:p>
            <a:r>
              <a:rPr lang="zh-CN" altLang="en-US" sz="5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强化学习</a:t>
            </a:r>
            <a:endParaRPr lang="zh-CN" altLang="en-US" sz="5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3429000"/>
            <a:ext cx="9144000" cy="34290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220000"/>
              </a:lnSpc>
            </a:pPr>
            <a:r>
              <a:rPr lang="en-US" altLang="zh-CN" sz="1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2019</a:t>
            </a:r>
            <a:r>
              <a:rPr lang="zh-CN" altLang="en-US" sz="1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年度南京大学“专创融合”特色示范课程培育项目</a:t>
            </a:r>
            <a:endParaRPr lang="en-US" altLang="zh-CN" sz="112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20000"/>
              </a:lnSpc>
            </a:pPr>
            <a:r>
              <a:rPr lang="zh-CN" altLang="en-US" sz="11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高  阳</a:t>
            </a:r>
            <a:endParaRPr lang="en-US" altLang="zh-CN" sz="112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20000"/>
              </a:lnSpc>
            </a:pPr>
            <a:r>
              <a:rPr lang="en-US" altLang="zh-CN" sz="11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http://cs.nju.edu.cn/rl, </a:t>
            </a:r>
            <a:r>
              <a:rPr lang="en-US" altLang="zh-CN" sz="112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2019.11.12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8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交互学习 </a:t>
            </a:r>
            <a:r>
              <a:rPr lang="en-US" altLang="zh-CN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VS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符号学习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23528" y="1360338"/>
            <a:ext cx="8496944" cy="5165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符号学习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给定正例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反例，学习目标概念</a:t>
            </a: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交互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学习</a:t>
            </a:r>
            <a:endParaRPr lang="en-US" altLang="zh-CN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通过交互学习一个目标</a:t>
            </a: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1257300" lvl="2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系统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或外部环境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存在若干个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”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状态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”</a:t>
            </a:r>
          </a:p>
          <a:p>
            <a:pPr marL="1257300" lvl="2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学习算法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/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动作会影响</a:t>
            </a:r>
            <a:r>
              <a:rPr lang="en-US" altLang="zh-CN" sz="2000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”</a:t>
            </a:r>
            <a:r>
              <a:rPr lang="zh-CN" altLang="en-US" sz="2000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状态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”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的分布</a:t>
            </a:r>
            <a:endParaRPr lang="en-US" altLang="zh-CN" sz="2000" dirty="0" smtClean="0">
              <a:solidFill>
                <a:srgbClr val="0070C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1257300" lvl="2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潜在的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xploration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xploitation</a:t>
            </a:r>
            <a:r>
              <a:rPr lang="zh-CN" altLang="en-US" sz="20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折衷</a:t>
            </a:r>
            <a:endParaRPr lang="en-US" altLang="zh-CN" sz="2000" dirty="0">
              <a:solidFill>
                <a:srgbClr val="0070C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ü"/>
              <a:defRPr/>
            </a:pPr>
            <a:endParaRPr lang="en-US" altLang="zh-CN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</a:pP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</p:txBody>
      </p:sp>
      <p:pic>
        <p:nvPicPr>
          <p:cNvPr id="8" name="Picture 4" descr="D:\Documents and Settings\Gao Yang\My Documents\My Pictures\boy-on-bik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015" y="4653136"/>
            <a:ext cx="2057400" cy="12938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挑 战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323528" y="1360338"/>
            <a:ext cx="8496944" cy="51650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不确定性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环境、动作、反馈、模型</a:t>
            </a: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学习的目标</a:t>
            </a:r>
            <a:endParaRPr lang="en-US" altLang="zh-CN" sz="24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概念         决策</a:t>
            </a: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最大化长期奖赏</a:t>
            </a: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ü"/>
              <a:defRPr/>
            </a:pP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arkov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ecision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rocess</a:t>
            </a:r>
            <a:endParaRPr lang="en-US" altLang="zh-CN" sz="28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</a:pP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1881328" y="3666205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4932040" y="2804243"/>
            <a:ext cx="3479767" cy="1488853"/>
            <a:chOff x="884" y="2160"/>
            <a:chExt cx="3500" cy="1981"/>
          </a:xfrm>
        </p:grpSpPr>
        <p:pic>
          <p:nvPicPr>
            <p:cNvPr id="19" name="Picture 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" y="2160"/>
              <a:ext cx="3500" cy="19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2405" y="2399"/>
              <a:ext cx="659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mpd="tri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19" tIns="22488" rIns="56219" bIns="22488">
              <a:spAutoFit/>
            </a:bodyPr>
            <a:lstStyle>
              <a:lvl1pPr defTabSz="809625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404813" defTabSz="809625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809625" defTabSz="809625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214438" defTabSz="809625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1619250" defTabSz="809625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076450" defTabSz="8096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533650" defTabSz="8096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2990850" defTabSz="8096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448050" defTabSz="8096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0" hangingPunct="0">
                <a:lnSpc>
                  <a:spcPct val="85000"/>
                </a:lnSpc>
              </a:pPr>
              <a:r>
                <a:rPr lang="zh-CN" altLang="en-US" sz="2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环境</a:t>
              </a:r>
              <a:endParaRPr lang="en-US" altLang="en-US" sz="2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3725" y="3381"/>
              <a:ext cx="659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mpd="tri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19" tIns="22488" rIns="56219" bIns="22488">
              <a:spAutoFit/>
            </a:bodyPr>
            <a:lstStyle>
              <a:lvl1pPr defTabSz="809625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404813" defTabSz="809625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809625" defTabSz="809625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214438" defTabSz="809625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1619250" defTabSz="809625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076450" defTabSz="8096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533650" defTabSz="8096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2990850" defTabSz="8096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448050" defTabSz="8096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0" hangingPunct="0">
                <a:lnSpc>
                  <a:spcPct val="85000"/>
                </a:lnSpc>
              </a:pPr>
              <a:r>
                <a:rPr lang="zh-CN" altLang="en-US" sz="21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动作</a:t>
              </a:r>
              <a:endParaRPr lang="en-US" altLang="en-US" sz="2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1543" y="2881"/>
              <a:ext cx="659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mpd="tri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19" tIns="22488" rIns="56219" bIns="22488">
              <a:spAutoFit/>
            </a:bodyPr>
            <a:lstStyle>
              <a:lvl1pPr defTabSz="809625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404813" defTabSz="809625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809625" defTabSz="809625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214438" defTabSz="809625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1619250" defTabSz="809625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076450" defTabSz="8096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533650" defTabSz="8096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2990850" defTabSz="8096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448050" defTabSz="8096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0" hangingPunct="0">
                <a:lnSpc>
                  <a:spcPct val="85000"/>
                </a:lnSpc>
              </a:pPr>
              <a:r>
                <a:rPr lang="zh-CN" altLang="en-US" sz="21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状态</a:t>
              </a:r>
              <a:endParaRPr lang="en-US" altLang="en-US" sz="2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884" y="3537"/>
              <a:ext cx="659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mpd="tri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19" tIns="22488" rIns="56219" bIns="22488">
              <a:spAutoFit/>
            </a:bodyPr>
            <a:lstStyle>
              <a:lvl1pPr defTabSz="809625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404813" defTabSz="809625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809625" defTabSz="809625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214438" defTabSz="809625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1619250" defTabSz="809625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076450" defTabSz="8096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533650" defTabSz="8096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2990850" defTabSz="8096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448050" defTabSz="8096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0" hangingPunct="0">
                <a:lnSpc>
                  <a:spcPct val="85000"/>
                </a:lnSpc>
              </a:pPr>
              <a:r>
                <a:rPr lang="zh-CN" altLang="en-US" sz="21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奖赏</a:t>
              </a:r>
              <a:endParaRPr lang="en-US" altLang="en-US" sz="2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2396" y="3476"/>
              <a:ext cx="546" cy="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mpd="tri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6219" tIns="22488" rIns="56219" bIns="22488">
              <a:spAutoFit/>
            </a:bodyPr>
            <a:lstStyle>
              <a:lvl1pPr defTabSz="809625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404813" defTabSz="809625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809625" defTabSz="809625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214438" defTabSz="809625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1619250" defTabSz="809625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076450" defTabSz="8096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533650" defTabSz="8096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2990850" defTabSz="8096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448050" defTabSz="8096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hangingPunct="0">
                <a:lnSpc>
                  <a:spcPct val="85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学习系统</a:t>
              </a:r>
              <a:endParaRPr lang="en-US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5" name="右箭头 24"/>
          <p:cNvSpPr/>
          <p:nvPr/>
        </p:nvSpPr>
        <p:spPr>
          <a:xfrm rot="5400000">
            <a:off x="2000876" y="5112400"/>
            <a:ext cx="738728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48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大 纲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556792"/>
            <a:ext cx="8640960" cy="50405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  <a:buNone/>
            </a:pP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起源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MDP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模型</a:t>
            </a:r>
            <a:endParaRPr lang="en-US" altLang="zh-CN" sz="2800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  <a:buNone/>
            </a:pP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动态规划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  <a:buNone/>
            </a:pP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强化学习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  <a:buNone/>
            </a:pPr>
            <a:endParaRPr lang="en-US" altLang="zh-CN" sz="2100" dirty="0" smtClean="0">
              <a:solidFill>
                <a:srgbClr val="0070C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  <a:buNone/>
            </a:pP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buNone/>
            </a:pPr>
            <a:endParaRPr lang="en-US" altLang="zh-CN" sz="4000" b="1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zh-CN" altLang="en-US" sz="4000" b="1" dirty="0">
              <a:latin typeface="华文宋体" pitchFamily="2" charset="-122"/>
              <a:ea typeface="华文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264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数学模型</a:t>
            </a:r>
            <a:r>
              <a:rPr lang="zh-CN" altLang="en-US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- MDP</a:t>
            </a:r>
            <a:endParaRPr lang="zh-CN" altLang="en-US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70592" y="1772816"/>
            <a:ext cx="7391400" cy="394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SzTx/>
              <a:buFontTx/>
              <a:buNone/>
            </a:pPr>
            <a:r>
              <a:rPr kumimoji="0" lang="en-US" altLang="zh-CN" sz="2800" b="1" dirty="0">
                <a:solidFill>
                  <a:srgbClr val="FF0000"/>
                </a:solidFill>
                <a:cs typeface="Times New Roman (Hebrew)" pitchFamily="26" charset="-79"/>
              </a:rPr>
              <a:t>M</a:t>
            </a:r>
            <a:r>
              <a:rPr kumimoji="0" lang="en-US" altLang="zh-CN" sz="2800" dirty="0">
                <a:solidFill>
                  <a:srgbClr val="000000"/>
                </a:solidFill>
                <a:cs typeface="Times New Roman (Hebrew)" pitchFamily="26" charset="-79"/>
              </a:rPr>
              <a:t>arkov </a:t>
            </a:r>
            <a:r>
              <a:rPr kumimoji="0" lang="en-US" altLang="zh-CN" sz="2800" b="1" dirty="0">
                <a:solidFill>
                  <a:srgbClr val="FF0000"/>
                </a:solidFill>
                <a:cs typeface="Times New Roman (Hebrew)" pitchFamily="26" charset="-79"/>
              </a:rPr>
              <a:t>D</a:t>
            </a:r>
            <a:r>
              <a:rPr kumimoji="0" lang="en-US" altLang="zh-CN" sz="2800" dirty="0" smtClean="0">
                <a:solidFill>
                  <a:srgbClr val="000000"/>
                </a:solidFill>
                <a:cs typeface="Times New Roman (Hebrew)" pitchFamily="26" charset="-79"/>
              </a:rPr>
              <a:t>ecision </a:t>
            </a:r>
            <a:r>
              <a:rPr kumimoji="0" lang="en-US" altLang="zh-CN" sz="2800" b="1" dirty="0">
                <a:solidFill>
                  <a:srgbClr val="FF0000"/>
                </a:solidFill>
                <a:cs typeface="Times New Roman (Hebrew)" pitchFamily="26" charset="-79"/>
              </a:rPr>
              <a:t>P</a:t>
            </a:r>
            <a:r>
              <a:rPr kumimoji="0" lang="en-US" altLang="zh-CN" sz="2800" dirty="0" smtClean="0">
                <a:solidFill>
                  <a:srgbClr val="000000"/>
                </a:solidFill>
                <a:cs typeface="Times New Roman (Hebrew)" pitchFamily="26" charset="-79"/>
              </a:rPr>
              <a:t>rocess </a:t>
            </a:r>
            <a:endParaRPr kumimoji="0" lang="en-US" altLang="zh-CN" sz="2800" dirty="0">
              <a:solidFill>
                <a:srgbClr val="000000"/>
              </a:solidFill>
              <a:cs typeface="Times New Roman (Hebrew)" pitchFamily="26" charset="-79"/>
            </a:endParaRPr>
          </a:p>
          <a:p>
            <a:pPr eaLnBrk="0" hangingPunct="0">
              <a:buClrTx/>
              <a:buSzTx/>
              <a:buFontTx/>
              <a:buNone/>
            </a:pPr>
            <a:endParaRPr kumimoji="0" lang="en-US" altLang="zh-CN" sz="2800" dirty="0">
              <a:solidFill>
                <a:srgbClr val="000000"/>
              </a:solidFill>
              <a:cs typeface="Times New Roman (Hebrew)" pitchFamily="26" charset="-79"/>
            </a:endParaRPr>
          </a:p>
          <a:p>
            <a:pPr eaLnBrk="0" hangingPunct="0">
              <a:buClrTx/>
              <a:buSzTx/>
              <a:buFontTx/>
              <a:buNone/>
            </a:pPr>
            <a:r>
              <a:rPr kumimoji="0" lang="en-US" altLang="zh-CN" sz="2800" dirty="0">
                <a:solidFill>
                  <a:srgbClr val="0070C0"/>
                </a:solidFill>
                <a:cs typeface="Times New Roman (Hebrew)" pitchFamily="26" charset="-79"/>
              </a:rPr>
              <a:t>S- set of </a:t>
            </a:r>
            <a:r>
              <a:rPr kumimoji="0" lang="en-US" altLang="zh-CN" sz="2800" dirty="0" smtClean="0">
                <a:solidFill>
                  <a:srgbClr val="FF0000"/>
                </a:solidFill>
                <a:cs typeface="Times New Roman (Hebrew)" pitchFamily="26" charset="-79"/>
              </a:rPr>
              <a:t>s</a:t>
            </a:r>
            <a:r>
              <a:rPr kumimoji="0" lang="en-US" altLang="zh-CN" sz="2800" dirty="0" smtClean="0">
                <a:solidFill>
                  <a:srgbClr val="0070C0"/>
                </a:solidFill>
                <a:cs typeface="Times New Roman (Hebrew)" pitchFamily="26" charset="-79"/>
              </a:rPr>
              <a:t>tates</a:t>
            </a:r>
            <a:r>
              <a:rPr kumimoji="0" lang="en-US" altLang="zh-CN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 (Hebrew)" pitchFamily="26" charset="-79"/>
              </a:rPr>
              <a:t>, </a:t>
            </a:r>
            <a:r>
              <a:rPr kumimoji="0" lang="zh-CN" altLang="en-US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 (Hebrew)" pitchFamily="26" charset="-79"/>
              </a:rPr>
              <a:t>状态集合</a:t>
            </a:r>
            <a:endParaRPr kumimoji="0" lang="en-US" altLang="zh-CN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 (Hebrew)" pitchFamily="26" charset="-79"/>
            </a:endParaRPr>
          </a:p>
          <a:p>
            <a:pPr eaLnBrk="0" hangingPunct="0">
              <a:buClrTx/>
              <a:buSzTx/>
              <a:buFontTx/>
              <a:buNone/>
            </a:pPr>
            <a:endParaRPr kumimoji="0" lang="en-US" altLang="zh-CN" sz="2800" dirty="0">
              <a:solidFill>
                <a:srgbClr val="0070C0"/>
              </a:solidFill>
              <a:cs typeface="Times New Roman (Hebrew)" pitchFamily="26" charset="-79"/>
            </a:endParaRPr>
          </a:p>
          <a:p>
            <a:pPr eaLnBrk="0" hangingPunct="0">
              <a:buClrTx/>
              <a:buSzTx/>
              <a:buFontTx/>
              <a:buNone/>
            </a:pPr>
            <a:r>
              <a:rPr kumimoji="0" lang="en-US" altLang="zh-CN" sz="2800" dirty="0">
                <a:solidFill>
                  <a:srgbClr val="0070C0"/>
                </a:solidFill>
                <a:cs typeface="Times New Roman (Hebrew)" pitchFamily="26" charset="-79"/>
              </a:rPr>
              <a:t>A- set of </a:t>
            </a:r>
            <a:r>
              <a:rPr kumimoji="0" lang="en-US" altLang="zh-CN" sz="2800" dirty="0" smtClean="0">
                <a:solidFill>
                  <a:srgbClr val="FF0000"/>
                </a:solidFill>
                <a:cs typeface="Times New Roman (Hebrew)" pitchFamily="26" charset="-79"/>
              </a:rPr>
              <a:t>a</a:t>
            </a:r>
            <a:r>
              <a:rPr kumimoji="0" lang="en-US" altLang="zh-CN" sz="2800" dirty="0" smtClean="0">
                <a:solidFill>
                  <a:srgbClr val="0070C0"/>
                </a:solidFill>
                <a:cs typeface="Times New Roman (Hebrew)" pitchFamily="26" charset="-79"/>
              </a:rPr>
              <a:t>ctions</a:t>
            </a:r>
            <a:r>
              <a:rPr kumimoji="0" lang="en-US" altLang="zh-CN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 (Hebrew)" pitchFamily="26" charset="-79"/>
              </a:rPr>
              <a:t>, </a:t>
            </a:r>
            <a:r>
              <a:rPr kumimoji="0" lang="zh-CN" altLang="en-US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 (Hebrew)" pitchFamily="26" charset="-79"/>
              </a:rPr>
              <a:t>动作集合</a:t>
            </a:r>
            <a:endParaRPr kumimoji="0" lang="en-US" altLang="zh-CN" sz="2800" dirty="0">
              <a:solidFill>
                <a:srgbClr val="0070C0"/>
              </a:solidFill>
              <a:cs typeface="Times New Roman (Hebrew)" pitchFamily="26" charset="-79"/>
            </a:endParaRPr>
          </a:p>
          <a:p>
            <a:pPr eaLnBrk="0" hangingPunct="0">
              <a:buClrTx/>
              <a:buSzTx/>
              <a:buFontTx/>
              <a:buNone/>
            </a:pPr>
            <a:endParaRPr kumimoji="0" lang="en-US" altLang="zh-CN" sz="2800" dirty="0">
              <a:solidFill>
                <a:srgbClr val="0070C0"/>
              </a:solidFill>
              <a:cs typeface="Times New Roman (Hebrew)" pitchFamily="26" charset="-79"/>
            </a:endParaRPr>
          </a:p>
          <a:p>
            <a:pPr eaLnBrk="0" hangingPunct="0">
              <a:buClrTx/>
              <a:buSzTx/>
              <a:buFontTx/>
              <a:buNone/>
            </a:pPr>
            <a:r>
              <a:rPr kumimoji="0" lang="en-US" altLang="zh-CN" sz="2800" dirty="0">
                <a:solidFill>
                  <a:srgbClr val="0070C0"/>
                </a:solidFill>
                <a:latin typeface="Symbol" pitchFamily="18" charset="2"/>
                <a:cs typeface="Times New Roman (Hebrew)" pitchFamily="26" charset="-79"/>
              </a:rPr>
              <a:t>d</a:t>
            </a:r>
            <a:r>
              <a:rPr kumimoji="0" lang="en-US" altLang="zh-CN" sz="2800" dirty="0">
                <a:solidFill>
                  <a:srgbClr val="0070C0"/>
                </a:solidFill>
                <a:cs typeface="Times New Roman (Hebrew)" pitchFamily="26" charset="-79"/>
              </a:rPr>
              <a:t> - </a:t>
            </a:r>
            <a:r>
              <a:rPr kumimoji="0" lang="en-US" altLang="zh-CN" sz="2800" dirty="0" smtClean="0">
                <a:solidFill>
                  <a:srgbClr val="0070C0"/>
                </a:solidFill>
                <a:cs typeface="Times New Roman (Hebrew)" pitchFamily="26" charset="-79"/>
              </a:rPr>
              <a:t>transition </a:t>
            </a:r>
            <a:r>
              <a:rPr kumimoji="0" lang="en-US" altLang="zh-CN" sz="2800" dirty="0" smtClean="0">
                <a:solidFill>
                  <a:srgbClr val="FF0000"/>
                </a:solidFill>
                <a:cs typeface="Times New Roman (Hebrew)" pitchFamily="26" charset="-79"/>
              </a:rPr>
              <a:t>p</a:t>
            </a:r>
            <a:r>
              <a:rPr kumimoji="0" lang="en-US" altLang="zh-CN" sz="2800" dirty="0" smtClean="0">
                <a:solidFill>
                  <a:srgbClr val="0070C0"/>
                </a:solidFill>
                <a:cs typeface="Times New Roman (Hebrew)" pitchFamily="26" charset="-79"/>
              </a:rPr>
              <a:t>robability</a:t>
            </a:r>
            <a:r>
              <a:rPr kumimoji="0" lang="zh-CN" altLang="en-US" sz="2800" dirty="0" smtClean="0">
                <a:solidFill>
                  <a:srgbClr val="0070C0"/>
                </a:solidFill>
                <a:cs typeface="Times New Roman (Hebrew)" pitchFamily="26" charset="-79"/>
              </a:rPr>
              <a:t>，</a:t>
            </a:r>
            <a:r>
              <a:rPr kumimoji="0" lang="zh-CN" altLang="en-US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 (Hebrew)" pitchFamily="26" charset="-79"/>
              </a:rPr>
              <a:t>状态转移概率</a:t>
            </a:r>
            <a:endParaRPr kumimoji="0" lang="en-US" altLang="zh-CN" sz="2800" dirty="0">
              <a:solidFill>
                <a:srgbClr val="0070C0"/>
              </a:solidFill>
              <a:cs typeface="Times New Roman (Hebrew)" pitchFamily="26" charset="-79"/>
            </a:endParaRPr>
          </a:p>
          <a:p>
            <a:pPr eaLnBrk="0" hangingPunct="0">
              <a:buClrTx/>
              <a:buSzTx/>
              <a:buFontTx/>
              <a:buNone/>
            </a:pPr>
            <a:endParaRPr kumimoji="0" lang="en-US" altLang="zh-CN" sz="2800" dirty="0">
              <a:solidFill>
                <a:srgbClr val="0070C0"/>
              </a:solidFill>
              <a:cs typeface="Times New Roman (Hebrew)" pitchFamily="26" charset="-79"/>
            </a:endParaRPr>
          </a:p>
          <a:p>
            <a:pPr eaLnBrk="0" hangingPunct="0">
              <a:buClrTx/>
              <a:buSzTx/>
              <a:buFontTx/>
              <a:buNone/>
            </a:pPr>
            <a:r>
              <a:rPr kumimoji="0" lang="en-US" altLang="zh-CN" sz="2800" dirty="0">
                <a:solidFill>
                  <a:srgbClr val="0070C0"/>
                </a:solidFill>
                <a:cs typeface="Times New Roman (Hebrew)" pitchFamily="26" charset="-79"/>
              </a:rPr>
              <a:t>R</a:t>
            </a:r>
            <a:r>
              <a:rPr kumimoji="0" lang="en-US" altLang="zh-CN" sz="2800" dirty="0" smtClean="0">
                <a:solidFill>
                  <a:srgbClr val="0070C0"/>
                </a:solidFill>
                <a:cs typeface="Times New Roman (Hebrew)" pitchFamily="26" charset="-79"/>
              </a:rPr>
              <a:t> – immediate </a:t>
            </a:r>
            <a:r>
              <a:rPr kumimoji="0" lang="en-US" altLang="zh-CN" sz="2800" dirty="0" smtClean="0">
                <a:solidFill>
                  <a:srgbClr val="FF0000"/>
                </a:solidFill>
                <a:cs typeface="Times New Roman (Hebrew)" pitchFamily="26" charset="-79"/>
              </a:rPr>
              <a:t>r</a:t>
            </a:r>
            <a:r>
              <a:rPr kumimoji="0" lang="en-US" altLang="zh-CN" sz="2800" dirty="0" smtClean="0">
                <a:solidFill>
                  <a:srgbClr val="0070C0"/>
                </a:solidFill>
                <a:cs typeface="Times New Roman (Hebrew)" pitchFamily="26" charset="-79"/>
              </a:rPr>
              <a:t>eward function</a:t>
            </a:r>
            <a:r>
              <a:rPr kumimoji="0" lang="en-US" altLang="zh-CN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 (Hebrew)" pitchFamily="26" charset="-79"/>
              </a:rPr>
              <a:t>, </a:t>
            </a:r>
            <a:r>
              <a:rPr kumimoji="0"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 (Hebrew)" pitchFamily="26" charset="-79"/>
              </a:rPr>
              <a:t>即时</a:t>
            </a:r>
            <a:r>
              <a:rPr kumimoji="0" lang="zh-CN" altLang="en-US" sz="28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 (Hebrew)" pitchFamily="26" charset="-79"/>
              </a:rPr>
              <a:t>奖赏函数</a:t>
            </a:r>
            <a:endParaRPr kumimoji="0" lang="en-US" altLang="he-IL" sz="2800" dirty="0">
              <a:solidFill>
                <a:srgbClr val="0070C0"/>
              </a:solidFill>
              <a:cs typeface="Times New Roman (Hebrew)" pitchFamily="26" charset="-79"/>
            </a:endParaRP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276030" y="1883446"/>
            <a:ext cx="1985962" cy="1633538"/>
            <a:chOff x="3696" y="255"/>
            <a:chExt cx="1251" cy="1029"/>
          </a:xfrm>
        </p:grpSpPr>
        <p:sp>
          <p:nvSpPr>
            <p:cNvPr id="6" name="Oval 10"/>
            <p:cNvSpPr>
              <a:spLocks noChangeArrowheads="1"/>
            </p:cNvSpPr>
            <p:nvPr/>
          </p:nvSpPr>
          <p:spPr bwMode="auto">
            <a:xfrm>
              <a:off x="3696" y="572"/>
              <a:ext cx="298" cy="303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Comic Sans MS" pitchFamily="66" charset="0"/>
                  <a:ea typeface="仿宋_GB2312" pitchFamily="49" charset="-122"/>
                </a:rPr>
                <a:t>s</a:t>
              </a:r>
              <a:r>
                <a:rPr lang="en-US" altLang="zh-CN" sz="2400" baseline="-25000">
                  <a:solidFill>
                    <a:srgbClr val="000000"/>
                  </a:solidFill>
                  <a:latin typeface="Comic Sans MS" pitchFamily="66" charset="0"/>
                  <a:ea typeface="仿宋_GB2312" pitchFamily="49" charset="-122"/>
                </a:rPr>
                <a:t>0</a:t>
              </a:r>
            </a:p>
          </p:txBody>
        </p:sp>
        <p:sp>
          <p:nvSpPr>
            <p:cNvPr id="7" name="Oval 11"/>
            <p:cNvSpPr>
              <a:spLocks noChangeArrowheads="1"/>
            </p:cNvSpPr>
            <p:nvPr/>
          </p:nvSpPr>
          <p:spPr bwMode="auto">
            <a:xfrm>
              <a:off x="4433" y="300"/>
              <a:ext cx="276" cy="303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Comic Sans MS" pitchFamily="66" charset="0"/>
                  <a:ea typeface="仿宋_GB2312" pitchFamily="49" charset="-122"/>
                </a:rPr>
                <a:t>s</a:t>
              </a:r>
              <a:r>
                <a:rPr lang="en-US" altLang="zh-CN" sz="2400" baseline="-25000">
                  <a:solidFill>
                    <a:srgbClr val="000000"/>
                  </a:solidFill>
                  <a:latin typeface="Comic Sans MS" pitchFamily="66" charset="0"/>
                  <a:ea typeface="仿宋_GB2312" pitchFamily="49" charset="-122"/>
                </a:rPr>
                <a:t>1</a:t>
              </a:r>
            </a:p>
          </p:txBody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4649" y="663"/>
              <a:ext cx="298" cy="303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Comic Sans MS" pitchFamily="66" charset="0"/>
                  <a:ea typeface="仿宋_GB2312" pitchFamily="49" charset="-122"/>
                </a:rPr>
                <a:t>s</a:t>
              </a:r>
              <a:r>
                <a:rPr lang="en-US" altLang="zh-CN" sz="2400" baseline="-25000">
                  <a:solidFill>
                    <a:srgbClr val="000000"/>
                  </a:solidFill>
                  <a:latin typeface="Comic Sans MS" pitchFamily="66" charset="0"/>
                  <a:ea typeface="仿宋_GB2312" pitchFamily="49" charset="-122"/>
                </a:rPr>
                <a:t>2</a:t>
              </a:r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auto">
            <a:xfrm>
              <a:off x="4332" y="981"/>
              <a:ext cx="298" cy="303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Comic Sans MS" pitchFamily="66" charset="0"/>
                  <a:ea typeface="仿宋_GB2312" pitchFamily="49" charset="-122"/>
                </a:rPr>
                <a:t>s</a:t>
              </a:r>
              <a:r>
                <a:rPr lang="en-US" altLang="zh-CN" sz="2400" baseline="-25000">
                  <a:solidFill>
                    <a:srgbClr val="000000"/>
                  </a:solidFill>
                  <a:latin typeface="Comic Sans MS" pitchFamily="66" charset="0"/>
                  <a:ea typeface="仿宋_GB2312" pitchFamily="49" charset="-122"/>
                </a:rPr>
                <a:t>3</a:t>
              </a:r>
            </a:p>
          </p:txBody>
        </p:sp>
        <p:sp>
          <p:nvSpPr>
            <p:cNvPr id="10" name="Freeform 14"/>
            <p:cNvSpPr>
              <a:spLocks/>
            </p:cNvSpPr>
            <p:nvPr/>
          </p:nvSpPr>
          <p:spPr bwMode="auto">
            <a:xfrm>
              <a:off x="3969" y="316"/>
              <a:ext cx="453" cy="256"/>
            </a:xfrm>
            <a:custGeom>
              <a:avLst/>
              <a:gdLst>
                <a:gd name="T0" fmla="*/ 0 w 453"/>
                <a:gd name="T1" fmla="*/ 256 h 256"/>
                <a:gd name="T2" fmla="*/ 181 w 453"/>
                <a:gd name="T3" fmla="*/ 30 h 256"/>
                <a:gd name="T4" fmla="*/ 453 w 453"/>
                <a:gd name="T5" fmla="*/ 75 h 256"/>
                <a:gd name="T6" fmla="*/ 0 60000 65536"/>
                <a:gd name="T7" fmla="*/ 0 60000 65536"/>
                <a:gd name="T8" fmla="*/ 0 60000 65536"/>
                <a:gd name="T9" fmla="*/ 0 w 453"/>
                <a:gd name="T10" fmla="*/ 0 h 256"/>
                <a:gd name="T11" fmla="*/ 453 w 453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3" h="256">
                  <a:moveTo>
                    <a:pt x="0" y="256"/>
                  </a:moveTo>
                  <a:cubicBezTo>
                    <a:pt x="53" y="158"/>
                    <a:pt x="106" y="60"/>
                    <a:pt x="181" y="30"/>
                  </a:cubicBezTo>
                  <a:cubicBezTo>
                    <a:pt x="256" y="0"/>
                    <a:pt x="408" y="68"/>
                    <a:pt x="453" y="7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auto">
            <a:xfrm>
              <a:off x="3923" y="845"/>
              <a:ext cx="409" cy="362"/>
            </a:xfrm>
            <a:custGeom>
              <a:avLst/>
              <a:gdLst>
                <a:gd name="T0" fmla="*/ 0 w 409"/>
                <a:gd name="T1" fmla="*/ 0 h 362"/>
                <a:gd name="T2" fmla="*/ 91 w 409"/>
                <a:gd name="T3" fmla="*/ 317 h 362"/>
                <a:gd name="T4" fmla="*/ 409 w 409"/>
                <a:gd name="T5" fmla="*/ 272 h 362"/>
                <a:gd name="T6" fmla="*/ 0 60000 65536"/>
                <a:gd name="T7" fmla="*/ 0 60000 65536"/>
                <a:gd name="T8" fmla="*/ 0 60000 65536"/>
                <a:gd name="T9" fmla="*/ 0 w 409"/>
                <a:gd name="T10" fmla="*/ 0 h 362"/>
                <a:gd name="T11" fmla="*/ 409 w 409"/>
                <a:gd name="T12" fmla="*/ 362 h 3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" h="362">
                  <a:moveTo>
                    <a:pt x="0" y="0"/>
                  </a:moveTo>
                  <a:cubicBezTo>
                    <a:pt x="11" y="136"/>
                    <a:pt x="23" y="272"/>
                    <a:pt x="91" y="317"/>
                  </a:cubicBezTo>
                  <a:cubicBezTo>
                    <a:pt x="159" y="362"/>
                    <a:pt x="284" y="317"/>
                    <a:pt x="409" y="272"/>
                  </a:cubicBezTo>
                </a:path>
              </a:pathLst>
            </a:custGeom>
            <a:noFill/>
            <a:ln w="9525" cap="flat" cmpd="sng">
              <a:solidFill>
                <a:schemeClr val="hlink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auto">
            <a:xfrm>
              <a:off x="3969" y="754"/>
              <a:ext cx="681" cy="91"/>
            </a:xfrm>
            <a:custGeom>
              <a:avLst/>
              <a:gdLst>
                <a:gd name="T0" fmla="*/ 0 w 409"/>
                <a:gd name="T1" fmla="*/ 0 h 362"/>
                <a:gd name="T2" fmla="*/ 3235 w 409"/>
                <a:gd name="T3" fmla="*/ 0 h 362"/>
                <a:gd name="T4" fmla="*/ 14512 w 409"/>
                <a:gd name="T5" fmla="*/ 0 h 362"/>
                <a:gd name="T6" fmla="*/ 0 60000 65536"/>
                <a:gd name="T7" fmla="*/ 0 60000 65536"/>
                <a:gd name="T8" fmla="*/ 0 60000 65536"/>
                <a:gd name="T9" fmla="*/ 0 w 409"/>
                <a:gd name="T10" fmla="*/ 0 h 362"/>
                <a:gd name="T11" fmla="*/ 409 w 409"/>
                <a:gd name="T12" fmla="*/ 362 h 3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" h="362">
                  <a:moveTo>
                    <a:pt x="0" y="0"/>
                  </a:moveTo>
                  <a:cubicBezTo>
                    <a:pt x="11" y="136"/>
                    <a:pt x="23" y="272"/>
                    <a:pt x="91" y="317"/>
                  </a:cubicBezTo>
                  <a:cubicBezTo>
                    <a:pt x="159" y="362"/>
                    <a:pt x="284" y="317"/>
                    <a:pt x="409" y="272"/>
                  </a:cubicBezTo>
                </a:path>
              </a:pathLst>
            </a:custGeom>
            <a:noFill/>
            <a:ln w="9525" cap="flat" cmpd="sng">
              <a:solidFill>
                <a:schemeClr val="hlink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auto">
            <a:xfrm flipV="1">
              <a:off x="3878" y="300"/>
              <a:ext cx="591" cy="272"/>
            </a:xfrm>
            <a:custGeom>
              <a:avLst/>
              <a:gdLst>
                <a:gd name="T0" fmla="*/ 0 w 409"/>
                <a:gd name="T1" fmla="*/ 0 h 362"/>
                <a:gd name="T2" fmla="*/ 1188 w 409"/>
                <a:gd name="T3" fmla="*/ 43 h 362"/>
                <a:gd name="T4" fmla="*/ 5378 w 409"/>
                <a:gd name="T5" fmla="*/ 37 h 362"/>
                <a:gd name="T6" fmla="*/ 0 60000 65536"/>
                <a:gd name="T7" fmla="*/ 0 60000 65536"/>
                <a:gd name="T8" fmla="*/ 0 60000 65536"/>
                <a:gd name="T9" fmla="*/ 0 w 409"/>
                <a:gd name="T10" fmla="*/ 0 h 362"/>
                <a:gd name="T11" fmla="*/ 409 w 409"/>
                <a:gd name="T12" fmla="*/ 362 h 3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" h="362">
                  <a:moveTo>
                    <a:pt x="0" y="0"/>
                  </a:moveTo>
                  <a:cubicBezTo>
                    <a:pt x="11" y="136"/>
                    <a:pt x="23" y="272"/>
                    <a:pt x="91" y="317"/>
                  </a:cubicBezTo>
                  <a:cubicBezTo>
                    <a:pt x="159" y="362"/>
                    <a:pt x="284" y="317"/>
                    <a:pt x="409" y="272"/>
                  </a:cubicBezTo>
                </a:path>
              </a:pathLst>
            </a:custGeom>
            <a:noFill/>
            <a:ln w="9525" cap="flat" cmpd="sng">
              <a:solidFill>
                <a:schemeClr val="hlink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4014" y="255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Comic Sans MS" pitchFamily="66" charset="0"/>
                  <a:ea typeface="仿宋_GB2312" pitchFamily="49" charset="-122"/>
                </a:rPr>
                <a:t>a</a:t>
              </a:r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4195" y="618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0000FF"/>
                  </a:solidFill>
                  <a:latin typeface="Comic Sans MS" pitchFamily="66" charset="0"/>
                  <a:ea typeface="仿宋_GB2312" pitchFamily="49" charset="-122"/>
                </a:rPr>
                <a:t>a</a:t>
              </a:r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3969" y="981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Comic Sans MS" pitchFamily="66" charset="0"/>
                  <a:ea typeface="仿宋_GB2312" pitchFamily="49" charset="-122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658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MDP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模型</a:t>
            </a:r>
            <a:r>
              <a:rPr lang="zh-CN" altLang="en-US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状态和动作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138709" y="1793875"/>
            <a:ext cx="4881563" cy="3873500"/>
            <a:chOff x="432" y="1344"/>
            <a:chExt cx="3075" cy="2440"/>
          </a:xfrm>
        </p:grpSpPr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1537" y="1825"/>
              <a:ext cx="190" cy="190"/>
            </a:xfrm>
            <a:prstGeom prst="ellipse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1009" y="1873"/>
              <a:ext cx="190" cy="190"/>
            </a:xfrm>
            <a:prstGeom prst="ellipse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681" y="2449"/>
              <a:ext cx="190" cy="190"/>
            </a:xfrm>
            <a:prstGeom prst="ellipse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961" y="2545"/>
              <a:ext cx="190" cy="190"/>
            </a:xfrm>
            <a:prstGeom prst="ellipse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2497" y="1873"/>
              <a:ext cx="190" cy="190"/>
            </a:xfrm>
            <a:prstGeom prst="ellipse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2065" y="2977"/>
              <a:ext cx="190" cy="190"/>
            </a:xfrm>
            <a:prstGeom prst="ellipse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432" y="3532"/>
              <a:ext cx="24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20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 (Hebrew)" pitchFamily="26" charset="-79"/>
                </a:rPr>
                <a:t>状态之间的转移</a:t>
              </a:r>
              <a:endParaRPr kumimoji="0" lang="en-US" altLang="he-IL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 (Hebrew)" pitchFamily="26" charset="-79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 flipV="1">
              <a:off x="1878" y="2646"/>
              <a:ext cx="233" cy="8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V="1">
              <a:off x="2208" y="2070"/>
              <a:ext cx="329" cy="66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2448" y="2688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b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 (Hebrew)" pitchFamily="26" charset="-79"/>
                </a:rPr>
                <a:t>action a</a:t>
              </a:r>
              <a:endParaRPr kumimoji="0" lang="en-US" altLang="he-IL" b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 (Hebrew)" pitchFamily="26" charset="-79"/>
              </a:endParaRPr>
            </a:p>
          </p:txBody>
        </p:sp>
        <p:graphicFrame>
          <p:nvGraphicFramePr>
            <p:cNvPr id="18" name="Object 1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91175905"/>
                </p:ext>
              </p:extLst>
            </p:nvPr>
          </p:nvGraphicFramePr>
          <p:xfrm>
            <a:off x="1737" y="3588"/>
            <a:ext cx="5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" name="公式" r:id="rId3" imgW="888840" imgH="304560" progId="Equation.3">
                    <p:embed/>
                  </p:oleObj>
                </mc:Choice>
                <mc:Fallback>
                  <p:oleObj name="公式" r:id="rId3" imgW="888840" imgH="30456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7" y="3588"/>
                          <a:ext cx="5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483" y="1344"/>
              <a:ext cx="30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2000" b="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 (Hebrew)" pitchFamily="26" charset="-79"/>
                </a:rPr>
                <a:t>环境</a:t>
              </a:r>
              <a:r>
                <a:rPr kumimoji="0" lang="en-US" altLang="zh-CN" sz="2000" b="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 (Hebrew)" pitchFamily="26" charset="-79"/>
                </a:rPr>
                <a:t> </a:t>
              </a:r>
              <a:r>
                <a:rPr kumimoji="0" lang="en-US" altLang="zh-CN" sz="2000" b="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 (Hebrew)" pitchFamily="26" charset="-79"/>
                </a:rPr>
                <a:t>= 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 (Hebrew)" pitchFamily="26" charset="-79"/>
                </a:rPr>
                <a:t>状态集合</a:t>
              </a:r>
              <a:endParaRPr kumimoji="0" lang="en-US" altLang="he-IL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 (Hebrew)" pitchFamily="26" charset="-79"/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1680" y="2784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600" b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 (Hebrew)" pitchFamily="26" charset="-79"/>
                </a:rPr>
                <a:t>0.3</a:t>
              </a:r>
              <a:endParaRPr kumimoji="0" lang="en-US" altLang="en-US" sz="1600" b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 (Hebrew)" pitchFamily="26" charset="-79"/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2400" y="2496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600" b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 (Hebrew)" pitchFamily="26" charset="-79"/>
                </a:rPr>
                <a:t>0.7</a:t>
              </a:r>
              <a:endParaRPr kumimoji="0" lang="en-US" altLang="en-US" sz="1600" b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 (Hebrew)" pitchFamily="26" charset="-79"/>
              </a:endParaRPr>
            </a:p>
          </p:txBody>
        </p:sp>
        <p:sp>
          <p:nvSpPr>
            <p:cNvPr id="22" name="AutoShape 17"/>
            <p:cNvSpPr>
              <a:spLocks noChangeArrowheads="1"/>
            </p:cNvSpPr>
            <p:nvPr/>
          </p:nvSpPr>
          <p:spPr bwMode="auto">
            <a:xfrm>
              <a:off x="2064" y="2736"/>
              <a:ext cx="192" cy="192"/>
            </a:xfrm>
            <a:prstGeom prst="upArrow">
              <a:avLst>
                <a:gd name="adj1" fmla="val 50000"/>
                <a:gd name="adj2" fmla="val 24981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04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MDP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模型</a:t>
            </a:r>
            <a:r>
              <a:rPr lang="zh-CN" altLang="en-US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奖赏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2362200" y="2286000"/>
            <a:ext cx="301625" cy="301625"/>
          </a:xfrm>
          <a:prstGeom prst="ellipse">
            <a:avLst/>
          </a:prstGeom>
          <a:solidFill>
            <a:srgbClr val="99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524000" y="2362200"/>
            <a:ext cx="301625" cy="301625"/>
          </a:xfrm>
          <a:prstGeom prst="ellipse">
            <a:avLst/>
          </a:prstGeom>
          <a:solidFill>
            <a:srgbClr val="99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2590800" y="3276600"/>
            <a:ext cx="301625" cy="301625"/>
          </a:xfrm>
          <a:prstGeom prst="ellipse">
            <a:avLst/>
          </a:prstGeom>
          <a:solidFill>
            <a:srgbClr val="99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447800" y="3429000"/>
            <a:ext cx="301625" cy="301625"/>
          </a:xfrm>
          <a:prstGeom prst="ellipse">
            <a:avLst/>
          </a:prstGeom>
          <a:solidFill>
            <a:srgbClr val="99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3886200" y="2362200"/>
            <a:ext cx="301625" cy="301625"/>
          </a:xfrm>
          <a:prstGeom prst="ellipse">
            <a:avLst/>
          </a:prstGeom>
          <a:solidFill>
            <a:srgbClr val="99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3200400" y="4114800"/>
            <a:ext cx="301625" cy="301625"/>
          </a:xfrm>
          <a:prstGeom prst="ellipse">
            <a:avLst/>
          </a:prstGeom>
          <a:solidFill>
            <a:srgbClr val="99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 flipV="1">
            <a:off x="2903538" y="3589338"/>
            <a:ext cx="360362" cy="512762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3436938" y="2674938"/>
            <a:ext cx="512762" cy="1427162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427984" y="1577472"/>
            <a:ext cx="468052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s,a</a:t>
            </a:r>
            <a:r>
              <a:rPr kumimoji="0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2000" b="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kumimoji="0" lang="zh-CN" altLang="en-US" sz="2000" b="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在状态</a:t>
            </a:r>
            <a:r>
              <a:rPr kumimoji="0"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，采用</a:t>
            </a:r>
            <a:r>
              <a:rPr kumimoji="0"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动作获得的奖赏</a:t>
            </a:r>
            <a:endParaRPr kumimoji="0" lang="en-US" altLang="he-IL" sz="2000" b="0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V="1">
            <a:off x="1836738" y="2446338"/>
            <a:ext cx="512762" cy="55562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1619250" y="2686050"/>
            <a:ext cx="55563" cy="741363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V="1">
            <a:off x="1760538" y="3436938"/>
            <a:ext cx="817562" cy="131762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2686050" y="2436813"/>
            <a:ext cx="1198563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H="1">
            <a:off x="2914650" y="2609850"/>
            <a:ext cx="969963" cy="741363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H="1" flipV="1">
            <a:off x="2598738" y="2598738"/>
            <a:ext cx="131762" cy="665162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488615" y="4439245"/>
            <a:ext cx="5822032" cy="2308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ClrTx/>
              <a:buSzTx/>
              <a:buFontTx/>
              <a:buNone/>
            </a:pPr>
            <a:r>
              <a:rPr kumimoji="0"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举例</a:t>
            </a:r>
            <a:r>
              <a:rPr kumimoji="0"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kumimoji="0" lang="en-US" altLang="zh-CN" b="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  <a:buClrTx/>
              <a:buSzTx/>
              <a:buFontTx/>
              <a:buNone/>
            </a:pPr>
            <a:r>
              <a:rPr kumimoji="0" lang="en-US" alt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0"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b="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s,a</a:t>
            </a:r>
            <a:r>
              <a:rPr kumimoji="0" lang="en-US" altLang="zh-CN" b="0" dirty="0">
                <a:ea typeface="黑体" panose="02010609060101010101" pitchFamily="49" charset="-122"/>
                <a:cs typeface="Times New Roman" panose="02020603050405020304" pitchFamily="18" charset="0"/>
              </a:rPr>
              <a:t>) =    -1 with probability 0.5</a:t>
            </a:r>
          </a:p>
          <a:p>
            <a:pPr eaLnBrk="0" hangingPunct="0">
              <a:lnSpc>
                <a:spcPct val="150000"/>
              </a:lnSpc>
              <a:buClrTx/>
              <a:buSzTx/>
              <a:buFontTx/>
              <a:buNone/>
            </a:pPr>
            <a:r>
              <a:rPr kumimoji="0" lang="en-US" altLang="zh-CN" b="0" dirty="0">
                <a:ea typeface="黑体" panose="02010609060101010101" pitchFamily="49" charset="-122"/>
                <a:cs typeface="Times New Roman" panose="02020603050405020304" pitchFamily="18" charset="0"/>
              </a:rPr>
              <a:t>              +10 with probability 0.35</a:t>
            </a:r>
          </a:p>
          <a:p>
            <a:pPr eaLnBrk="0" hangingPunct="0">
              <a:lnSpc>
                <a:spcPct val="150000"/>
              </a:lnSpc>
              <a:buClrTx/>
              <a:buSzTx/>
              <a:buFontTx/>
              <a:buNone/>
            </a:pPr>
            <a:r>
              <a:rPr kumimoji="0" lang="en-US" altLang="zh-CN" b="0" dirty="0">
                <a:ea typeface="黑体" panose="02010609060101010101" pitchFamily="49" charset="-122"/>
                <a:cs typeface="Times New Roman" panose="02020603050405020304" pitchFamily="18" charset="0"/>
              </a:rPr>
              <a:t>              +20 with probability 0.15</a:t>
            </a:r>
            <a:endParaRPr kumimoji="0" lang="en-US" altLang="he-IL" b="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5643411" y="4653136"/>
            <a:ext cx="1985962" cy="1633538"/>
            <a:chOff x="3696" y="255"/>
            <a:chExt cx="1251" cy="1029"/>
          </a:xfrm>
        </p:grpSpPr>
        <p:sp>
          <p:nvSpPr>
            <p:cNvPr id="24" name="Oval 10"/>
            <p:cNvSpPr>
              <a:spLocks noChangeArrowheads="1"/>
            </p:cNvSpPr>
            <p:nvPr/>
          </p:nvSpPr>
          <p:spPr bwMode="auto">
            <a:xfrm>
              <a:off x="3696" y="572"/>
              <a:ext cx="298" cy="303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Comic Sans MS" pitchFamily="66" charset="0"/>
                  <a:ea typeface="仿宋_GB2312" pitchFamily="49" charset="-122"/>
                </a:rPr>
                <a:t>s</a:t>
              </a:r>
              <a:r>
                <a:rPr lang="en-US" altLang="zh-CN" sz="2400" baseline="-25000" dirty="0">
                  <a:solidFill>
                    <a:srgbClr val="000000"/>
                  </a:solidFill>
                  <a:latin typeface="Comic Sans MS" pitchFamily="66" charset="0"/>
                  <a:ea typeface="仿宋_GB2312" pitchFamily="49" charset="-122"/>
                </a:rPr>
                <a:t>0</a:t>
              </a:r>
            </a:p>
          </p:txBody>
        </p:sp>
        <p:sp>
          <p:nvSpPr>
            <p:cNvPr id="25" name="Oval 11"/>
            <p:cNvSpPr>
              <a:spLocks noChangeArrowheads="1"/>
            </p:cNvSpPr>
            <p:nvPr/>
          </p:nvSpPr>
          <p:spPr bwMode="auto">
            <a:xfrm>
              <a:off x="4433" y="300"/>
              <a:ext cx="276" cy="303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Comic Sans MS" pitchFamily="66" charset="0"/>
                  <a:ea typeface="仿宋_GB2312" pitchFamily="49" charset="-122"/>
                </a:rPr>
                <a:t>s</a:t>
              </a:r>
              <a:r>
                <a:rPr lang="en-US" altLang="zh-CN" sz="2400" baseline="-25000" dirty="0">
                  <a:solidFill>
                    <a:srgbClr val="000000"/>
                  </a:solidFill>
                  <a:latin typeface="Comic Sans MS" pitchFamily="66" charset="0"/>
                  <a:ea typeface="仿宋_GB2312" pitchFamily="49" charset="-122"/>
                </a:rPr>
                <a:t>1</a:t>
              </a:r>
            </a:p>
          </p:txBody>
        </p:sp>
        <p:sp>
          <p:nvSpPr>
            <p:cNvPr id="26" name="Oval 12"/>
            <p:cNvSpPr>
              <a:spLocks noChangeArrowheads="1"/>
            </p:cNvSpPr>
            <p:nvPr/>
          </p:nvSpPr>
          <p:spPr bwMode="auto">
            <a:xfrm>
              <a:off x="4649" y="663"/>
              <a:ext cx="298" cy="303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Comic Sans MS" pitchFamily="66" charset="0"/>
                  <a:ea typeface="仿宋_GB2312" pitchFamily="49" charset="-122"/>
                </a:rPr>
                <a:t>s</a:t>
              </a:r>
              <a:r>
                <a:rPr lang="en-US" altLang="zh-CN" sz="2400" baseline="-25000" dirty="0">
                  <a:solidFill>
                    <a:srgbClr val="000000"/>
                  </a:solidFill>
                  <a:latin typeface="Comic Sans MS" pitchFamily="66" charset="0"/>
                  <a:ea typeface="仿宋_GB2312" pitchFamily="49" charset="-122"/>
                </a:rPr>
                <a:t>2</a:t>
              </a:r>
            </a:p>
          </p:txBody>
        </p:sp>
        <p:sp>
          <p:nvSpPr>
            <p:cNvPr id="27" name="Oval 13"/>
            <p:cNvSpPr>
              <a:spLocks noChangeArrowheads="1"/>
            </p:cNvSpPr>
            <p:nvPr/>
          </p:nvSpPr>
          <p:spPr bwMode="auto">
            <a:xfrm>
              <a:off x="4332" y="981"/>
              <a:ext cx="298" cy="303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Comic Sans MS" pitchFamily="66" charset="0"/>
                  <a:ea typeface="仿宋_GB2312" pitchFamily="49" charset="-122"/>
                </a:rPr>
                <a:t>s</a:t>
              </a:r>
              <a:r>
                <a:rPr lang="en-US" altLang="zh-CN" sz="2400" baseline="-25000">
                  <a:solidFill>
                    <a:srgbClr val="000000"/>
                  </a:solidFill>
                  <a:latin typeface="Comic Sans MS" pitchFamily="66" charset="0"/>
                  <a:ea typeface="仿宋_GB2312" pitchFamily="49" charset="-122"/>
                </a:rPr>
                <a:t>3</a:t>
              </a:r>
            </a:p>
          </p:txBody>
        </p:sp>
        <p:sp>
          <p:nvSpPr>
            <p:cNvPr id="28" name="Freeform 14"/>
            <p:cNvSpPr>
              <a:spLocks/>
            </p:cNvSpPr>
            <p:nvPr/>
          </p:nvSpPr>
          <p:spPr bwMode="auto">
            <a:xfrm>
              <a:off x="3969" y="316"/>
              <a:ext cx="453" cy="256"/>
            </a:xfrm>
            <a:custGeom>
              <a:avLst/>
              <a:gdLst>
                <a:gd name="T0" fmla="*/ 0 w 453"/>
                <a:gd name="T1" fmla="*/ 256 h 256"/>
                <a:gd name="T2" fmla="*/ 181 w 453"/>
                <a:gd name="T3" fmla="*/ 30 h 256"/>
                <a:gd name="T4" fmla="*/ 453 w 453"/>
                <a:gd name="T5" fmla="*/ 75 h 256"/>
                <a:gd name="T6" fmla="*/ 0 60000 65536"/>
                <a:gd name="T7" fmla="*/ 0 60000 65536"/>
                <a:gd name="T8" fmla="*/ 0 60000 65536"/>
                <a:gd name="T9" fmla="*/ 0 w 453"/>
                <a:gd name="T10" fmla="*/ 0 h 256"/>
                <a:gd name="T11" fmla="*/ 453 w 453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3" h="256">
                  <a:moveTo>
                    <a:pt x="0" y="256"/>
                  </a:moveTo>
                  <a:cubicBezTo>
                    <a:pt x="53" y="158"/>
                    <a:pt x="106" y="60"/>
                    <a:pt x="181" y="30"/>
                  </a:cubicBezTo>
                  <a:cubicBezTo>
                    <a:pt x="256" y="0"/>
                    <a:pt x="408" y="68"/>
                    <a:pt x="453" y="7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auto">
            <a:xfrm>
              <a:off x="3923" y="845"/>
              <a:ext cx="409" cy="362"/>
            </a:xfrm>
            <a:custGeom>
              <a:avLst/>
              <a:gdLst>
                <a:gd name="T0" fmla="*/ 0 w 409"/>
                <a:gd name="T1" fmla="*/ 0 h 362"/>
                <a:gd name="T2" fmla="*/ 91 w 409"/>
                <a:gd name="T3" fmla="*/ 317 h 362"/>
                <a:gd name="T4" fmla="*/ 409 w 409"/>
                <a:gd name="T5" fmla="*/ 272 h 362"/>
                <a:gd name="T6" fmla="*/ 0 60000 65536"/>
                <a:gd name="T7" fmla="*/ 0 60000 65536"/>
                <a:gd name="T8" fmla="*/ 0 60000 65536"/>
                <a:gd name="T9" fmla="*/ 0 w 409"/>
                <a:gd name="T10" fmla="*/ 0 h 362"/>
                <a:gd name="T11" fmla="*/ 409 w 409"/>
                <a:gd name="T12" fmla="*/ 362 h 3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" h="362">
                  <a:moveTo>
                    <a:pt x="0" y="0"/>
                  </a:moveTo>
                  <a:cubicBezTo>
                    <a:pt x="11" y="136"/>
                    <a:pt x="23" y="272"/>
                    <a:pt x="91" y="317"/>
                  </a:cubicBezTo>
                  <a:cubicBezTo>
                    <a:pt x="159" y="362"/>
                    <a:pt x="284" y="317"/>
                    <a:pt x="409" y="272"/>
                  </a:cubicBezTo>
                </a:path>
              </a:pathLst>
            </a:custGeom>
            <a:noFill/>
            <a:ln w="9525" cap="flat" cmpd="sng">
              <a:solidFill>
                <a:schemeClr val="hlink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auto">
            <a:xfrm>
              <a:off x="3969" y="754"/>
              <a:ext cx="681" cy="91"/>
            </a:xfrm>
            <a:custGeom>
              <a:avLst/>
              <a:gdLst>
                <a:gd name="T0" fmla="*/ 0 w 409"/>
                <a:gd name="T1" fmla="*/ 0 h 362"/>
                <a:gd name="T2" fmla="*/ 3235 w 409"/>
                <a:gd name="T3" fmla="*/ 0 h 362"/>
                <a:gd name="T4" fmla="*/ 14512 w 409"/>
                <a:gd name="T5" fmla="*/ 0 h 362"/>
                <a:gd name="T6" fmla="*/ 0 60000 65536"/>
                <a:gd name="T7" fmla="*/ 0 60000 65536"/>
                <a:gd name="T8" fmla="*/ 0 60000 65536"/>
                <a:gd name="T9" fmla="*/ 0 w 409"/>
                <a:gd name="T10" fmla="*/ 0 h 362"/>
                <a:gd name="T11" fmla="*/ 409 w 409"/>
                <a:gd name="T12" fmla="*/ 362 h 3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" h="362">
                  <a:moveTo>
                    <a:pt x="0" y="0"/>
                  </a:moveTo>
                  <a:cubicBezTo>
                    <a:pt x="11" y="136"/>
                    <a:pt x="23" y="272"/>
                    <a:pt x="91" y="317"/>
                  </a:cubicBezTo>
                  <a:cubicBezTo>
                    <a:pt x="159" y="362"/>
                    <a:pt x="284" y="317"/>
                    <a:pt x="409" y="272"/>
                  </a:cubicBezTo>
                </a:path>
              </a:pathLst>
            </a:custGeom>
            <a:noFill/>
            <a:ln w="9525" cap="flat" cmpd="sng">
              <a:solidFill>
                <a:schemeClr val="hlink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Freeform 17"/>
            <p:cNvSpPr>
              <a:spLocks/>
            </p:cNvSpPr>
            <p:nvPr/>
          </p:nvSpPr>
          <p:spPr bwMode="auto">
            <a:xfrm flipV="1">
              <a:off x="3878" y="300"/>
              <a:ext cx="591" cy="272"/>
            </a:xfrm>
            <a:custGeom>
              <a:avLst/>
              <a:gdLst>
                <a:gd name="T0" fmla="*/ 0 w 409"/>
                <a:gd name="T1" fmla="*/ 0 h 362"/>
                <a:gd name="T2" fmla="*/ 1188 w 409"/>
                <a:gd name="T3" fmla="*/ 43 h 362"/>
                <a:gd name="T4" fmla="*/ 5378 w 409"/>
                <a:gd name="T5" fmla="*/ 37 h 362"/>
                <a:gd name="T6" fmla="*/ 0 60000 65536"/>
                <a:gd name="T7" fmla="*/ 0 60000 65536"/>
                <a:gd name="T8" fmla="*/ 0 60000 65536"/>
                <a:gd name="T9" fmla="*/ 0 w 409"/>
                <a:gd name="T10" fmla="*/ 0 h 362"/>
                <a:gd name="T11" fmla="*/ 409 w 409"/>
                <a:gd name="T12" fmla="*/ 362 h 3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" h="362">
                  <a:moveTo>
                    <a:pt x="0" y="0"/>
                  </a:moveTo>
                  <a:cubicBezTo>
                    <a:pt x="11" y="136"/>
                    <a:pt x="23" y="272"/>
                    <a:pt x="91" y="317"/>
                  </a:cubicBezTo>
                  <a:cubicBezTo>
                    <a:pt x="159" y="362"/>
                    <a:pt x="284" y="317"/>
                    <a:pt x="409" y="272"/>
                  </a:cubicBezTo>
                </a:path>
              </a:pathLst>
            </a:custGeom>
            <a:noFill/>
            <a:ln w="9525" cap="flat" cmpd="sng">
              <a:solidFill>
                <a:schemeClr val="hlink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Text Box 18"/>
            <p:cNvSpPr txBox="1">
              <a:spLocks noChangeArrowheads="1"/>
            </p:cNvSpPr>
            <p:nvPr/>
          </p:nvSpPr>
          <p:spPr bwMode="auto">
            <a:xfrm>
              <a:off x="4014" y="255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Comic Sans MS" pitchFamily="66" charset="0"/>
                  <a:ea typeface="仿宋_GB2312" pitchFamily="49" charset="-122"/>
                </a:rPr>
                <a:t>a</a:t>
              </a:r>
            </a:p>
          </p:txBody>
        </p:sp>
        <p:sp>
          <p:nvSpPr>
            <p:cNvPr id="33" name="Text Box 19"/>
            <p:cNvSpPr txBox="1">
              <a:spLocks noChangeArrowheads="1"/>
            </p:cNvSpPr>
            <p:nvPr/>
          </p:nvSpPr>
          <p:spPr bwMode="auto">
            <a:xfrm>
              <a:off x="4195" y="618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0000FF"/>
                  </a:solidFill>
                  <a:latin typeface="Comic Sans MS" pitchFamily="66" charset="0"/>
                  <a:ea typeface="仿宋_GB2312" pitchFamily="49" charset="-122"/>
                </a:rPr>
                <a:t>a</a:t>
              </a:r>
            </a:p>
          </p:txBody>
        </p:sp>
        <p:sp>
          <p:nvSpPr>
            <p:cNvPr id="34" name="Text Box 20"/>
            <p:cNvSpPr txBox="1">
              <a:spLocks noChangeArrowheads="1"/>
            </p:cNvSpPr>
            <p:nvPr/>
          </p:nvSpPr>
          <p:spPr bwMode="auto">
            <a:xfrm>
              <a:off x="3969" y="981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FF0000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Comic Sans MS" pitchFamily="66" charset="0"/>
                  <a:ea typeface="仿宋_GB2312" pitchFamily="49" charset="-122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219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MDP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模型</a:t>
            </a:r>
            <a:r>
              <a:rPr lang="zh-CN" altLang="en-US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轨迹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2516187" y="2057400"/>
            <a:ext cx="6105525" cy="3502025"/>
            <a:chOff x="1874" y="1296"/>
            <a:chExt cx="3846" cy="2206"/>
          </a:xfrm>
        </p:grpSpPr>
        <p:sp>
          <p:nvSpPr>
            <p:cNvPr id="8" name="Oval 40"/>
            <p:cNvSpPr>
              <a:spLocks noChangeArrowheads="1"/>
            </p:cNvSpPr>
            <p:nvPr/>
          </p:nvSpPr>
          <p:spPr bwMode="auto">
            <a:xfrm>
              <a:off x="2451" y="1296"/>
              <a:ext cx="190" cy="190"/>
            </a:xfrm>
            <a:prstGeom prst="ellipse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41"/>
            <p:cNvSpPr>
              <a:spLocks noChangeArrowheads="1"/>
            </p:cNvSpPr>
            <p:nvPr/>
          </p:nvSpPr>
          <p:spPr bwMode="auto">
            <a:xfrm>
              <a:off x="1923" y="1344"/>
              <a:ext cx="190" cy="190"/>
            </a:xfrm>
            <a:prstGeom prst="ellipse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42"/>
            <p:cNvSpPr>
              <a:spLocks noChangeArrowheads="1"/>
            </p:cNvSpPr>
            <p:nvPr/>
          </p:nvSpPr>
          <p:spPr bwMode="auto">
            <a:xfrm>
              <a:off x="2595" y="1920"/>
              <a:ext cx="190" cy="190"/>
            </a:xfrm>
            <a:prstGeom prst="ellipse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43"/>
            <p:cNvSpPr>
              <a:spLocks noChangeArrowheads="1"/>
            </p:cNvSpPr>
            <p:nvPr/>
          </p:nvSpPr>
          <p:spPr bwMode="auto">
            <a:xfrm>
              <a:off x="1875" y="2016"/>
              <a:ext cx="190" cy="190"/>
            </a:xfrm>
            <a:prstGeom prst="ellipse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44"/>
            <p:cNvSpPr>
              <a:spLocks noChangeArrowheads="1"/>
            </p:cNvSpPr>
            <p:nvPr/>
          </p:nvSpPr>
          <p:spPr bwMode="auto">
            <a:xfrm>
              <a:off x="3411" y="1344"/>
              <a:ext cx="190" cy="190"/>
            </a:xfrm>
            <a:prstGeom prst="ellipse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45"/>
            <p:cNvSpPr>
              <a:spLocks noChangeArrowheads="1"/>
            </p:cNvSpPr>
            <p:nvPr/>
          </p:nvSpPr>
          <p:spPr bwMode="auto">
            <a:xfrm>
              <a:off x="2979" y="2448"/>
              <a:ext cx="190" cy="190"/>
            </a:xfrm>
            <a:prstGeom prst="ellipse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46"/>
            <p:cNvSpPr>
              <a:spLocks noChangeShapeType="1"/>
            </p:cNvSpPr>
            <p:nvPr/>
          </p:nvSpPr>
          <p:spPr bwMode="auto">
            <a:xfrm flipH="1" flipV="1">
              <a:off x="2792" y="2117"/>
              <a:ext cx="227" cy="323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47"/>
            <p:cNvSpPr>
              <a:spLocks noChangeShapeType="1"/>
            </p:cNvSpPr>
            <p:nvPr/>
          </p:nvSpPr>
          <p:spPr bwMode="auto">
            <a:xfrm flipV="1">
              <a:off x="3128" y="1541"/>
              <a:ext cx="323" cy="899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48"/>
            <p:cNvSpPr>
              <a:spLocks noChangeShapeType="1"/>
            </p:cNvSpPr>
            <p:nvPr/>
          </p:nvSpPr>
          <p:spPr bwMode="auto">
            <a:xfrm flipV="1">
              <a:off x="2120" y="1397"/>
              <a:ext cx="233" cy="35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9"/>
            <p:cNvSpPr>
              <a:spLocks noChangeShapeType="1"/>
            </p:cNvSpPr>
            <p:nvPr/>
          </p:nvSpPr>
          <p:spPr bwMode="auto">
            <a:xfrm flipH="1">
              <a:off x="1970" y="1548"/>
              <a:ext cx="48" cy="364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50"/>
            <p:cNvSpPr>
              <a:spLocks noChangeShapeType="1"/>
            </p:cNvSpPr>
            <p:nvPr/>
          </p:nvSpPr>
          <p:spPr bwMode="auto">
            <a:xfrm flipV="1">
              <a:off x="2072" y="2021"/>
              <a:ext cx="449" cy="8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51"/>
            <p:cNvSpPr>
              <a:spLocks noChangeShapeType="1"/>
            </p:cNvSpPr>
            <p:nvPr/>
          </p:nvSpPr>
          <p:spPr bwMode="auto">
            <a:xfrm>
              <a:off x="2655" y="1391"/>
              <a:ext cx="706" cy="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52"/>
            <p:cNvSpPr>
              <a:spLocks noChangeShapeType="1"/>
            </p:cNvSpPr>
            <p:nvPr/>
          </p:nvSpPr>
          <p:spPr bwMode="auto">
            <a:xfrm flipH="1">
              <a:off x="2799" y="1500"/>
              <a:ext cx="611" cy="467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53"/>
            <p:cNvSpPr>
              <a:spLocks noChangeShapeType="1"/>
            </p:cNvSpPr>
            <p:nvPr/>
          </p:nvSpPr>
          <p:spPr bwMode="auto">
            <a:xfrm flipH="1" flipV="1">
              <a:off x="2600" y="1493"/>
              <a:ext cx="83" cy="41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" name="Group 54"/>
            <p:cNvGrpSpPr>
              <a:grpSpLocks/>
            </p:cNvGrpSpPr>
            <p:nvPr/>
          </p:nvGrpSpPr>
          <p:grpSpPr bwMode="auto">
            <a:xfrm>
              <a:off x="1874" y="2279"/>
              <a:ext cx="3846" cy="1223"/>
              <a:chOff x="960" y="2808"/>
              <a:chExt cx="3846" cy="1223"/>
            </a:xfrm>
          </p:grpSpPr>
          <p:sp>
            <p:nvSpPr>
              <p:cNvPr id="23" name="Rectangle 55"/>
              <p:cNvSpPr>
                <a:spLocks noChangeArrowheads="1"/>
              </p:cNvSpPr>
              <p:nvPr/>
            </p:nvSpPr>
            <p:spPr bwMode="auto">
              <a:xfrm>
                <a:off x="2766" y="2808"/>
                <a:ext cx="2040" cy="6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 algn="just" eaLnBrk="0" hangingPunct="0">
                  <a:lnSpc>
                    <a:spcPct val="15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在一次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Episode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中，所获得的经验或</a:t>
                </a:r>
                <a:r>
                  <a:rPr kumimoji="0" lang="zh-CN" altLang="en-US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轨迹</a:t>
                </a:r>
                <a:r>
                  <a:rPr kumimoji="0" lang="en-US" altLang="zh-CN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(trajectory)</a:t>
                </a:r>
                <a:endParaRPr kumimoji="0" lang="en-US" altLang="he-IL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Oval 56"/>
              <p:cNvSpPr>
                <a:spLocks noChangeArrowheads="1"/>
              </p:cNvSpPr>
              <p:nvPr/>
            </p:nvSpPr>
            <p:spPr bwMode="auto">
              <a:xfrm>
                <a:off x="960" y="3793"/>
                <a:ext cx="238" cy="23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57"/>
              <p:cNvSpPr>
                <a:spLocks noChangeShapeType="1"/>
              </p:cNvSpPr>
              <p:nvPr/>
            </p:nvSpPr>
            <p:spPr bwMode="auto">
              <a:xfrm>
                <a:off x="1212" y="3936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Rectangle 58"/>
              <p:cNvSpPr>
                <a:spLocks noChangeArrowheads="1"/>
              </p:cNvSpPr>
              <p:nvPr/>
            </p:nvSpPr>
            <p:spPr bwMode="auto">
              <a:xfrm>
                <a:off x="1007" y="379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16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Times New Roman (Hebrew)" pitchFamily="26" charset="-79"/>
                  </a:rPr>
                  <a:t>s</a:t>
                </a:r>
                <a:r>
                  <a:rPr kumimoji="0" lang="en-US" altLang="zh-CN" sz="1200" b="0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Times New Roman (Hebrew)" pitchFamily="26" charset="-79"/>
                  </a:rPr>
                  <a:t>0</a:t>
                </a:r>
                <a:endParaRPr kumimoji="0" lang="en-US" altLang="he-IL" sz="1200" b="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 (Hebrew)" pitchFamily="26" charset="-79"/>
                </a:endParaRPr>
              </a:p>
            </p:txBody>
          </p:sp>
          <p:sp>
            <p:nvSpPr>
              <p:cNvPr id="27" name="Rectangle 59"/>
              <p:cNvSpPr>
                <a:spLocks noChangeArrowheads="1"/>
              </p:cNvSpPr>
              <p:nvPr/>
            </p:nvSpPr>
            <p:spPr bwMode="auto">
              <a:xfrm>
                <a:off x="1199" y="3744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16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Times New Roman (Hebrew)" pitchFamily="26" charset="-79"/>
                  </a:rPr>
                  <a:t>a</a:t>
                </a:r>
                <a:r>
                  <a:rPr kumimoji="0" lang="en-US" altLang="zh-CN" sz="1200" b="0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Times New Roman (Hebrew)" pitchFamily="26" charset="-79"/>
                  </a:rPr>
                  <a:t>0</a:t>
                </a:r>
                <a:endParaRPr kumimoji="0" lang="en-US" altLang="he-IL" sz="1200" b="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 (Hebrew)" pitchFamily="26" charset="-79"/>
                </a:endParaRPr>
              </a:p>
            </p:txBody>
          </p:sp>
          <p:sp>
            <p:nvSpPr>
              <p:cNvPr id="28" name="Line 60"/>
              <p:cNvSpPr>
                <a:spLocks noChangeShapeType="1"/>
              </p:cNvSpPr>
              <p:nvPr/>
            </p:nvSpPr>
            <p:spPr bwMode="auto">
              <a:xfrm>
                <a:off x="1404" y="3936"/>
                <a:ext cx="2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Rectangle 61"/>
              <p:cNvSpPr>
                <a:spLocks noChangeArrowheads="1"/>
              </p:cNvSpPr>
              <p:nvPr/>
            </p:nvSpPr>
            <p:spPr bwMode="auto">
              <a:xfrm>
                <a:off x="1439" y="3744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16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Times New Roman (Hebrew)" pitchFamily="26" charset="-79"/>
                  </a:rPr>
                  <a:t>r</a:t>
                </a:r>
                <a:r>
                  <a:rPr kumimoji="0" lang="en-US" altLang="zh-CN" sz="1200" b="0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Times New Roman (Hebrew)" pitchFamily="26" charset="-79"/>
                  </a:rPr>
                  <a:t>0</a:t>
                </a:r>
                <a:endParaRPr kumimoji="0" lang="en-US" altLang="he-IL" sz="1200" b="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 (Hebrew)" pitchFamily="26" charset="-79"/>
                </a:endParaRPr>
              </a:p>
            </p:txBody>
          </p:sp>
          <p:sp>
            <p:nvSpPr>
              <p:cNvPr id="30" name="Oval 62"/>
              <p:cNvSpPr>
                <a:spLocks noChangeArrowheads="1"/>
              </p:cNvSpPr>
              <p:nvPr/>
            </p:nvSpPr>
            <p:spPr bwMode="auto">
              <a:xfrm>
                <a:off x="1680" y="3793"/>
                <a:ext cx="238" cy="23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63"/>
              <p:cNvSpPr>
                <a:spLocks noChangeShapeType="1"/>
              </p:cNvSpPr>
              <p:nvPr/>
            </p:nvSpPr>
            <p:spPr bwMode="auto">
              <a:xfrm>
                <a:off x="1932" y="3936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Rectangle 64"/>
              <p:cNvSpPr>
                <a:spLocks noChangeArrowheads="1"/>
              </p:cNvSpPr>
              <p:nvPr/>
            </p:nvSpPr>
            <p:spPr bwMode="auto">
              <a:xfrm>
                <a:off x="1727" y="379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16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Times New Roman (Hebrew)" pitchFamily="26" charset="-79"/>
                  </a:rPr>
                  <a:t>s</a:t>
                </a:r>
                <a:r>
                  <a:rPr kumimoji="0" lang="en-US" altLang="zh-CN" sz="1200" b="0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Times New Roman (Hebrew)" pitchFamily="26" charset="-79"/>
                  </a:rPr>
                  <a:t>1</a:t>
                </a:r>
                <a:endParaRPr kumimoji="0" lang="en-US" altLang="he-IL" sz="1200" b="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 (Hebrew)" pitchFamily="26" charset="-79"/>
                </a:endParaRPr>
              </a:p>
            </p:txBody>
          </p:sp>
          <p:sp>
            <p:nvSpPr>
              <p:cNvPr id="33" name="Rectangle 65"/>
              <p:cNvSpPr>
                <a:spLocks noChangeArrowheads="1"/>
              </p:cNvSpPr>
              <p:nvPr/>
            </p:nvSpPr>
            <p:spPr bwMode="auto">
              <a:xfrm>
                <a:off x="1919" y="3744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1600" b="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Times New Roman (Hebrew)" pitchFamily="26" charset="-79"/>
                  </a:rPr>
                  <a:t>a</a:t>
                </a:r>
                <a:r>
                  <a:rPr kumimoji="0" lang="en-US" altLang="zh-CN" sz="1200" b="0" baseline="-250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Times New Roman (Hebrew)" pitchFamily="26" charset="-79"/>
                  </a:rPr>
                  <a:t>1</a:t>
                </a:r>
                <a:endParaRPr kumimoji="0" lang="en-US" altLang="he-IL" sz="1200" b="0" baseline="-25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 (Hebrew)" pitchFamily="26" charset="-79"/>
                </a:endParaRPr>
              </a:p>
            </p:txBody>
          </p:sp>
          <p:sp>
            <p:nvSpPr>
              <p:cNvPr id="34" name="Line 66"/>
              <p:cNvSpPr>
                <a:spLocks noChangeShapeType="1"/>
              </p:cNvSpPr>
              <p:nvPr/>
            </p:nvSpPr>
            <p:spPr bwMode="auto">
              <a:xfrm>
                <a:off x="2124" y="3936"/>
                <a:ext cx="2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Rectangle 67"/>
              <p:cNvSpPr>
                <a:spLocks noChangeArrowheads="1"/>
              </p:cNvSpPr>
              <p:nvPr/>
            </p:nvSpPr>
            <p:spPr bwMode="auto">
              <a:xfrm>
                <a:off x="2159" y="3744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16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Times New Roman (Hebrew)" pitchFamily="26" charset="-79"/>
                  </a:rPr>
                  <a:t>r</a:t>
                </a:r>
                <a:r>
                  <a:rPr kumimoji="0" lang="en-US" altLang="zh-CN" sz="1200" b="0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Times New Roman (Hebrew)" pitchFamily="26" charset="-79"/>
                  </a:rPr>
                  <a:t>1</a:t>
                </a:r>
                <a:endParaRPr kumimoji="0" lang="en-US" altLang="he-IL" sz="1200" b="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 (Hebrew)" pitchFamily="26" charset="-79"/>
                </a:endParaRPr>
              </a:p>
            </p:txBody>
          </p:sp>
          <p:sp>
            <p:nvSpPr>
              <p:cNvPr id="36" name="Oval 68"/>
              <p:cNvSpPr>
                <a:spLocks noChangeArrowheads="1"/>
              </p:cNvSpPr>
              <p:nvPr/>
            </p:nvSpPr>
            <p:spPr bwMode="auto">
              <a:xfrm>
                <a:off x="2400" y="3793"/>
                <a:ext cx="238" cy="23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69"/>
              <p:cNvSpPr>
                <a:spLocks noChangeShapeType="1"/>
              </p:cNvSpPr>
              <p:nvPr/>
            </p:nvSpPr>
            <p:spPr bwMode="auto">
              <a:xfrm>
                <a:off x="2652" y="3936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Rectangle 70"/>
              <p:cNvSpPr>
                <a:spLocks noChangeArrowheads="1"/>
              </p:cNvSpPr>
              <p:nvPr/>
            </p:nvSpPr>
            <p:spPr bwMode="auto">
              <a:xfrm>
                <a:off x="2447" y="379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1600" b="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Times New Roman (Hebrew)" pitchFamily="26" charset="-79"/>
                  </a:rPr>
                  <a:t>s</a:t>
                </a:r>
                <a:r>
                  <a:rPr kumimoji="0" lang="en-US" altLang="zh-CN" sz="1200" b="0" baseline="-250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Times New Roman (Hebrew)" pitchFamily="26" charset="-79"/>
                  </a:rPr>
                  <a:t>2</a:t>
                </a:r>
                <a:endParaRPr kumimoji="0" lang="en-US" altLang="he-IL" sz="1200" b="0" baseline="-25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 (Hebrew)" pitchFamily="26" charset="-79"/>
                </a:endParaRPr>
              </a:p>
            </p:txBody>
          </p:sp>
          <p:sp>
            <p:nvSpPr>
              <p:cNvPr id="39" name="Rectangle 71"/>
              <p:cNvSpPr>
                <a:spLocks noChangeArrowheads="1"/>
              </p:cNvSpPr>
              <p:nvPr/>
            </p:nvSpPr>
            <p:spPr bwMode="auto">
              <a:xfrm>
                <a:off x="2639" y="3744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1600" b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Times New Roman (Hebrew)" pitchFamily="26" charset="-79"/>
                  </a:rPr>
                  <a:t>a</a:t>
                </a:r>
                <a:r>
                  <a:rPr kumimoji="0" lang="en-US" altLang="zh-CN" sz="1200" b="0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Times New Roman (Hebrew)" pitchFamily="26" charset="-79"/>
                  </a:rPr>
                  <a:t>2</a:t>
                </a:r>
                <a:endParaRPr kumimoji="0" lang="en-US" altLang="he-IL" sz="1200" b="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 (Hebrew)" pitchFamily="26" charset="-79"/>
                </a:endParaRPr>
              </a:p>
            </p:txBody>
          </p:sp>
          <p:sp>
            <p:nvSpPr>
              <p:cNvPr id="40" name="Line 72"/>
              <p:cNvSpPr>
                <a:spLocks noChangeShapeType="1"/>
              </p:cNvSpPr>
              <p:nvPr/>
            </p:nvSpPr>
            <p:spPr bwMode="auto">
              <a:xfrm>
                <a:off x="2844" y="3936"/>
                <a:ext cx="2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Rectangle 73"/>
              <p:cNvSpPr>
                <a:spLocks noChangeArrowheads="1"/>
              </p:cNvSpPr>
              <p:nvPr/>
            </p:nvSpPr>
            <p:spPr bwMode="auto">
              <a:xfrm>
                <a:off x="2879" y="3744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1600" b="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Times New Roman (Hebrew)" pitchFamily="26" charset="-79"/>
                  </a:rPr>
                  <a:t>r</a:t>
                </a:r>
                <a:r>
                  <a:rPr kumimoji="0" lang="en-US" altLang="zh-CN" sz="1200" b="0" baseline="-250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Times New Roman (Hebrew)" pitchFamily="26" charset="-79"/>
                  </a:rPr>
                  <a:t>2</a:t>
                </a:r>
                <a:endParaRPr kumimoji="0" lang="en-US" altLang="he-IL" sz="1200" b="0" baseline="-25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Times New Roman (Hebrew)" pitchFamily="26" charset="-79"/>
                </a:endParaRPr>
              </a:p>
            </p:txBody>
          </p:sp>
        </p:grpSp>
      </p:grpSp>
      <p:sp>
        <p:nvSpPr>
          <p:cNvPr id="45" name="Oval 10"/>
          <p:cNvSpPr>
            <a:spLocks noChangeArrowheads="1"/>
          </p:cNvSpPr>
          <p:nvPr/>
        </p:nvSpPr>
        <p:spPr bwMode="auto">
          <a:xfrm>
            <a:off x="2420937" y="3099594"/>
            <a:ext cx="473075" cy="481013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  <a:ea typeface="仿宋_GB2312" pitchFamily="49" charset="-122"/>
              </a:rPr>
              <a:t>s</a:t>
            </a:r>
            <a:r>
              <a:rPr lang="en-US" altLang="zh-CN" sz="2400" baseline="-25000" dirty="0">
                <a:solidFill>
                  <a:srgbClr val="000000"/>
                </a:solidFill>
                <a:latin typeface="Comic Sans MS" pitchFamily="66" charset="0"/>
                <a:ea typeface="仿宋_GB2312" pitchFamily="49" charset="-122"/>
              </a:rPr>
              <a:t>0</a:t>
            </a:r>
          </a:p>
        </p:txBody>
      </p:sp>
      <p:sp>
        <p:nvSpPr>
          <p:cNvPr id="46" name="Oval 11"/>
          <p:cNvSpPr>
            <a:spLocks noChangeArrowheads="1"/>
          </p:cNvSpPr>
          <p:nvPr/>
        </p:nvSpPr>
        <p:spPr bwMode="auto">
          <a:xfrm>
            <a:off x="3581400" y="2958305"/>
            <a:ext cx="438150" cy="481013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  <a:ea typeface="仿宋_GB2312" pitchFamily="49" charset="-122"/>
              </a:rPr>
              <a:t>s</a:t>
            </a:r>
            <a:r>
              <a:rPr lang="en-US" altLang="zh-CN" sz="2400" baseline="-25000" dirty="0">
                <a:solidFill>
                  <a:srgbClr val="000000"/>
                </a:solidFill>
                <a:latin typeface="Comic Sans MS" pitchFamily="66" charset="0"/>
                <a:ea typeface="仿宋_GB2312" pitchFamily="49" charset="-122"/>
              </a:rPr>
              <a:t>1</a:t>
            </a:r>
          </a:p>
        </p:txBody>
      </p:sp>
      <p:sp>
        <p:nvSpPr>
          <p:cNvPr id="47" name="Oval 12"/>
          <p:cNvSpPr>
            <a:spLocks noChangeArrowheads="1"/>
          </p:cNvSpPr>
          <p:nvPr/>
        </p:nvSpPr>
        <p:spPr bwMode="auto">
          <a:xfrm>
            <a:off x="3347864" y="1939875"/>
            <a:ext cx="473075" cy="481013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  <a:ea typeface="仿宋_GB2312" pitchFamily="49" charset="-122"/>
              </a:rPr>
              <a:t>s</a:t>
            </a:r>
            <a:r>
              <a:rPr lang="en-US" altLang="zh-CN" sz="2400" baseline="-25000" dirty="0">
                <a:solidFill>
                  <a:srgbClr val="000000"/>
                </a:solidFill>
                <a:latin typeface="Comic Sans MS" pitchFamily="66" charset="0"/>
                <a:ea typeface="仿宋_GB2312" pitchFamily="49" charset="-122"/>
              </a:rPr>
              <a:t>2</a:t>
            </a:r>
          </a:p>
        </p:txBody>
      </p:sp>
      <p:sp>
        <p:nvSpPr>
          <p:cNvPr id="48" name="Oval 13"/>
          <p:cNvSpPr>
            <a:spLocks noChangeArrowheads="1"/>
          </p:cNvSpPr>
          <p:nvPr/>
        </p:nvSpPr>
        <p:spPr bwMode="auto">
          <a:xfrm>
            <a:off x="4876800" y="2005012"/>
            <a:ext cx="473075" cy="481013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  <a:ea typeface="仿宋_GB2312" pitchFamily="49" charset="-122"/>
              </a:rPr>
              <a:t>s</a:t>
            </a:r>
            <a:r>
              <a:rPr lang="en-US" altLang="zh-CN" sz="2400" baseline="-25000" dirty="0">
                <a:solidFill>
                  <a:srgbClr val="000000"/>
                </a:solidFill>
                <a:latin typeface="Comic Sans MS" pitchFamily="66" charset="0"/>
                <a:ea typeface="仿宋_GB2312" pitchFamily="49" charset="-122"/>
              </a:rPr>
              <a:t>3</a:t>
            </a:r>
          </a:p>
        </p:txBody>
      </p:sp>
      <p:sp>
        <p:nvSpPr>
          <p:cNvPr id="49" name="Oval 68"/>
          <p:cNvSpPr>
            <a:spLocks noChangeArrowheads="1"/>
          </p:cNvSpPr>
          <p:nvPr/>
        </p:nvSpPr>
        <p:spPr bwMode="auto">
          <a:xfrm>
            <a:off x="5940152" y="5211415"/>
            <a:ext cx="377825" cy="3778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70"/>
          <p:cNvSpPr>
            <a:spLocks noChangeArrowheads="1"/>
          </p:cNvSpPr>
          <p:nvPr/>
        </p:nvSpPr>
        <p:spPr bwMode="auto">
          <a:xfrm>
            <a:off x="6014765" y="5209827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 (Hebrew)" pitchFamily="26" charset="-79"/>
              </a:rPr>
              <a:t>s</a:t>
            </a:r>
            <a:r>
              <a:rPr kumimoji="0" lang="en-US" altLang="zh-CN" sz="1200" b="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 (Hebrew)" pitchFamily="26" charset="-79"/>
              </a:rPr>
              <a:t>3</a:t>
            </a:r>
            <a:endParaRPr kumimoji="0" lang="en-US" altLang="he-IL" sz="1200" b="0" baseline="-250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 (Hebrew)" pitchFamily="26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MDP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模型</a:t>
            </a:r>
            <a:r>
              <a:rPr lang="zh-CN" altLang="en-US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–</a:t>
            </a:r>
            <a:r>
              <a:rPr lang="zh-CN" altLang="en-US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动作选择</a:t>
            </a:r>
            <a:endParaRPr lang="zh-CN" altLang="en-US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70420" y="1628800"/>
            <a:ext cx="8382000" cy="318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0" hangingPunc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p"/>
            </a:pP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 (Hebrew)" pitchFamily="26" charset="-79"/>
              </a:rPr>
              <a:t>目标</a:t>
            </a:r>
            <a:endParaRPr kumimoji="0"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Times New Roman (Hebrew)" pitchFamily="26" charset="-79"/>
            </a:endParaRPr>
          </a:p>
          <a:p>
            <a:pPr marL="1028700" lvl="1" indent="-457200" eaLnBrk="0" hangingPunc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 (Hebrew)" pitchFamily="26" charset="-79"/>
              </a:rPr>
              <a:t>最大化期望奖赏</a:t>
            </a:r>
            <a:r>
              <a:rPr kumimoji="0"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000" dirty="0" smtClean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单状态下</a:t>
            </a:r>
            <a:r>
              <a:rPr kumimoji="0"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0" lang="en-US" altLang="zh-CN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kumimoji="0" lang="zh-CN" altLang="en-US" dirty="0" smtClean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策略</a:t>
            </a:r>
            <a:endParaRPr kumimoji="0" lang="en-US" altLang="zh-CN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028700" lvl="1" indent="-457200" eaLnBrk="0" hangingPunc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 (Hebrew)" pitchFamily="26" charset="-79"/>
              </a:rPr>
              <a:t>状态到动作的映射</a:t>
            </a:r>
            <a:r>
              <a:rPr kumimoji="0"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l-GR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kumimoji="0"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: S</a:t>
            </a:r>
            <a:r>
              <a:rPr kumimoji="0"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A</a:t>
            </a:r>
            <a:r>
              <a:rPr kumimoji="0"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457200" indent="-457200" ea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kumimoji="0" lang="en-US" altLang="he-IL" dirty="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 (Hebrew)" pitchFamily="26" charset="-79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894471" y="2420888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单状态学习问题</a:t>
            </a:r>
            <a:endParaRPr kumimoji="0" lang="en-US" altLang="he-IL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6001196" y="3206750"/>
            <a:ext cx="1739900" cy="30337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20796064">
            <a:off x="7677596" y="3587750"/>
            <a:ext cx="1054100" cy="520700"/>
          </a:xfrm>
          <a:prstGeom prst="rightArrow">
            <a:avLst>
              <a:gd name="adj1" fmla="val 50000"/>
              <a:gd name="adj2" fmla="val 101491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265108">
            <a:off x="7753796" y="5492750"/>
            <a:ext cx="1054100" cy="520700"/>
          </a:xfrm>
          <a:prstGeom prst="rightArrow">
            <a:avLst>
              <a:gd name="adj1" fmla="val 50000"/>
              <a:gd name="adj2" fmla="val 101491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906196" y="4502150"/>
            <a:ext cx="1130300" cy="520700"/>
          </a:xfrm>
          <a:prstGeom prst="rightArrow">
            <a:avLst>
              <a:gd name="adj1" fmla="val 50000"/>
              <a:gd name="adj2" fmla="val 10882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 rot="20540419">
            <a:off x="8128446" y="3505200"/>
            <a:ext cx="42479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SzTx/>
              <a:buFontTx/>
              <a:buNone/>
            </a:pPr>
            <a:r>
              <a:rPr kumimoji="0" lang="en-US" altLang="zh-CN" b="0" dirty="0">
                <a:cs typeface="Times New Roman" panose="02020603050405020304" pitchFamily="18" charset="0"/>
              </a:rPr>
              <a:t>a</a:t>
            </a:r>
            <a:r>
              <a:rPr kumimoji="0" lang="en-US" altLang="zh-CN" b="0" baseline="-25000" dirty="0">
                <a:cs typeface="Times New Roman" panose="02020603050405020304" pitchFamily="18" charset="0"/>
              </a:rPr>
              <a:t>1</a:t>
            </a:r>
            <a:endParaRPr kumimoji="0" lang="en-US" altLang="he-IL" b="0" baseline="-25000" dirty="0">
              <a:cs typeface="Times New Roman" panose="02020603050405020304" pitchFamily="18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8374509" y="4495800"/>
            <a:ext cx="42479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SzTx/>
              <a:buFontTx/>
              <a:buNone/>
            </a:pPr>
            <a:r>
              <a:rPr kumimoji="0" lang="en-US" altLang="zh-CN" b="0">
                <a:cs typeface="Times New Roman" panose="02020603050405020304" pitchFamily="18" charset="0"/>
              </a:rPr>
              <a:t>a</a:t>
            </a:r>
            <a:r>
              <a:rPr kumimoji="0" lang="en-US" altLang="zh-CN" b="0" baseline="-25000">
                <a:cs typeface="Times New Roman" panose="02020603050405020304" pitchFamily="18" charset="0"/>
              </a:rPr>
              <a:t>2</a:t>
            </a:r>
            <a:endParaRPr kumimoji="0" lang="en-US" altLang="he-IL" b="0" baseline="-25000">
              <a:cs typeface="Times New Roman" panose="02020603050405020304" pitchFamily="18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 rot="1212535">
            <a:off x="8222109" y="5486400"/>
            <a:ext cx="42479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SzTx/>
              <a:buFontTx/>
              <a:buNone/>
            </a:pPr>
            <a:r>
              <a:rPr kumimoji="0" lang="en-US" altLang="zh-CN" b="0" dirty="0">
                <a:cs typeface="Times New Roman" panose="02020603050405020304" pitchFamily="18" charset="0"/>
              </a:rPr>
              <a:t>a</a:t>
            </a:r>
            <a:r>
              <a:rPr kumimoji="0" lang="en-US" altLang="zh-CN" b="0" baseline="-25000" dirty="0">
                <a:cs typeface="Times New Roman" panose="02020603050405020304" pitchFamily="18" charset="0"/>
              </a:rPr>
              <a:t>3</a:t>
            </a:r>
            <a:endParaRPr kumimoji="0" lang="en-US" altLang="he-IL" b="0" baseline="-25000" dirty="0">
              <a:cs typeface="Times New Roman" panose="02020603050405020304" pitchFamily="18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740971" y="4403725"/>
            <a:ext cx="386324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SzTx/>
              <a:buFontTx/>
              <a:buNone/>
            </a:pPr>
            <a:r>
              <a:rPr kumimoji="0" lang="en-US" altLang="zh-CN" sz="4000" b="0" dirty="0">
                <a:cs typeface="Times New Roman" panose="02020603050405020304" pitchFamily="18" charset="0"/>
              </a:rPr>
              <a:t>s</a:t>
            </a:r>
            <a:endParaRPr kumimoji="0" lang="en-US" altLang="he-IL" sz="4000" b="0" dirty="0">
              <a:cs typeface="Times New Roman" panose="02020603050405020304" pitchFamily="18" charset="0"/>
            </a:endParaRPr>
          </a:p>
        </p:txBody>
      </p:sp>
      <p:pic>
        <p:nvPicPr>
          <p:cNvPr id="14" name="Picture 15" descr="D:\Documents and Settings\Gao Yang\My Documents\My Pictures\one-armed band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461829"/>
            <a:ext cx="2114550" cy="21145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69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例：</a:t>
            </a:r>
            <a:r>
              <a:rPr lang="en-US" altLang="zh-CN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N-</a:t>
            </a:r>
            <a:r>
              <a:rPr lang="zh-CN" altLang="en-US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臂老虎机</a:t>
            </a:r>
            <a:endParaRPr lang="zh-CN" altLang="en-US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52500" y="2370993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单状态学习问题</a:t>
            </a:r>
            <a:endParaRPr kumimoji="0" lang="en-US" altLang="he-IL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454150" y="3206750"/>
            <a:ext cx="1739900" cy="30337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 rot="20796064">
            <a:off x="3130550" y="3587750"/>
            <a:ext cx="1054100" cy="520700"/>
          </a:xfrm>
          <a:prstGeom prst="rightArrow">
            <a:avLst>
              <a:gd name="adj1" fmla="val 50000"/>
              <a:gd name="adj2" fmla="val 101491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 rot="1265108">
            <a:off x="3206750" y="5492750"/>
            <a:ext cx="1054100" cy="520700"/>
          </a:xfrm>
          <a:prstGeom prst="rightArrow">
            <a:avLst>
              <a:gd name="adj1" fmla="val 50000"/>
              <a:gd name="adj2" fmla="val 101491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359150" y="4502150"/>
            <a:ext cx="1130300" cy="520700"/>
          </a:xfrm>
          <a:prstGeom prst="rightArrow">
            <a:avLst>
              <a:gd name="adj1" fmla="val 50000"/>
              <a:gd name="adj2" fmla="val 10882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 rot="20540419">
            <a:off x="3581400" y="3505200"/>
            <a:ext cx="42479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SzTx/>
              <a:buFontTx/>
              <a:buNone/>
            </a:pPr>
            <a:r>
              <a:rPr kumimoji="0" lang="en-US" altLang="zh-CN" b="0" dirty="0">
                <a:cs typeface="Times New Roman" panose="02020603050405020304" pitchFamily="18" charset="0"/>
              </a:rPr>
              <a:t>a</a:t>
            </a:r>
            <a:r>
              <a:rPr kumimoji="0" lang="en-US" altLang="zh-CN" b="0" baseline="-25000" dirty="0">
                <a:cs typeface="Times New Roman" panose="02020603050405020304" pitchFamily="18" charset="0"/>
              </a:rPr>
              <a:t>1</a:t>
            </a:r>
            <a:endParaRPr kumimoji="0" lang="en-US" altLang="he-IL" b="0" baseline="-25000" dirty="0">
              <a:cs typeface="Times New Roman" panose="02020603050405020304" pitchFamily="18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827463" y="4495800"/>
            <a:ext cx="42479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SzTx/>
              <a:buFontTx/>
              <a:buNone/>
            </a:pPr>
            <a:r>
              <a:rPr kumimoji="0" lang="en-US" altLang="zh-CN" b="0">
                <a:cs typeface="Times New Roman" panose="02020603050405020304" pitchFamily="18" charset="0"/>
              </a:rPr>
              <a:t>a</a:t>
            </a:r>
            <a:r>
              <a:rPr kumimoji="0" lang="en-US" altLang="zh-CN" b="0" baseline="-25000">
                <a:cs typeface="Times New Roman" panose="02020603050405020304" pitchFamily="18" charset="0"/>
              </a:rPr>
              <a:t>2</a:t>
            </a:r>
            <a:endParaRPr kumimoji="0" lang="en-US" altLang="he-IL" b="0" baseline="-25000">
              <a:cs typeface="Times New Roman" panose="02020603050405020304" pitchFamily="18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 rot="1212535">
            <a:off x="3675063" y="5486400"/>
            <a:ext cx="42479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SzTx/>
              <a:buFontTx/>
              <a:buNone/>
            </a:pPr>
            <a:r>
              <a:rPr kumimoji="0" lang="en-US" altLang="zh-CN" b="0" dirty="0">
                <a:cs typeface="Times New Roman" panose="02020603050405020304" pitchFamily="18" charset="0"/>
              </a:rPr>
              <a:t>a</a:t>
            </a:r>
            <a:r>
              <a:rPr kumimoji="0" lang="en-US" altLang="zh-CN" b="0" baseline="-25000" dirty="0">
                <a:cs typeface="Times New Roman" panose="02020603050405020304" pitchFamily="18" charset="0"/>
              </a:rPr>
              <a:t>3</a:t>
            </a:r>
            <a:endParaRPr kumimoji="0" lang="en-US" altLang="he-IL" b="0" baseline="-25000" dirty="0">
              <a:cs typeface="Times New Roman" panose="02020603050405020304" pitchFamily="18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193925" y="4403725"/>
            <a:ext cx="386324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SzTx/>
              <a:buFontTx/>
              <a:buNone/>
            </a:pPr>
            <a:r>
              <a:rPr kumimoji="0" lang="en-US" altLang="zh-CN" sz="4000" b="0" dirty="0">
                <a:cs typeface="Times New Roman" panose="02020603050405020304" pitchFamily="18" charset="0"/>
              </a:rPr>
              <a:t>s</a:t>
            </a:r>
            <a:endParaRPr kumimoji="0" lang="en-US" altLang="he-IL" sz="4000" b="0" dirty="0">
              <a:cs typeface="Times New Roman" panose="02020603050405020304" pitchFamily="18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830316" y="3125443"/>
            <a:ext cx="412318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目标</a:t>
            </a:r>
            <a:r>
              <a:rPr kumimoji="0"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kumimoji="0"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最大化</a:t>
            </a:r>
            <a:r>
              <a:rPr kumimoji="0"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期望</a:t>
            </a:r>
            <a:r>
              <a:rPr kumimoji="0"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即时奖赏</a:t>
            </a:r>
            <a:endParaRPr kumimoji="0" lang="en-US" altLang="he-IL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076056" y="4038600"/>
            <a:ext cx="3763144" cy="831639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给定模型：采用贪心动作</a:t>
            </a:r>
            <a:r>
              <a:rPr kumimoji="0"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(Greedy action)</a:t>
            </a:r>
            <a:endParaRPr kumimoji="0" lang="en-US" altLang="he-IL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8" name="Picture 15" descr="D:\Documents and Settings\Gao Yang\My Documents\My Pictures\one-armed band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738" y="836712"/>
            <a:ext cx="2114550" cy="21145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5076056" y="5842402"/>
            <a:ext cx="3763144" cy="462307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困难：模型未知</a:t>
            </a:r>
            <a:endParaRPr kumimoji="0" lang="en-US" altLang="he-IL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6660232" y="5022850"/>
            <a:ext cx="504056" cy="730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3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MDP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模型</a:t>
            </a:r>
            <a:r>
              <a:rPr lang="zh-CN" altLang="en-US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返回函数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70420" y="1628800"/>
            <a:ext cx="8382000" cy="3478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p"/>
            </a:pP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 (Hebrew)" pitchFamily="26" charset="-79"/>
              </a:rPr>
              <a:t>返回函数</a:t>
            </a:r>
            <a:r>
              <a:rPr kumimoji="0"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 (Hebrew)" pitchFamily="26" charset="-79"/>
              </a:rPr>
              <a:t>(</a:t>
            </a:r>
            <a:r>
              <a:rPr kumimoji="0" lang="zh-CN" altLang="en-US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 (Hebrew)" pitchFamily="26" charset="-79"/>
              </a:rPr>
              <a:t>面向多状态学习问题</a:t>
            </a:r>
            <a:r>
              <a:rPr kumimoji="0"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 (Hebrew)" pitchFamily="26" charset="-79"/>
              </a:rPr>
              <a:t>)</a:t>
            </a:r>
          </a:p>
          <a:p>
            <a:pPr marL="1028700" lvl="1" indent="-457200" ea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 (Hebrew)" pitchFamily="26" charset="-79"/>
              </a:rPr>
              <a:t>将所有的即时奖赏组合成一个单一值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Times New Roman (Hebrew)" pitchFamily="26" charset="-79"/>
            </a:endParaRPr>
          </a:p>
          <a:p>
            <a:pPr marL="457200" indent="-457200" ea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p"/>
            </a:pPr>
            <a:r>
              <a:rPr kumimoji="0" lang="en-US" altLang="zh-CN" dirty="0" smtClean="0">
                <a:solidFill>
                  <a:srgbClr val="FF0000"/>
                </a:solidFill>
                <a:cs typeface="Times New Roman (Hebrew)" pitchFamily="26" charset="-79"/>
              </a:rPr>
              <a:t>Modeling Issues</a:t>
            </a:r>
            <a:endParaRPr kumimoji="0" lang="en-US" altLang="zh-CN" dirty="0">
              <a:solidFill>
                <a:srgbClr val="FF0000"/>
              </a:solidFill>
              <a:cs typeface="Times New Roman (Hebrew)" pitchFamily="26" charset="-79"/>
            </a:endParaRPr>
          </a:p>
          <a:p>
            <a:pPr marL="1028700" lvl="1" indent="-457200" ea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 (Hebrew)" pitchFamily="26" charset="-79"/>
              </a:rPr>
              <a:t>轨迹中早期的奖赏和晚期的奖赏相比，谁更重要？</a:t>
            </a:r>
            <a:endParaRPr kumimoji="0"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Times New Roman (Hebrew)" pitchFamily="26" charset="-79"/>
            </a:endParaRPr>
          </a:p>
          <a:p>
            <a:pPr marL="1028700" lvl="1" indent="-457200" ea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 (Hebrew)" pitchFamily="26" charset="-79"/>
              </a:rPr>
              <a:t>系统是持续的？还是有终止状态的？</a:t>
            </a:r>
            <a:endParaRPr kumimoji="0" lang="en-US" altLang="he-IL" dirty="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 (Hebrew)" pitchFamily="26" charset="-79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435380" y="5752331"/>
            <a:ext cx="6290183" cy="5238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>
              <a:buClrTx/>
              <a:buSzTx/>
              <a:buFontTx/>
              <a:buNone/>
            </a:pPr>
            <a:r>
              <a:rPr kumimoji="0"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 (Hebrew)" pitchFamily="26" charset="-79"/>
              </a:rPr>
              <a:t>通常返回函数是即时奖赏值的线性组合</a:t>
            </a:r>
            <a:endParaRPr kumimoji="0" lang="en-US" altLang="he-IL" sz="2800" dirty="0">
              <a:latin typeface="黑体" panose="02010609060101010101" pitchFamily="49" charset="-122"/>
              <a:ea typeface="黑体" panose="02010609060101010101" pitchFamily="49" charset="-122"/>
              <a:cs typeface="Times New Roman (Hebrew)" pitchFamily="26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1470025"/>
          </a:xfrm>
        </p:spPr>
        <p:txBody>
          <a:bodyPr>
            <a:noAutofit/>
          </a:bodyPr>
          <a:lstStyle/>
          <a:p>
            <a:r>
              <a:rPr lang="zh-CN" altLang="en-US" sz="5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强化学习</a:t>
            </a:r>
            <a:endParaRPr lang="zh-CN" altLang="en-US" sz="5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3429000"/>
            <a:ext cx="7200800" cy="285516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从生理到心理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高  阳</a:t>
            </a:r>
            <a:endParaRPr lang="en-US" altLang="zh-CN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http://cs.nju.edu.cn/gaoy,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2019.11.12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MDP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模型</a:t>
            </a:r>
            <a:r>
              <a:rPr lang="zh-CN" altLang="en-US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返回函数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70420" y="1628800"/>
            <a:ext cx="8382000" cy="3478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p"/>
            </a:pP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 (Hebrew)" pitchFamily="26" charset="-79"/>
              </a:rPr>
              <a:t>有限窗口</a:t>
            </a:r>
            <a:r>
              <a:rPr kumimoji="0"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(Finite Horizon)</a:t>
            </a:r>
          </a:p>
          <a:p>
            <a:pPr marL="1028700" lvl="1" indent="-457200" ea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Times New Roman (Hebrew)" pitchFamily="26" charset="-79"/>
            </a:endParaRPr>
          </a:p>
          <a:p>
            <a:pPr marL="457200" indent="-457200" ea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 (Hebrew)" pitchFamily="26" charset="-79"/>
              </a:rPr>
              <a:t>无穷窗口</a:t>
            </a:r>
            <a:r>
              <a:rPr kumimoji="0"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(Infinite </a:t>
            </a:r>
            <a:r>
              <a:rPr kumimoji="0" lang="en-US" alt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Horizon)</a:t>
            </a:r>
          </a:p>
          <a:p>
            <a:pPr marL="1028700" lvl="1" indent="-457200" ea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 (Hebrew)" pitchFamily="26" charset="-79"/>
              </a:rPr>
              <a:t>有折扣</a:t>
            </a:r>
            <a:endParaRPr kumimoji="0"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Times New Roman (Hebrew)" pitchFamily="26" charset="-79"/>
            </a:endParaRPr>
          </a:p>
          <a:p>
            <a:pPr marL="1028700" lvl="1" indent="-457200" ea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0" lang="zh-CN" altLang="en-US" dirty="0" smtClean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 (Hebrew)" pitchFamily="26" charset="-79"/>
              </a:rPr>
              <a:t>无折扣</a:t>
            </a:r>
            <a:endParaRPr kumimoji="0" lang="en-US" altLang="he-IL" dirty="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 (Hebrew)" pitchFamily="26" charset="-79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421232" y="5589240"/>
            <a:ext cx="6290183" cy="5238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>
              <a:buClrTx/>
              <a:buSzTx/>
              <a:buFontTx/>
              <a:buNone/>
            </a:pPr>
            <a:r>
              <a:rPr kumimoji="0"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 (Hebrew)" pitchFamily="26" charset="-79"/>
              </a:rPr>
              <a:t>通常返回函数是即时奖赏值的线性组合</a:t>
            </a:r>
            <a:endParaRPr kumimoji="0" lang="en-US" altLang="he-IL" sz="2800" dirty="0">
              <a:latin typeface="黑体" panose="02010609060101010101" pitchFamily="49" charset="-122"/>
              <a:ea typeface="黑体" panose="02010609060101010101" pitchFamily="49" charset="-122"/>
              <a:cs typeface="Times New Roman (Hebrew)" pitchFamily="26" charset="-79"/>
            </a:endParaRPr>
          </a:p>
        </p:txBody>
      </p:sp>
      <p:graphicFrame>
        <p:nvGraphicFramePr>
          <p:cNvPr id="3" name="对象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8186554"/>
              </p:ext>
            </p:extLst>
          </p:nvPr>
        </p:nvGraphicFramePr>
        <p:xfrm>
          <a:off x="1835150" y="2474913"/>
          <a:ext cx="2260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" name="公式" r:id="rId3" imgW="2260440" imgH="419040" progId="Equation.3">
                  <p:embed/>
                </p:oleObj>
              </mc:Choice>
              <mc:Fallback>
                <p:oleObj name="公式" r:id="rId3" imgW="2260440" imgH="41904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474913"/>
                        <a:ext cx="2260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86458"/>
              </p:ext>
            </p:extLst>
          </p:nvPr>
        </p:nvGraphicFramePr>
        <p:xfrm>
          <a:off x="2843808" y="3789040"/>
          <a:ext cx="2082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" name="公式" r:id="rId5" imgW="2082600" imgH="558720" progId="Equation.3">
                  <p:embed/>
                </p:oleObj>
              </mc:Choice>
              <mc:Fallback>
                <p:oleObj name="公式" r:id="rId5" imgW="2082600" imgH="55872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3789040"/>
                        <a:ext cx="2082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263446"/>
              </p:ext>
            </p:extLst>
          </p:nvPr>
        </p:nvGraphicFramePr>
        <p:xfrm>
          <a:off x="2809875" y="4522788"/>
          <a:ext cx="3136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" name="公式" r:id="rId7" imgW="3136680" imgH="609480" progId="Equation.3">
                  <p:embed/>
                </p:oleObj>
              </mc:Choice>
              <mc:Fallback>
                <p:oleObj name="公式" r:id="rId7" imgW="313668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09875" y="4522788"/>
                        <a:ext cx="31369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29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MDP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模型</a:t>
            </a:r>
            <a:r>
              <a:rPr lang="zh-CN" altLang="en-US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–</a:t>
            </a:r>
            <a:r>
              <a:rPr lang="zh-CN" altLang="en-US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动作选择</a:t>
            </a:r>
            <a:endParaRPr lang="zh-CN" altLang="en-US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70420" y="1628800"/>
            <a:ext cx="8382000" cy="493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0" hangingPunc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p"/>
            </a:pP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 (Hebrew)" pitchFamily="26" charset="-79"/>
              </a:rPr>
              <a:t>目标</a:t>
            </a:r>
            <a:endParaRPr kumimoji="0"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Times New Roman (Hebrew)" pitchFamily="26" charset="-79"/>
            </a:endParaRPr>
          </a:p>
          <a:p>
            <a:pPr marL="1028700" lvl="1" indent="-457200" eaLnBrk="0" hangingPunc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 (Hebrew)" pitchFamily="26" charset="-79"/>
              </a:rPr>
              <a:t>最大化期望返回</a:t>
            </a:r>
            <a:r>
              <a:rPr kumimoji="0"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(Return)</a:t>
            </a:r>
            <a:endParaRPr kumimoji="0" lang="en-US" altLang="zh-CN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kumimoji="0" lang="zh-CN" altLang="en-US" dirty="0" smtClean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策略</a:t>
            </a:r>
            <a:endParaRPr kumimoji="0" lang="en-US" altLang="zh-CN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028700" lvl="1" indent="-457200" eaLnBrk="0" hangingPunc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 (Hebrew)" pitchFamily="26" charset="-79"/>
              </a:rPr>
              <a:t>状态到动作的映射</a:t>
            </a:r>
            <a:r>
              <a:rPr kumimoji="0"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l-GR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kumimoji="0"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: S</a:t>
            </a:r>
            <a:r>
              <a:rPr kumimoji="0"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A</a:t>
            </a:r>
            <a:r>
              <a:rPr kumimoji="0"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457200" indent="-457200" eaLnBrk="0" hangingPunc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kumimoji="0" lang="zh-CN" altLang="en-US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最优策略</a:t>
            </a:r>
            <a:endParaRPr kumimoji="0" lang="en-US" altLang="zh-CN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028700" lvl="1" indent="-457200" eaLnBrk="0" hangingPunc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 (Hebrew)" pitchFamily="26" charset="-79"/>
              </a:rPr>
              <a:t>如果</a:t>
            </a:r>
            <a:r>
              <a:rPr kumimoji="0" lang="el-GR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kumimoji="0"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是最优策略，则其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 (Hebrew)" pitchFamily="26" charset="-79"/>
              </a:rPr>
              <a:t>从任一状态出发，均是最优的策略 </a:t>
            </a:r>
            <a:endParaRPr kumimoji="0" lang="en-US" altLang="he-IL" dirty="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 (Hebrew)" pitchFamily="26" charset="-79"/>
            </a:endParaRPr>
          </a:p>
          <a:p>
            <a:pPr marL="457200" indent="-457200" ea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kumimoji="0" lang="en-US" altLang="he-IL" dirty="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 (Hebrew)" pitchFamily="26" charset="-79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243903" y="6001482"/>
            <a:ext cx="6649257" cy="5238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>
              <a:buClrTx/>
              <a:buSzTx/>
              <a:buFontTx/>
              <a:buNone/>
            </a:pPr>
            <a:r>
              <a:rPr kumimoji="0"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 (Hebrew)" pitchFamily="26" charset="-79"/>
              </a:rPr>
              <a:t>定理：必然存在着一个确定性的最优策略</a:t>
            </a:r>
            <a:endParaRPr kumimoji="0" lang="en-US" altLang="he-IL" sz="2800" dirty="0">
              <a:latin typeface="黑体" panose="02010609060101010101" pitchFamily="49" charset="-122"/>
              <a:ea typeface="黑体" panose="02010609060101010101" pitchFamily="49" charset="-122"/>
              <a:cs typeface="Times New Roman (Hebrew)" pitchFamily="26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监督学习 </a:t>
            </a:r>
            <a:r>
              <a:rPr lang="en-US" altLang="zh-CN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VS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强化学习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23528" y="1600199"/>
            <a:ext cx="6169959" cy="1354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 ea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p"/>
            </a:pPr>
            <a:r>
              <a:rPr kumimoji="0" lang="zh-CN" altLang="en-US" u="sng" dirty="0" smtClean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监督学习</a:t>
            </a:r>
            <a:endParaRPr kumimoji="0" lang="en-US" altLang="zh-CN" u="sng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342900" ea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0"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正</a:t>
            </a:r>
            <a:r>
              <a:rPr kumimoji="0"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反例</a:t>
            </a:r>
            <a:r>
              <a:rPr kumimoji="0"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在样本上的分布是</a:t>
            </a:r>
            <a:r>
              <a:rPr kumimoji="0"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确</a:t>
            </a:r>
            <a:r>
              <a:rPr kumimoji="0"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定的</a:t>
            </a:r>
            <a:r>
              <a:rPr kumimoji="0" lang="zh-CN" altLang="en-US" baseline="300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0"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en-US" altLang="he-IL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23528" y="3212976"/>
            <a:ext cx="8712968" cy="215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 ea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p"/>
            </a:pPr>
            <a:r>
              <a:rPr kumimoji="0" lang="zh-CN" altLang="en-US" u="sng" dirty="0" smtClean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强化学习</a:t>
            </a:r>
            <a:endParaRPr kumimoji="0" lang="en-US" altLang="zh-CN" u="sng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342900" ea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0"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状态</a:t>
            </a:r>
            <a:r>
              <a:rPr kumimoji="0"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奖赏</a:t>
            </a:r>
            <a:r>
              <a:rPr kumimoji="0"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的分布是策略依赖的</a:t>
            </a:r>
            <a:r>
              <a:rPr kumimoji="0"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(Policy Dependent!!!)</a:t>
            </a:r>
            <a:endParaRPr kumimoji="0" lang="en-US" altLang="zh-CN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342900" ea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0"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策略上</a:t>
            </a:r>
            <a:r>
              <a:rPr kumimoji="0" lang="zh-CN" altLang="en-US" sz="2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小</a:t>
            </a:r>
            <a:r>
              <a:rPr kumimoji="0"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的变化都会导致返回值的</a:t>
            </a:r>
            <a:r>
              <a:rPr kumimoji="0" lang="zh-CN" altLang="en-US" sz="2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巨大</a:t>
            </a:r>
            <a:r>
              <a:rPr kumimoji="0"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改变</a:t>
            </a:r>
            <a:r>
              <a:rPr kumimoji="0"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kumimoji="0" lang="en-US" altLang="he-IL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381328"/>
            <a:ext cx="8784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*目前有迁移学习在考虑非独立同分布的学习任务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MDP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模型</a:t>
            </a:r>
            <a:r>
              <a:rPr lang="zh-CN" altLang="en-US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小结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2248" y="1548007"/>
            <a:ext cx="6019800" cy="472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状态集合</a:t>
            </a:r>
            <a:r>
              <a:rPr kumimoji="0"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|S|=n</a:t>
            </a:r>
            <a:r>
              <a:rPr kumimoji="0"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ea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动作集合</a:t>
            </a:r>
            <a:r>
              <a:rPr kumimoji="0"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|A|=k</a:t>
            </a:r>
            <a:r>
              <a:rPr kumimoji="0"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ea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转移函数</a:t>
            </a:r>
            <a:endParaRPr kumimoji="0" lang="en-US" altLang="zh-CN" sz="24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即时奖赏函数</a:t>
            </a:r>
            <a:endParaRPr kumimoji="0" lang="en-US" altLang="zh-CN" sz="24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策略</a:t>
            </a:r>
            <a:endParaRPr kumimoji="0" lang="en-US" altLang="zh-CN" sz="24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折扣累计返回</a:t>
            </a:r>
            <a:endParaRPr kumimoji="0" lang="en-US" altLang="zh-CN" sz="24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en-US" sz="2000" b="0" dirty="0">
              <a:latin typeface="Times New Roman" pitchFamily="18" charset="0"/>
              <a:ea typeface="宋体" pitchFamily="2" charset="-122"/>
              <a:cs typeface="Times New Roman (Hebrew)" pitchFamily="26" charset="-79"/>
            </a:endParaRPr>
          </a:p>
        </p:txBody>
      </p:sp>
      <p:graphicFrame>
        <p:nvGraphicFramePr>
          <p:cNvPr id="7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126787"/>
              </p:ext>
            </p:extLst>
          </p:nvPr>
        </p:nvGraphicFramePr>
        <p:xfrm>
          <a:off x="2843808" y="3147936"/>
          <a:ext cx="1028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" name="公式" r:id="rId3" imgW="1028520" imgH="317160" progId="Equation.3">
                  <p:embed/>
                </p:oleObj>
              </mc:Choice>
              <mc:Fallback>
                <p:oleObj name="公式" r:id="rId3" imgW="102852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3147936"/>
                        <a:ext cx="1028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8876070"/>
              </p:ext>
            </p:extLst>
          </p:nvPr>
        </p:nvGraphicFramePr>
        <p:xfrm>
          <a:off x="3275856" y="1772816"/>
          <a:ext cx="546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" name="公式" r:id="rId5" imgW="545760" imgH="241200" progId="Equation.3">
                  <p:embed/>
                </p:oleObj>
              </mc:Choice>
              <mc:Fallback>
                <p:oleObj name="公式" r:id="rId5" imgW="545760" imgH="241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772816"/>
                        <a:ext cx="546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632171"/>
              </p:ext>
            </p:extLst>
          </p:nvPr>
        </p:nvGraphicFramePr>
        <p:xfrm>
          <a:off x="3203848" y="2497435"/>
          <a:ext cx="635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" name="公式" r:id="rId7" imgW="634680" imgH="241200" progId="Equation.3">
                  <p:embed/>
                </p:oleObj>
              </mc:Choice>
              <mc:Fallback>
                <p:oleObj name="公式" r:id="rId7" imgW="634680" imgH="241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497435"/>
                        <a:ext cx="635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699792" y="3729335"/>
            <a:ext cx="12192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r"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b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 (Hebrew)" pitchFamily="26" charset="-79"/>
              </a:rPr>
              <a:t>R(</a:t>
            </a:r>
            <a:r>
              <a:rPr kumimoji="0" lang="en-US" altLang="zh-CN" b="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 (Hebrew)" pitchFamily="26" charset="-79"/>
              </a:rPr>
              <a:t>s,a</a:t>
            </a:r>
            <a:r>
              <a:rPr kumimoji="0" lang="en-US" altLang="zh-CN" b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 (Hebrew)" pitchFamily="26" charset="-79"/>
              </a:rPr>
              <a:t>)</a:t>
            </a:r>
            <a:endParaRPr kumimoji="0" lang="en-US" altLang="he-IL" b="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 (Hebrew)" pitchFamily="26" charset="-79"/>
            </a:endParaRPr>
          </a:p>
        </p:txBody>
      </p:sp>
      <p:graphicFrame>
        <p:nvGraphicFramePr>
          <p:cNvPr id="12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580536"/>
              </p:ext>
            </p:extLst>
          </p:nvPr>
        </p:nvGraphicFramePr>
        <p:xfrm>
          <a:off x="2820442" y="4579433"/>
          <a:ext cx="977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" name="公式" r:id="rId9" imgW="977760" imgH="241200" progId="Equation.3">
                  <p:embed/>
                </p:oleObj>
              </mc:Choice>
              <mc:Fallback>
                <p:oleObj name="公式" r:id="rId9" imgW="977760" imgH="241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442" y="4579433"/>
                        <a:ext cx="977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7363404"/>
              </p:ext>
            </p:extLst>
          </p:nvPr>
        </p:nvGraphicFramePr>
        <p:xfrm>
          <a:off x="3276446" y="5085184"/>
          <a:ext cx="571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" name="公式" r:id="rId11" imgW="571320" imgH="558720" progId="Equation.3">
                  <p:embed/>
                </p:oleObj>
              </mc:Choice>
              <mc:Fallback>
                <p:oleObj name="公式" r:id="rId11" imgW="571320" imgH="5587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446" y="5085184"/>
                        <a:ext cx="5715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3"/>
          <p:cNvSpPr>
            <a:spLocks noChangeArrowheads="1"/>
          </p:cNvSpPr>
          <p:nvPr/>
        </p:nvSpPr>
        <p:spPr bwMode="auto">
          <a:xfrm>
            <a:off x="6274716" y="2738735"/>
            <a:ext cx="301625" cy="301625"/>
          </a:xfrm>
          <a:prstGeom prst="ellipse">
            <a:avLst/>
          </a:prstGeom>
          <a:solidFill>
            <a:srgbClr val="99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5436516" y="2814935"/>
            <a:ext cx="301625" cy="301625"/>
          </a:xfrm>
          <a:prstGeom prst="ellipse">
            <a:avLst/>
          </a:prstGeom>
          <a:solidFill>
            <a:srgbClr val="99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6503316" y="3729335"/>
            <a:ext cx="301625" cy="301625"/>
          </a:xfrm>
          <a:prstGeom prst="ellipse">
            <a:avLst/>
          </a:prstGeom>
          <a:solidFill>
            <a:srgbClr val="99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5360316" y="3881735"/>
            <a:ext cx="301625" cy="301625"/>
          </a:xfrm>
          <a:prstGeom prst="ellipse">
            <a:avLst/>
          </a:prstGeom>
          <a:solidFill>
            <a:srgbClr val="99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7798716" y="2814935"/>
            <a:ext cx="301625" cy="301625"/>
          </a:xfrm>
          <a:prstGeom prst="ellipse">
            <a:avLst/>
          </a:prstGeom>
          <a:solidFill>
            <a:srgbClr val="99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7112916" y="4567535"/>
            <a:ext cx="301625" cy="301625"/>
          </a:xfrm>
          <a:prstGeom prst="ellipse">
            <a:avLst/>
          </a:prstGeom>
          <a:solidFill>
            <a:srgbClr val="99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 flipH="1" flipV="1">
            <a:off x="6816054" y="4042073"/>
            <a:ext cx="360362" cy="512762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V="1">
            <a:off x="7349454" y="3127673"/>
            <a:ext cx="512762" cy="1427162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V="1">
            <a:off x="5749254" y="2899073"/>
            <a:ext cx="512762" cy="55562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 flipH="1">
            <a:off x="5531766" y="3138785"/>
            <a:ext cx="55563" cy="741363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 flipV="1">
            <a:off x="5673054" y="3889673"/>
            <a:ext cx="817562" cy="131762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6598566" y="2889548"/>
            <a:ext cx="1198563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 flipH="1">
            <a:off x="6827166" y="3062585"/>
            <a:ext cx="969963" cy="741363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 flipH="1" flipV="1">
            <a:off x="6511254" y="3051473"/>
            <a:ext cx="131762" cy="665162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大 纲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556792"/>
            <a:ext cx="8640960" cy="50405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  <a:buNone/>
            </a:pP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起源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altLang="zh-CN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MDP</a:t>
            </a: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模型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动态规划</a:t>
            </a:r>
            <a:endParaRPr lang="en-US" altLang="zh-CN" sz="2800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  <a:buNone/>
            </a:pP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强化学习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  <a:buNone/>
            </a:pPr>
            <a:endParaRPr lang="en-US" altLang="zh-CN" sz="2100" dirty="0" smtClean="0">
              <a:solidFill>
                <a:srgbClr val="0070C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  <a:buNone/>
            </a:pP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buNone/>
            </a:pPr>
            <a:endParaRPr lang="en-US" altLang="zh-CN" sz="4000" b="1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zh-CN" altLang="en-US" sz="4000" b="1" dirty="0">
              <a:latin typeface="华文宋体" pitchFamily="2" charset="-122"/>
              <a:ea typeface="华文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264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动态规划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19100" y="2636912"/>
            <a:ext cx="8305800" cy="4232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p"/>
            </a:pPr>
            <a:r>
              <a:rPr kumimoji="0" lang="zh-CN" altLang="en-US" dirty="0" smtClean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策略评估</a:t>
            </a:r>
            <a:r>
              <a:rPr kumimoji="0" lang="en-US" altLang="zh-CN" dirty="0" smtClean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dirty="0" smtClean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0" lang="en-US" altLang="zh-CN" dirty="0" smtClean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olicy </a:t>
            </a:r>
            <a:r>
              <a:rPr kumimoji="0" lang="en-US" altLang="zh-CN" sz="2800" b="1" dirty="0" smtClean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0" lang="en-US" altLang="zh-CN" dirty="0" smtClean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valuation)</a:t>
            </a:r>
            <a:endParaRPr kumimoji="0" lang="en-US" altLang="zh-CN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028700" lvl="1" indent="-457200" ea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0"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给定一个策略</a:t>
            </a:r>
            <a:r>
              <a:rPr kumimoji="0" lang="el-GR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kumimoji="0"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评估其返回值</a:t>
            </a:r>
            <a:endParaRPr kumimoji="0" lang="en-US" altLang="zh-CN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kumimoji="0" lang="zh-CN" altLang="en-US" dirty="0" smtClean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最优控制</a:t>
            </a:r>
            <a:r>
              <a:rPr kumimoji="0" lang="en-US" altLang="zh-CN" dirty="0" smtClean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kumimoji="0" lang="en-US" altLang="zh-CN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ptimal </a:t>
            </a:r>
            <a:r>
              <a:rPr kumimoji="0" lang="en-US" altLang="zh-CN" sz="2800" b="1" dirty="0" smtClean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en-US" altLang="zh-CN" dirty="0" smtClean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ontrol)</a:t>
            </a:r>
          </a:p>
          <a:p>
            <a:pPr marL="1028700" lvl="1" indent="-457200" ea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0"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寻找一个最优策略</a:t>
            </a:r>
            <a:r>
              <a:rPr kumimoji="0" lang="el-GR" alt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π </a:t>
            </a:r>
            <a:r>
              <a:rPr kumimoji="0" lang="en-US" altLang="zh-CN" baseline="300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0"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kumimoji="0"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从任一状态出发，其返回值都为最大</a:t>
            </a:r>
            <a:r>
              <a:rPr kumimoji="0"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0" lang="en-US" altLang="he-IL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028700" lvl="1" indent="-457200" eaLnBrk="0" hangingPunct="0">
              <a:spcBef>
                <a:spcPct val="50000"/>
              </a:spcBef>
              <a:buFont typeface="Wingdings" panose="05000000000000000000" pitchFamily="2" charset="2"/>
              <a:buChar char="ü"/>
            </a:pPr>
            <a:endParaRPr kumimoji="0" lang="en-US" altLang="he-IL" sz="2800" dirty="0">
              <a:solidFill>
                <a:schemeClr val="accent2"/>
              </a:solidFill>
              <a:cs typeface="Times New Roman (Hebrew)" pitchFamily="26" charset="-79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114596" y="1772816"/>
            <a:ext cx="4914807" cy="5238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SzTx/>
              <a:buFontTx/>
              <a:buNone/>
            </a:pPr>
            <a:r>
              <a:rPr kumimoji="0" lang="zh-CN" altLang="en-US" sz="28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给定一个完全已知的</a:t>
            </a:r>
            <a:r>
              <a:rPr kumimoji="0" lang="en-US" altLang="zh-CN" sz="28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MDP</a:t>
            </a:r>
            <a:r>
              <a:rPr kumimoji="0" lang="zh-CN" altLang="en-US" sz="28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模型</a:t>
            </a:r>
            <a:endParaRPr kumimoji="0" lang="en-US" altLang="he-IL" sz="28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1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动态规划</a:t>
            </a:r>
            <a:r>
              <a:rPr lang="zh-CN" altLang="en-US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值函数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1521" y="1340768"/>
            <a:ext cx="8640960" cy="4324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 ea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p"/>
            </a:pPr>
            <a:r>
              <a:rPr kumimoji="0" lang="en-US" altLang="zh-CN" dirty="0" smtClean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l-GR" altLang="zh-CN" baseline="30000" dirty="0" smtClean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kumimoji="0" lang="en-US" altLang="zh-CN" dirty="0" smtClean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(s)</a:t>
            </a:r>
            <a:r>
              <a:rPr kumimoji="0" lang="zh-CN" altLang="en-US" dirty="0" smtClean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b="0" dirty="0" smtClean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kumimoji="0"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0"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状态出发，采用</a:t>
            </a:r>
            <a:r>
              <a:rPr kumimoji="0" lang="el-GR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kumimoji="0"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策略，所获得的期望返回值</a:t>
            </a:r>
            <a:endParaRPr kumimoji="0" lang="en-US" altLang="zh-CN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p"/>
            </a:pPr>
            <a:r>
              <a:rPr kumimoji="0" lang="en-US" altLang="zh-CN" dirty="0" smtClean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0" lang="el-GR" altLang="zh-CN" baseline="30000" dirty="0" smtClean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kumimoji="0" lang="en-US" altLang="zh-CN" dirty="0" smtClean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dirty="0" err="1" smtClean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s,a</a:t>
            </a:r>
            <a:r>
              <a:rPr kumimoji="0" lang="en-US" altLang="zh-CN" dirty="0" smtClean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dirty="0" smtClean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kumimoji="0" lang="en-US" alt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0"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状态出发， </a:t>
            </a:r>
            <a:r>
              <a:rPr kumimoji="0"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采用</a:t>
            </a:r>
            <a:r>
              <a:rPr kumimoji="0"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动作，继而</a:t>
            </a:r>
            <a:r>
              <a:rPr kumimoji="0"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采用</a:t>
            </a:r>
            <a:r>
              <a:rPr kumimoji="0" lang="el-GR" alt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kumimoji="0"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策略，所获得的期望返回</a:t>
            </a:r>
            <a:r>
              <a:rPr kumimoji="0"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值</a:t>
            </a:r>
            <a:endParaRPr kumimoji="0" lang="en-US" altLang="zh-CN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p"/>
            </a:pPr>
            <a:r>
              <a:rPr kumimoji="0" lang="zh-CN" altLang="en-US" dirty="0" smtClean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最优值函数</a:t>
            </a:r>
            <a:r>
              <a:rPr kumimoji="0" lang="en-US" altLang="zh-CN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baseline="30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0" lang="en-US" altLang="zh-CN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(s) and Q</a:t>
            </a:r>
            <a:r>
              <a:rPr kumimoji="0" lang="en-US" altLang="zh-CN" baseline="30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0" lang="en-US" altLang="zh-CN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dirty="0" err="1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s,a</a:t>
            </a:r>
            <a:r>
              <a:rPr kumimoji="0" lang="en-US" altLang="zh-CN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0" lang="zh-CN" altLang="en-US" dirty="0" smtClean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采用最优策略</a:t>
            </a:r>
            <a:r>
              <a:rPr kumimoji="0" lang="el-GR" alt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π </a:t>
            </a:r>
            <a:r>
              <a:rPr kumimoji="0" lang="en-US" altLang="zh-CN" baseline="300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0"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所获得的期望返回</a:t>
            </a:r>
            <a:r>
              <a:rPr kumimoji="0"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值</a:t>
            </a:r>
            <a:endParaRPr kumimoji="0" lang="en-US" altLang="zh-CN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 ea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</a:pPr>
            <a:r>
              <a:rPr kumimoji="0"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定理：策略</a:t>
            </a:r>
            <a:r>
              <a:rPr kumimoji="0" lang="el-GR" alt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π </a:t>
            </a:r>
            <a:r>
              <a:rPr kumimoji="0"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为最优策略当且仅当，在每一个状态</a:t>
            </a:r>
            <a:r>
              <a:rPr kumimoji="0" lang="en-US" alt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</a:p>
          <a:p>
            <a:pPr eaLnBrk="0" hangingPunct="0">
              <a:buClrTx/>
              <a:buSzTx/>
              <a:buFontTx/>
              <a:buNone/>
            </a:pPr>
            <a:endParaRPr kumimoji="0" lang="en-US" altLang="he-IL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475656" y="5517232"/>
            <a:ext cx="2526333" cy="46230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SzTx/>
              <a:buFontTx/>
              <a:buNone/>
            </a:pPr>
            <a:r>
              <a:rPr kumimoji="0"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V</a:t>
            </a:r>
            <a:r>
              <a:rPr kumimoji="0" lang="en-US" altLang="zh-CN" baseline="30000" dirty="0">
                <a:solidFill>
                  <a:srgbClr val="FF0000"/>
                </a:solidFill>
                <a:cs typeface="Times New Roman" panose="02020603050405020304" pitchFamily="18" charset="0"/>
              </a:rPr>
              <a:t>*</a:t>
            </a:r>
            <a:r>
              <a:rPr kumimoji="0"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(s) = </a:t>
            </a:r>
            <a:r>
              <a:rPr kumimoji="0"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max</a:t>
            </a:r>
            <a:r>
              <a:rPr kumimoji="0" lang="el-GR" altLang="zh-CN" baseline="-25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π</a:t>
            </a:r>
            <a:r>
              <a:rPr kumimoji="0"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V</a:t>
            </a:r>
            <a:r>
              <a:rPr kumimoji="0" lang="el-GR" altLang="zh-CN" baseline="30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π</a:t>
            </a:r>
            <a:r>
              <a:rPr kumimoji="0"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(s</a:t>
            </a:r>
            <a:r>
              <a:rPr kumimoji="0"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) </a:t>
            </a:r>
            <a:endParaRPr kumimoji="0" lang="en-US" altLang="he-IL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084049" y="5517232"/>
            <a:ext cx="2728311" cy="46230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SzTx/>
              <a:buFontTx/>
              <a:buNone/>
            </a:pPr>
            <a:r>
              <a:rPr kumimoji="0"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V</a:t>
            </a:r>
            <a:r>
              <a:rPr kumimoji="0" lang="el-GR" altLang="zh-CN" baseline="30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π</a:t>
            </a:r>
            <a:r>
              <a:rPr kumimoji="0"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(s</a:t>
            </a:r>
            <a:r>
              <a:rPr kumimoji="0"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) = </a:t>
            </a:r>
            <a:r>
              <a:rPr kumimoji="0" lang="en-US" altLang="zh-CN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max</a:t>
            </a:r>
            <a:r>
              <a:rPr kumimoji="0" lang="en-US" altLang="zh-CN" baseline="-250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kumimoji="0" lang="en-US" altLang="zh-CN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Q</a:t>
            </a:r>
            <a:r>
              <a:rPr kumimoji="0" lang="el-GR" altLang="zh-CN" baseline="30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π</a:t>
            </a:r>
            <a:r>
              <a:rPr kumimoji="0"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(</a:t>
            </a:r>
            <a:r>
              <a:rPr kumimoji="0" lang="en-US" altLang="zh-CN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s,a</a:t>
            </a:r>
            <a:r>
              <a:rPr kumimoji="0"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) </a:t>
            </a:r>
            <a:endParaRPr kumimoji="0" lang="en-US" altLang="he-IL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09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动态规划</a:t>
            </a:r>
            <a:r>
              <a:rPr lang="zh-CN" altLang="en-US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策略评估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>
                <a:spLocks noChangeArrowheads="1"/>
              </p:cNvSpPr>
              <p:nvPr/>
            </p:nvSpPr>
            <p:spPr bwMode="auto">
              <a:xfrm>
                <a:off x="251521" y="1340768"/>
                <a:ext cx="8640960" cy="33915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>
                <a:lvl1pPr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5715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7145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2860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marL="342900" indent="-342900" eaLnBrk="0" hangingPunc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 typeface="Wingdings" panose="05000000000000000000" pitchFamily="2" charset="2"/>
                  <a:buChar char="p"/>
                </a:pPr>
                <a:r>
                  <a:rPr kumimoji="0" lang="en-US" altLang="zh-CN" dirty="0" smtClean="0">
                    <a:ea typeface="黑体" panose="02010609060101010101" pitchFamily="49" charset="-122"/>
                    <a:cs typeface="Times New Roman" panose="02020603050405020304" pitchFamily="18" charset="0"/>
                  </a:rPr>
                  <a:t>Bellman</a:t>
                </a:r>
                <a:r>
                  <a:rPr kumimoji="0" lang="zh-CN" altLang="en-US" dirty="0" smtClean="0">
                    <a:ea typeface="黑体" panose="02010609060101010101" pitchFamily="49" charset="-122"/>
                    <a:cs typeface="Times New Roman" panose="02020603050405020304" pitchFamily="18" charset="0"/>
                  </a:rPr>
                  <a:t>等式</a:t>
                </a:r>
                <a:r>
                  <a:rPr kumimoji="0" lang="en-US" altLang="zh-CN" dirty="0" smtClean="0"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kumimoji="0" lang="zh-CN" altLang="en-US" dirty="0" smtClean="0">
                    <a:ea typeface="黑体" panose="02010609060101010101" pitchFamily="49" charset="-122"/>
                    <a:cs typeface="Times New Roman" panose="02020603050405020304" pitchFamily="18" charset="0"/>
                  </a:rPr>
                  <a:t>有折扣无限窗口</a:t>
                </a:r>
                <a:r>
                  <a:rPr kumimoji="0" lang="en-US" altLang="zh-CN" dirty="0" smtClean="0"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914400" lvl="1" indent="-342900" eaLnBrk="0" hangingPunc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he-IL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he-IL" i="1">
                            <a:latin typeface="Cambria Math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kumimoji="0" lang="en-US" altLang="he-IL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kumimoji="0" lang="en-US" altLang="he-IL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he-IL" i="1">
                            <a:latin typeface="Cambria Math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kumimoji="0" lang="en-US" altLang="he-IL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altLang="he-IL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he-IL" i="1">
                            <a:latin typeface="Cambria Math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kumimoji="0" lang="en-US" altLang="he-IL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he-IL" i="1">
                                <a:latin typeface="Cambria Math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kumimoji="0" lang="en-US" altLang="he-IL" i="1">
                                <a:latin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0" lang="en-US" altLang="he-IL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~</m:t>
                        </m:r>
                        <m:r>
                          <a:rPr kumimoji="0" lang="en-US" altLang="he-IL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kumimoji="0" lang="en-US" altLang="he-IL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he-IL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0" lang="en-US" altLang="he-IL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he-IL" i="1">
                            <a:latin typeface="Cambria Math"/>
                            <a:cs typeface="Times New Roman" panose="020206030504050203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kumimoji="0" lang="en-US" altLang="he-IL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he-IL" i="1">
                                <a:latin typeface="Cambria Math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kumimoji="0" lang="en-US" altLang="he-IL" i="1">
                                <a:latin typeface="Cambria Math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0" lang="en-US" altLang="he-IL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kumimoji="0" lang="en-US" altLang="he-IL" i="1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he-IL" i="1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  <m:r>
                          <a:rPr kumimoji="0" lang="en-US" altLang="he-IL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n-US" altLang="he-IL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kumimoji="0" lang="en-US" altLang="he-IL" i="1" dirty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he-IL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kumimoji="0" lang="en-US" altLang="he-IL" i="1" dirty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kumimoji="0" lang="en-US" altLang="he-IL" i="1" dirty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0" lang="en-US" altLang="he-IL" i="1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he-IL" i="1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kumimoji="0" lang="en-US" altLang="he-IL" i="1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kumimoji="0" lang="en-US" altLang="zh-CN" dirty="0" smtClean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indent="-342900" eaLnBrk="0" hangingPunc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p"/>
                </a:pPr>
                <a:r>
                  <a:rPr kumimoji="0" lang="zh-CN" altLang="en-US" dirty="0" smtClean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重写</a:t>
                </a:r>
                <a:endParaRPr kumimoji="0" lang="en-US" altLang="zh-CN" dirty="0" smtClean="0">
                  <a:solidFill>
                    <a:srgbClr val="0070C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914400" lvl="1" indent="-342900" eaLnBrk="0" hangingPunc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he-IL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he-IL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kumimoji="0" lang="en-US" altLang="he-IL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kumimoji="0" lang="en-US" altLang="he-IL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he-IL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kumimoji="0" lang="en-US" altLang="he-IL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en-US" altLang="he-IL" b="0" i="1" smtClean="0">
                        <a:latin typeface="Cambria Math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he-IL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he-IL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kumimoji="0" lang="en-US" altLang="he-IL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he-IL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kumimoji="0" lang="en-US" altLang="he-IL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0" lang="en-US" altLang="he-IL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kumimoji="0" lang="en-US" altLang="he-IL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he-IL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kumimoji="0" lang="en-US" altLang="he-IL" b="0" i="1" smtClean="0">
                        <a:latin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kumimoji="0" lang="en-US" altLang="he-IL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𝛾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0" lang="en-US" altLang="he-IL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kumimoji="0" lang="en-US" altLang="he-IL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he-IL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kumimoji="0" lang="en-US" altLang="he-IL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kumimoji="0" lang="en-US" altLang="he-IL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kumimoji="0" lang="en-US" altLang="he-IL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he-IL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kumimoji="0" lang="en-US" altLang="he-IL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0" lang="en-US" altLang="he-IL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kumimoji="0" lang="en-US" altLang="he-IL" i="1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he-IL" i="1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en-US" altLang="he-IL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kumimoji="0" lang="en-US" altLang="he-IL" i="1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he-IL" i="1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kumimoji="0" lang="en-US" altLang="he-IL" i="1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  <m:sSup>
                      <m:sSupPr>
                        <m:ctrlPr>
                          <a:rPr kumimoji="0" lang="en-US" altLang="he-IL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he-IL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kumimoji="0" lang="en-US" altLang="he-IL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kumimoji="0" lang="en-US" altLang="he-IL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he-IL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he-IL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kumimoji="0" lang="en-US" altLang="he-IL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kumimoji="0" lang="en-US" altLang="zh-CN" dirty="0" smtClean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eaLnBrk="0" hangingPunct="0">
                  <a:buClrTx/>
                  <a:buSzTx/>
                  <a:buFontTx/>
                  <a:buNone/>
                </a:pPr>
                <a:endParaRPr kumimoji="0" lang="en-US" altLang="he-IL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1" y="1340768"/>
                <a:ext cx="8640960" cy="3391507"/>
              </a:xfrm>
              <a:prstGeom prst="rect">
                <a:avLst/>
              </a:prstGeom>
              <a:blipFill rotWithShape="1">
                <a:blip r:embed="rId2"/>
                <a:stretch>
                  <a:fillRect l="-91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862925" y="5035761"/>
            <a:ext cx="5418151" cy="98552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系统中所有值函数是以上公式</a:t>
            </a:r>
            <a:endParaRPr kumimoji="0"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 eaLnBrk="0" hangingPunct="0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构成的公式组，需要进行线性规划求解</a:t>
            </a:r>
            <a:endParaRPr kumimoji="0" lang="en-US" altLang="he-IL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79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–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策略评估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611560" y="1898094"/>
            <a:ext cx="3888432" cy="2924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n-US" altLang="zh-CN" dirty="0">
                <a:cs typeface="Times New Roman" panose="02020603050405020304" pitchFamily="18" charset="0"/>
              </a:rPr>
              <a:t>A={+1</a:t>
            </a:r>
            <a:r>
              <a:rPr kumimoji="0" lang="en-US" altLang="zh-CN" dirty="0" smtClean="0">
                <a:cs typeface="Times New Roman" panose="02020603050405020304" pitchFamily="18" charset="0"/>
              </a:rPr>
              <a:t>, -</a:t>
            </a:r>
            <a:r>
              <a:rPr kumimoji="0" lang="en-US" altLang="zh-CN" dirty="0">
                <a:cs typeface="Times New Roman" panose="02020603050405020304" pitchFamily="18" charset="0"/>
              </a:rPr>
              <a:t>1}</a:t>
            </a:r>
          </a:p>
          <a:p>
            <a:pPr ea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l-GR" altLang="zh-CN" dirty="0" smtClean="0">
                <a:cs typeface="Times New Roman" panose="02020603050405020304" pitchFamily="18" charset="0"/>
              </a:rPr>
              <a:t>γ</a:t>
            </a:r>
            <a:r>
              <a:rPr kumimoji="0" lang="en-US" altLang="zh-CN" dirty="0" smtClean="0">
                <a:cs typeface="Times New Roman" panose="02020603050405020304" pitchFamily="18" charset="0"/>
              </a:rPr>
              <a:t> </a:t>
            </a:r>
            <a:r>
              <a:rPr kumimoji="0" lang="en-US" altLang="zh-CN" dirty="0">
                <a:cs typeface="Times New Roman" panose="02020603050405020304" pitchFamily="18" charset="0"/>
              </a:rPr>
              <a:t>= 1/2</a:t>
            </a:r>
          </a:p>
          <a:p>
            <a:pPr ea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l-GR" altLang="zh-CN" dirty="0" smtClean="0">
                <a:cs typeface="Times New Roman" panose="02020603050405020304" pitchFamily="18" charset="0"/>
              </a:rPr>
              <a:t>δ</a:t>
            </a:r>
            <a:r>
              <a:rPr kumimoji="0" lang="en-US" altLang="zh-CN" dirty="0" smtClean="0">
                <a:cs typeface="Times New Roman" panose="02020603050405020304" pitchFamily="18" charset="0"/>
              </a:rPr>
              <a:t>(</a:t>
            </a:r>
            <a:r>
              <a:rPr kumimoji="0" lang="en-US" altLang="zh-CN" dirty="0" err="1" smtClean="0">
                <a:cs typeface="Times New Roman" panose="02020603050405020304" pitchFamily="18" charset="0"/>
              </a:rPr>
              <a:t>s</a:t>
            </a:r>
            <a:r>
              <a:rPr kumimoji="0" lang="en-US" altLang="zh-CN" baseline="-25000" dirty="0" err="1" smtClean="0">
                <a:cs typeface="Times New Roman" panose="02020603050405020304" pitchFamily="18" charset="0"/>
              </a:rPr>
              <a:t>i</a:t>
            </a:r>
            <a:r>
              <a:rPr kumimoji="0" lang="en-US" altLang="zh-CN" dirty="0" err="1" smtClean="0">
                <a:cs typeface="Times New Roman" panose="02020603050405020304" pitchFamily="18" charset="0"/>
              </a:rPr>
              <a:t>,a</a:t>
            </a:r>
            <a:r>
              <a:rPr kumimoji="0" lang="en-US" altLang="zh-CN" dirty="0">
                <a:cs typeface="Times New Roman" panose="02020603050405020304" pitchFamily="18" charset="0"/>
              </a:rPr>
              <a:t>)= </a:t>
            </a:r>
            <a:r>
              <a:rPr kumimoji="0" lang="en-US" altLang="zh-CN" dirty="0" err="1">
                <a:cs typeface="Times New Roman" panose="02020603050405020304" pitchFamily="18" charset="0"/>
              </a:rPr>
              <a:t>s</a:t>
            </a:r>
            <a:r>
              <a:rPr kumimoji="0" lang="en-US" altLang="zh-CN" baseline="-25000" dirty="0" err="1">
                <a:cs typeface="Times New Roman" panose="02020603050405020304" pitchFamily="18" charset="0"/>
              </a:rPr>
              <a:t>i+a</a:t>
            </a:r>
            <a:endParaRPr kumimoji="0" lang="en-US" altLang="zh-CN" baseline="-25000" dirty="0"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l-GR" altLang="zh-CN" dirty="0" smtClean="0">
                <a:cs typeface="Times New Roman" panose="02020603050405020304" pitchFamily="18" charset="0"/>
              </a:rPr>
              <a:t>π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：随机</a:t>
            </a:r>
            <a:r>
              <a:rPr kumimoji="0" lang="en-US" altLang="zh-CN" sz="1400" dirty="0" smtClean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1400" dirty="0" smtClean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一半概率选择</a:t>
            </a:r>
            <a:r>
              <a:rPr kumimoji="0" lang="en-US" altLang="zh-CN" sz="1400" dirty="0" smtClean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kumimoji="0" lang="zh-CN" altLang="en-US" sz="1400" dirty="0" smtClean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或者</a:t>
            </a:r>
            <a:r>
              <a:rPr kumimoji="0" lang="en-US" altLang="zh-CN" sz="1400" dirty="0" smtClean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kumimoji="0" lang="zh-CN" altLang="en-US" sz="1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动作</a:t>
            </a:r>
            <a:r>
              <a:rPr kumimoji="0" lang="en-US" altLang="zh-CN" sz="1400" dirty="0" smtClean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ea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dirty="0">
                <a:latin typeface="Symbol" pitchFamily="18" charset="2"/>
                <a:cs typeface="Times New Roman (Hebrew)" pitchFamily="26" charset="-79"/>
              </a:rPr>
              <a:t>"</a:t>
            </a:r>
            <a:r>
              <a:rPr kumimoji="0" lang="en-US" altLang="zh-CN" dirty="0">
                <a:cs typeface="Times New Roman (Hebrew)" pitchFamily="26" charset="-79"/>
              </a:rPr>
              <a:t>a: </a:t>
            </a:r>
            <a:r>
              <a:rPr kumimoji="0" lang="en-US" altLang="zh-CN" dirty="0" smtClean="0">
                <a:cs typeface="Times New Roman" panose="02020603050405020304" pitchFamily="18" charset="0"/>
              </a:rPr>
              <a:t>R(</a:t>
            </a:r>
            <a:r>
              <a:rPr kumimoji="0" lang="en-US" altLang="zh-CN" dirty="0" err="1" smtClean="0">
                <a:cs typeface="Times New Roman" panose="02020603050405020304" pitchFamily="18" charset="0"/>
              </a:rPr>
              <a:t>s</a:t>
            </a:r>
            <a:r>
              <a:rPr kumimoji="0" lang="en-US" altLang="zh-CN" baseline="-25000" dirty="0" err="1" smtClean="0">
                <a:cs typeface="Times New Roman" panose="02020603050405020304" pitchFamily="18" charset="0"/>
              </a:rPr>
              <a:t>i</a:t>
            </a:r>
            <a:r>
              <a:rPr kumimoji="0" lang="en-US" altLang="zh-CN" dirty="0" err="1" smtClean="0">
                <a:cs typeface="Times New Roman" panose="02020603050405020304" pitchFamily="18" charset="0"/>
              </a:rPr>
              <a:t>,a</a:t>
            </a:r>
            <a:r>
              <a:rPr kumimoji="0" lang="en-US" altLang="zh-CN" dirty="0">
                <a:cs typeface="Times New Roman" panose="02020603050405020304" pitchFamily="18" charset="0"/>
              </a:rPr>
              <a:t>) = </a:t>
            </a:r>
            <a:r>
              <a:rPr kumimoji="0" lang="en-US" altLang="zh-CN" dirty="0" err="1" smtClean="0">
                <a:cs typeface="Times New Roman" panose="02020603050405020304" pitchFamily="18" charset="0"/>
              </a:rPr>
              <a:t>i</a:t>
            </a:r>
            <a:endParaRPr kumimoji="0" lang="en-US" altLang="he-IL" dirty="0">
              <a:cs typeface="Times New Roman" panose="02020603050405020304" pitchFamily="18" charset="0"/>
            </a:endParaRP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1537402" y="5328515"/>
            <a:ext cx="6020110" cy="109324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SzTx/>
              <a:buFontTx/>
              <a:buNone/>
            </a:pPr>
            <a:r>
              <a:rPr kumimoji="0" lang="en-US" altLang="zh-CN" dirty="0" err="1">
                <a:solidFill>
                  <a:srgbClr val="0070C0"/>
                </a:solidFill>
                <a:cs typeface="Times New Roman (Hebrew)" pitchFamily="26" charset="-79"/>
              </a:rPr>
              <a:t>V</a:t>
            </a:r>
            <a:r>
              <a:rPr kumimoji="0" lang="en-US" altLang="zh-CN" baseline="30000" dirty="0" err="1">
                <a:solidFill>
                  <a:srgbClr val="0070C0"/>
                </a:solidFill>
                <a:latin typeface="Symbol" pitchFamily="18" charset="2"/>
                <a:cs typeface="Times New Roman (Hebrew)" pitchFamily="26" charset="-79"/>
              </a:rPr>
              <a:t>p</a:t>
            </a:r>
            <a:r>
              <a:rPr kumimoji="0" lang="en-US" altLang="zh-CN" dirty="0">
                <a:solidFill>
                  <a:srgbClr val="0070C0"/>
                </a:solidFill>
                <a:cs typeface="Times New Roman (Hebrew)" pitchFamily="26" charset="-79"/>
              </a:rPr>
              <a:t>(s</a:t>
            </a:r>
            <a:r>
              <a:rPr kumimoji="0" lang="en-US" altLang="zh-CN" baseline="-25000" dirty="0">
                <a:solidFill>
                  <a:srgbClr val="0070C0"/>
                </a:solidFill>
                <a:cs typeface="Times New Roman (Hebrew)" pitchFamily="26" charset="-79"/>
              </a:rPr>
              <a:t>0</a:t>
            </a:r>
            <a:r>
              <a:rPr kumimoji="0" lang="en-US" altLang="zh-CN" dirty="0">
                <a:solidFill>
                  <a:srgbClr val="0070C0"/>
                </a:solidFill>
                <a:cs typeface="Times New Roman (Hebrew)" pitchFamily="26" charset="-79"/>
              </a:rPr>
              <a:t>) = 0 +</a:t>
            </a:r>
            <a:r>
              <a:rPr kumimoji="0" lang="en-US" altLang="zh-CN" dirty="0">
                <a:solidFill>
                  <a:srgbClr val="0070C0"/>
                </a:solidFill>
                <a:latin typeface="Symbol" pitchFamily="18" charset="2"/>
                <a:cs typeface="Times New Roman (Hebrew)" pitchFamily="26" charset="-79"/>
              </a:rPr>
              <a:t>g</a:t>
            </a:r>
            <a:r>
              <a:rPr kumimoji="0" lang="en-US" altLang="zh-CN" dirty="0">
                <a:solidFill>
                  <a:srgbClr val="0070C0"/>
                </a:solidFill>
                <a:cs typeface="Times New Roman (Hebrew)" pitchFamily="26" charset="-79"/>
              </a:rPr>
              <a:t> [</a:t>
            </a:r>
            <a:r>
              <a:rPr kumimoji="0" lang="en-US" altLang="zh-CN" dirty="0">
                <a:solidFill>
                  <a:srgbClr val="0070C0"/>
                </a:solidFill>
                <a:latin typeface="Symbol" pitchFamily="18" charset="2"/>
                <a:cs typeface="Times New Roman (Hebrew)" pitchFamily="26" charset="-79"/>
              </a:rPr>
              <a:t>p(</a:t>
            </a:r>
            <a:r>
              <a:rPr kumimoji="0" lang="en-US" altLang="zh-CN" dirty="0">
                <a:solidFill>
                  <a:srgbClr val="0070C0"/>
                </a:solidFill>
                <a:cs typeface="Times New Roman (Hebrew)" pitchFamily="26" charset="-79"/>
              </a:rPr>
              <a:t>s</a:t>
            </a:r>
            <a:r>
              <a:rPr kumimoji="0" lang="en-US" altLang="zh-CN" baseline="-25000" dirty="0">
                <a:solidFill>
                  <a:srgbClr val="0070C0"/>
                </a:solidFill>
                <a:cs typeface="Times New Roman (Hebrew)" pitchFamily="26" charset="-79"/>
              </a:rPr>
              <a:t>0</a:t>
            </a:r>
            <a:r>
              <a:rPr kumimoji="0" lang="en-US" altLang="zh-CN" dirty="0">
                <a:solidFill>
                  <a:srgbClr val="0070C0"/>
                </a:solidFill>
                <a:cs typeface="Times New Roman (Hebrew)" pitchFamily="26" charset="-79"/>
              </a:rPr>
              <a:t>,+1)</a:t>
            </a:r>
            <a:r>
              <a:rPr kumimoji="0" lang="en-US" altLang="zh-CN" dirty="0" err="1">
                <a:solidFill>
                  <a:srgbClr val="0070C0"/>
                </a:solidFill>
                <a:cs typeface="Times New Roman (Hebrew)" pitchFamily="26" charset="-79"/>
              </a:rPr>
              <a:t>V</a:t>
            </a:r>
            <a:r>
              <a:rPr kumimoji="0" lang="en-US" altLang="zh-CN" baseline="30000" dirty="0" err="1">
                <a:solidFill>
                  <a:srgbClr val="0070C0"/>
                </a:solidFill>
                <a:latin typeface="Symbol" pitchFamily="18" charset="2"/>
                <a:cs typeface="Times New Roman (Hebrew)" pitchFamily="26" charset="-79"/>
              </a:rPr>
              <a:t>p</a:t>
            </a:r>
            <a:r>
              <a:rPr kumimoji="0" lang="en-US" altLang="zh-CN" dirty="0">
                <a:solidFill>
                  <a:srgbClr val="0070C0"/>
                </a:solidFill>
                <a:cs typeface="Times New Roman (Hebrew)" pitchFamily="26" charset="-79"/>
              </a:rPr>
              <a:t>(s</a:t>
            </a:r>
            <a:r>
              <a:rPr kumimoji="0" lang="en-US" altLang="zh-CN" baseline="-25000" dirty="0">
                <a:solidFill>
                  <a:srgbClr val="0070C0"/>
                </a:solidFill>
                <a:cs typeface="Times New Roman (Hebrew)" pitchFamily="26" charset="-79"/>
              </a:rPr>
              <a:t>1</a:t>
            </a:r>
            <a:r>
              <a:rPr kumimoji="0" lang="en-US" altLang="zh-CN" dirty="0">
                <a:solidFill>
                  <a:srgbClr val="0070C0"/>
                </a:solidFill>
                <a:cs typeface="Times New Roman (Hebrew)" pitchFamily="26" charset="-79"/>
              </a:rPr>
              <a:t>) + </a:t>
            </a:r>
            <a:r>
              <a:rPr kumimoji="0" lang="en-US" altLang="zh-CN" dirty="0">
                <a:solidFill>
                  <a:srgbClr val="0070C0"/>
                </a:solidFill>
                <a:latin typeface="Symbol" pitchFamily="18" charset="2"/>
                <a:cs typeface="Times New Roman (Hebrew)" pitchFamily="26" charset="-79"/>
              </a:rPr>
              <a:t>p(</a:t>
            </a:r>
            <a:r>
              <a:rPr kumimoji="0" lang="en-US" altLang="zh-CN" dirty="0">
                <a:solidFill>
                  <a:srgbClr val="0070C0"/>
                </a:solidFill>
                <a:cs typeface="Times New Roman (Hebrew)" pitchFamily="26" charset="-79"/>
              </a:rPr>
              <a:t>s</a:t>
            </a:r>
            <a:r>
              <a:rPr kumimoji="0" lang="en-US" altLang="zh-CN" baseline="-25000" dirty="0">
                <a:solidFill>
                  <a:srgbClr val="0070C0"/>
                </a:solidFill>
                <a:cs typeface="Times New Roman (Hebrew)" pitchFamily="26" charset="-79"/>
              </a:rPr>
              <a:t>0</a:t>
            </a:r>
            <a:r>
              <a:rPr kumimoji="0" lang="en-US" altLang="zh-CN" dirty="0">
                <a:solidFill>
                  <a:srgbClr val="0070C0"/>
                </a:solidFill>
                <a:cs typeface="Times New Roman (Hebrew)" pitchFamily="26" charset="-79"/>
              </a:rPr>
              <a:t>,-1) </a:t>
            </a:r>
            <a:r>
              <a:rPr kumimoji="0" lang="en-US" altLang="zh-CN" dirty="0" err="1">
                <a:solidFill>
                  <a:srgbClr val="0070C0"/>
                </a:solidFill>
                <a:cs typeface="Times New Roman (Hebrew)" pitchFamily="26" charset="-79"/>
              </a:rPr>
              <a:t>V</a:t>
            </a:r>
            <a:r>
              <a:rPr kumimoji="0" lang="en-US" altLang="zh-CN" baseline="30000" dirty="0" err="1">
                <a:solidFill>
                  <a:srgbClr val="0070C0"/>
                </a:solidFill>
                <a:latin typeface="Symbol" pitchFamily="18" charset="2"/>
                <a:cs typeface="Times New Roman (Hebrew)" pitchFamily="26" charset="-79"/>
              </a:rPr>
              <a:t>p</a:t>
            </a:r>
            <a:r>
              <a:rPr kumimoji="0" lang="en-US" altLang="zh-CN" dirty="0">
                <a:solidFill>
                  <a:srgbClr val="0070C0"/>
                </a:solidFill>
                <a:cs typeface="Times New Roman (Hebrew)" pitchFamily="26" charset="-79"/>
              </a:rPr>
              <a:t>(s</a:t>
            </a:r>
            <a:r>
              <a:rPr kumimoji="0" lang="en-US" altLang="zh-CN" baseline="-25000" dirty="0">
                <a:solidFill>
                  <a:srgbClr val="0070C0"/>
                </a:solidFill>
                <a:cs typeface="Times New Roman (Hebrew)" pitchFamily="26" charset="-79"/>
              </a:rPr>
              <a:t>3</a:t>
            </a:r>
            <a:r>
              <a:rPr kumimoji="0" lang="en-US" altLang="zh-CN" dirty="0" smtClean="0">
                <a:solidFill>
                  <a:srgbClr val="0070C0"/>
                </a:solidFill>
                <a:cs typeface="Times New Roman (Hebrew)" pitchFamily="26" charset="-79"/>
              </a:rPr>
              <a:t>)]</a:t>
            </a:r>
          </a:p>
          <a:p>
            <a:pPr ea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n-US" altLang="he-IL" dirty="0" smtClean="0">
                <a:solidFill>
                  <a:srgbClr val="0070C0"/>
                </a:solidFill>
                <a:cs typeface="Times New Roman (Hebrew)" pitchFamily="26" charset="-79"/>
              </a:rPr>
              <a:t>……</a:t>
            </a:r>
            <a:endParaRPr kumimoji="0" lang="en-US" altLang="he-IL" dirty="0">
              <a:solidFill>
                <a:srgbClr val="0070C0"/>
              </a:solidFill>
              <a:cs typeface="Times New Roman (Hebrew)" pitchFamily="26" charset="-79"/>
            </a:endParaRPr>
          </a:p>
        </p:txBody>
      </p:sp>
      <p:grpSp>
        <p:nvGrpSpPr>
          <p:cNvPr id="33" name="Group 22"/>
          <p:cNvGrpSpPr>
            <a:grpSpLocks/>
          </p:cNvGrpSpPr>
          <p:nvPr/>
        </p:nvGrpSpPr>
        <p:grpSpPr bwMode="auto">
          <a:xfrm>
            <a:off x="4893899" y="2050761"/>
            <a:ext cx="3200400" cy="2667000"/>
            <a:chOff x="1584" y="1728"/>
            <a:chExt cx="2016" cy="1680"/>
          </a:xfrm>
        </p:grpSpPr>
        <p:sp>
          <p:nvSpPr>
            <p:cNvPr id="34" name="Oval 3"/>
            <p:cNvSpPr>
              <a:spLocks noChangeArrowheads="1"/>
            </p:cNvSpPr>
            <p:nvPr/>
          </p:nvSpPr>
          <p:spPr bwMode="auto">
            <a:xfrm>
              <a:off x="1584" y="1728"/>
              <a:ext cx="432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4"/>
            <p:cNvSpPr>
              <a:spLocks noChangeArrowheads="1"/>
            </p:cNvSpPr>
            <p:nvPr/>
          </p:nvSpPr>
          <p:spPr bwMode="auto">
            <a:xfrm>
              <a:off x="1584" y="3024"/>
              <a:ext cx="432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val 5"/>
            <p:cNvSpPr>
              <a:spLocks noChangeArrowheads="1"/>
            </p:cNvSpPr>
            <p:nvPr/>
          </p:nvSpPr>
          <p:spPr bwMode="auto">
            <a:xfrm>
              <a:off x="3120" y="1728"/>
              <a:ext cx="432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3168" y="2976"/>
              <a:ext cx="432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Line 7"/>
            <p:cNvSpPr>
              <a:spLocks noChangeShapeType="1"/>
            </p:cNvSpPr>
            <p:nvPr/>
          </p:nvSpPr>
          <p:spPr bwMode="auto">
            <a:xfrm>
              <a:off x="2029" y="1920"/>
              <a:ext cx="10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Line 8"/>
            <p:cNvSpPr>
              <a:spLocks noChangeShapeType="1"/>
            </p:cNvSpPr>
            <p:nvPr/>
          </p:nvSpPr>
          <p:spPr bwMode="auto">
            <a:xfrm>
              <a:off x="3360" y="2125"/>
              <a:ext cx="0" cy="8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9"/>
            <p:cNvSpPr>
              <a:spLocks noChangeShapeType="1"/>
            </p:cNvSpPr>
            <p:nvPr/>
          </p:nvSpPr>
          <p:spPr bwMode="auto">
            <a:xfrm>
              <a:off x="1776" y="2125"/>
              <a:ext cx="0" cy="8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>
              <a:off x="2029" y="3216"/>
              <a:ext cx="11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12"/>
            <p:cNvSpPr>
              <a:spLocks noChangeArrowheads="1"/>
            </p:cNvSpPr>
            <p:nvPr/>
          </p:nvSpPr>
          <p:spPr bwMode="auto">
            <a:xfrm>
              <a:off x="1670" y="1754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SzTx/>
                <a:buFontTx/>
                <a:buNone/>
              </a:pPr>
              <a:r>
                <a:rPr kumimoji="0" lang="en-US" altLang="zh-CN" b="0">
                  <a:cs typeface="Times New Roman" panose="02020603050405020304" pitchFamily="18" charset="0"/>
                </a:rPr>
                <a:t>s</a:t>
              </a:r>
              <a:r>
                <a:rPr kumimoji="0" lang="en-US" altLang="zh-CN" b="0" baseline="-25000">
                  <a:cs typeface="Times New Roman" panose="02020603050405020304" pitchFamily="18" charset="0"/>
                </a:rPr>
                <a:t>0</a:t>
              </a:r>
              <a:endParaRPr kumimoji="0" lang="en-US" altLang="he-IL" b="0" baseline="-25000"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3168" y="1776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SzTx/>
                <a:buFontTx/>
                <a:buNone/>
              </a:pPr>
              <a:r>
                <a:rPr kumimoji="0" lang="en-US" altLang="zh-CN" b="0">
                  <a:cs typeface="Times New Roman" panose="02020603050405020304" pitchFamily="18" charset="0"/>
                </a:rPr>
                <a:t>s</a:t>
              </a:r>
              <a:r>
                <a:rPr kumimoji="0" lang="en-US" altLang="zh-CN" b="0" baseline="-25000">
                  <a:cs typeface="Times New Roman" panose="02020603050405020304" pitchFamily="18" charset="0"/>
                </a:rPr>
                <a:t>1</a:t>
              </a:r>
              <a:endParaRPr kumimoji="0" lang="en-US" altLang="he-IL" b="0" baseline="-25000"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14"/>
            <p:cNvSpPr>
              <a:spLocks noChangeArrowheads="1"/>
            </p:cNvSpPr>
            <p:nvPr/>
          </p:nvSpPr>
          <p:spPr bwMode="auto">
            <a:xfrm>
              <a:off x="1680" y="3072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SzTx/>
                <a:buFontTx/>
                <a:buNone/>
              </a:pPr>
              <a:r>
                <a:rPr kumimoji="0" lang="en-US" altLang="zh-CN" b="0">
                  <a:cs typeface="Times New Roman" panose="02020603050405020304" pitchFamily="18" charset="0"/>
                </a:rPr>
                <a:t>s</a:t>
              </a:r>
              <a:r>
                <a:rPr kumimoji="0" lang="en-US" altLang="zh-CN" b="0" baseline="-25000">
                  <a:cs typeface="Times New Roman" panose="02020603050405020304" pitchFamily="18" charset="0"/>
                </a:rPr>
                <a:t>3</a:t>
              </a:r>
              <a:endParaRPr kumimoji="0" lang="en-US" altLang="he-IL" b="0" baseline="-25000"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15"/>
            <p:cNvSpPr>
              <a:spLocks noChangeArrowheads="1"/>
            </p:cNvSpPr>
            <p:nvPr/>
          </p:nvSpPr>
          <p:spPr bwMode="auto">
            <a:xfrm>
              <a:off x="3264" y="3024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SzTx/>
                <a:buFontTx/>
                <a:buNone/>
              </a:pPr>
              <a:r>
                <a:rPr kumimoji="0" lang="en-US" altLang="zh-CN" b="0">
                  <a:cs typeface="Times New Roman" panose="02020603050405020304" pitchFamily="18" charset="0"/>
                </a:rPr>
                <a:t>s</a:t>
              </a:r>
              <a:r>
                <a:rPr kumimoji="0" lang="en-US" altLang="zh-CN" b="0" baseline="-25000">
                  <a:cs typeface="Times New Roman" panose="02020603050405020304" pitchFamily="18" charset="0"/>
                </a:rPr>
                <a:t>2</a:t>
              </a:r>
              <a:endParaRPr kumimoji="0" lang="en-US" altLang="he-IL" b="0" baseline="-25000">
                <a:cs typeface="Times New Roman" panose="02020603050405020304" pitchFamily="18" charset="0"/>
              </a:endParaRPr>
            </a:p>
          </p:txBody>
        </p:sp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1920" y="2016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SzTx/>
                <a:buFontTx/>
                <a:buNone/>
              </a:pPr>
              <a:r>
                <a:rPr kumimoji="0" lang="en-US" altLang="zh-CN" b="0">
                  <a:solidFill>
                    <a:srgbClr val="FF0000"/>
                  </a:solidFill>
                  <a:cs typeface="Times New Roman" panose="02020603050405020304" pitchFamily="18" charset="0"/>
                </a:rPr>
                <a:t>0</a:t>
              </a:r>
              <a:endParaRPr kumimoji="0" lang="en-US" altLang="en-US" b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47" name="Rectangle 17"/>
            <p:cNvSpPr>
              <a:spLocks noChangeArrowheads="1"/>
            </p:cNvSpPr>
            <p:nvPr/>
          </p:nvSpPr>
          <p:spPr bwMode="auto">
            <a:xfrm>
              <a:off x="3024" y="2016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SzTx/>
                <a:buFontTx/>
                <a:buNone/>
              </a:pPr>
              <a:r>
                <a:rPr kumimoji="0" lang="en-US" altLang="zh-CN" b="0">
                  <a:solidFill>
                    <a:srgbClr val="FF0000"/>
                  </a:solidFill>
                  <a:cs typeface="Times New Roman" panose="02020603050405020304" pitchFamily="18" charset="0"/>
                </a:rPr>
                <a:t>1</a:t>
              </a:r>
              <a:endParaRPr kumimoji="0" lang="en-US" altLang="en-US" b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18"/>
            <p:cNvSpPr>
              <a:spLocks noChangeArrowheads="1"/>
            </p:cNvSpPr>
            <p:nvPr/>
          </p:nvSpPr>
          <p:spPr bwMode="auto">
            <a:xfrm>
              <a:off x="3024" y="2832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SzTx/>
                <a:buFontTx/>
                <a:buNone/>
              </a:pPr>
              <a:r>
                <a:rPr kumimoji="0" lang="en-US" altLang="zh-CN" b="0">
                  <a:solidFill>
                    <a:srgbClr val="FF0000"/>
                  </a:solidFill>
                  <a:cs typeface="Times New Roman" panose="02020603050405020304" pitchFamily="18" charset="0"/>
                </a:rPr>
                <a:t>2</a:t>
              </a:r>
              <a:endParaRPr kumimoji="0" lang="en-US" altLang="en-US" b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19"/>
            <p:cNvSpPr>
              <a:spLocks noChangeArrowheads="1"/>
            </p:cNvSpPr>
            <p:nvPr/>
          </p:nvSpPr>
          <p:spPr bwMode="auto">
            <a:xfrm>
              <a:off x="1920" y="2832"/>
              <a:ext cx="2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SzTx/>
                <a:buFontTx/>
                <a:buNone/>
              </a:pPr>
              <a:r>
                <a:rPr kumimoji="0" lang="en-US" altLang="zh-CN" b="0">
                  <a:solidFill>
                    <a:srgbClr val="FF0000"/>
                  </a:solidFill>
                  <a:cs typeface="Times New Roman" panose="02020603050405020304" pitchFamily="18" charset="0"/>
                </a:rPr>
                <a:t>3</a:t>
              </a:r>
              <a:endParaRPr kumimoji="0" lang="en-US" altLang="en-US" b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012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–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策略评估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755576" y="1894220"/>
            <a:ext cx="1952458" cy="2924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n-US" altLang="zh-CN" dirty="0">
                <a:cs typeface="Times New Roman" panose="02020603050405020304" pitchFamily="18" charset="0"/>
              </a:rPr>
              <a:t>A={+1,-1}</a:t>
            </a:r>
          </a:p>
          <a:p>
            <a:pPr ea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l-GR" altLang="zh-CN" dirty="0" smtClean="0">
                <a:cs typeface="Times New Roman" panose="02020603050405020304" pitchFamily="18" charset="0"/>
              </a:rPr>
              <a:t>γ</a:t>
            </a:r>
            <a:r>
              <a:rPr kumimoji="0" lang="en-US" altLang="zh-CN" dirty="0" smtClean="0">
                <a:cs typeface="Times New Roman" panose="02020603050405020304" pitchFamily="18" charset="0"/>
              </a:rPr>
              <a:t> </a:t>
            </a:r>
            <a:r>
              <a:rPr kumimoji="0" lang="en-US" altLang="zh-CN" dirty="0">
                <a:cs typeface="Times New Roman" panose="02020603050405020304" pitchFamily="18" charset="0"/>
              </a:rPr>
              <a:t>= 1/2</a:t>
            </a:r>
          </a:p>
          <a:p>
            <a:pPr ea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l-GR" altLang="zh-CN" dirty="0" smtClean="0">
                <a:cs typeface="Times New Roman" panose="02020603050405020304" pitchFamily="18" charset="0"/>
              </a:rPr>
              <a:t>δ</a:t>
            </a:r>
            <a:r>
              <a:rPr kumimoji="0" lang="en-US" altLang="zh-CN" dirty="0" smtClean="0">
                <a:cs typeface="Times New Roman" panose="02020603050405020304" pitchFamily="18" charset="0"/>
              </a:rPr>
              <a:t>(</a:t>
            </a:r>
            <a:r>
              <a:rPr kumimoji="0" lang="en-US" altLang="zh-CN" dirty="0" err="1" smtClean="0">
                <a:cs typeface="Times New Roman" panose="02020603050405020304" pitchFamily="18" charset="0"/>
              </a:rPr>
              <a:t>s</a:t>
            </a:r>
            <a:r>
              <a:rPr kumimoji="0" lang="en-US" altLang="zh-CN" baseline="-25000" dirty="0" err="1" smtClean="0">
                <a:cs typeface="Times New Roman" panose="02020603050405020304" pitchFamily="18" charset="0"/>
              </a:rPr>
              <a:t>i</a:t>
            </a:r>
            <a:r>
              <a:rPr kumimoji="0" lang="en-US" altLang="zh-CN" dirty="0" err="1" smtClean="0">
                <a:cs typeface="Times New Roman" panose="02020603050405020304" pitchFamily="18" charset="0"/>
              </a:rPr>
              <a:t>,a</a:t>
            </a:r>
            <a:r>
              <a:rPr kumimoji="0" lang="en-US" altLang="zh-CN" dirty="0">
                <a:cs typeface="Times New Roman" panose="02020603050405020304" pitchFamily="18" charset="0"/>
              </a:rPr>
              <a:t>)= </a:t>
            </a:r>
            <a:r>
              <a:rPr kumimoji="0" lang="en-US" altLang="zh-CN" dirty="0" err="1">
                <a:cs typeface="Times New Roman" panose="02020603050405020304" pitchFamily="18" charset="0"/>
              </a:rPr>
              <a:t>s</a:t>
            </a:r>
            <a:r>
              <a:rPr kumimoji="0" lang="en-US" altLang="zh-CN" baseline="-25000" dirty="0" err="1">
                <a:cs typeface="Times New Roman" panose="02020603050405020304" pitchFamily="18" charset="0"/>
              </a:rPr>
              <a:t>i+a</a:t>
            </a:r>
            <a:endParaRPr kumimoji="0" lang="en-US" altLang="zh-CN" baseline="-25000" dirty="0"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l-GR" altLang="zh-CN" dirty="0" smtClean="0">
                <a:cs typeface="Times New Roman" panose="02020603050405020304" pitchFamily="18" charset="0"/>
              </a:rPr>
              <a:t>π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：随机</a:t>
            </a:r>
            <a:endParaRPr kumimoji="0"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dirty="0">
                <a:latin typeface="Symbol" pitchFamily="18" charset="2"/>
                <a:cs typeface="Times New Roman (Hebrew)" pitchFamily="26" charset="-79"/>
              </a:rPr>
              <a:t>"</a:t>
            </a:r>
            <a:r>
              <a:rPr kumimoji="0" lang="en-US" altLang="zh-CN" dirty="0">
                <a:cs typeface="Times New Roman (Hebrew)" pitchFamily="26" charset="-79"/>
              </a:rPr>
              <a:t>a: </a:t>
            </a:r>
            <a:r>
              <a:rPr kumimoji="0" lang="en-US" altLang="zh-CN" dirty="0" smtClean="0">
                <a:cs typeface="Times New Roman" panose="02020603050405020304" pitchFamily="18" charset="0"/>
              </a:rPr>
              <a:t>R(</a:t>
            </a:r>
            <a:r>
              <a:rPr kumimoji="0" lang="en-US" altLang="zh-CN" dirty="0" err="1" smtClean="0">
                <a:cs typeface="Times New Roman" panose="02020603050405020304" pitchFamily="18" charset="0"/>
              </a:rPr>
              <a:t>s</a:t>
            </a:r>
            <a:r>
              <a:rPr kumimoji="0" lang="en-US" altLang="zh-CN" baseline="-25000" dirty="0" err="1" smtClean="0">
                <a:cs typeface="Times New Roman" panose="02020603050405020304" pitchFamily="18" charset="0"/>
              </a:rPr>
              <a:t>i</a:t>
            </a:r>
            <a:r>
              <a:rPr kumimoji="0" lang="en-US" altLang="zh-CN" dirty="0" err="1" smtClean="0">
                <a:cs typeface="Times New Roman" panose="02020603050405020304" pitchFamily="18" charset="0"/>
              </a:rPr>
              <a:t>,a</a:t>
            </a:r>
            <a:r>
              <a:rPr kumimoji="0" lang="en-US" altLang="zh-CN" dirty="0">
                <a:cs typeface="Times New Roman" panose="02020603050405020304" pitchFamily="18" charset="0"/>
              </a:rPr>
              <a:t>) = </a:t>
            </a:r>
            <a:r>
              <a:rPr kumimoji="0" lang="en-US" altLang="zh-CN" dirty="0" err="1" smtClean="0">
                <a:cs typeface="Times New Roman" panose="02020603050405020304" pitchFamily="18" charset="0"/>
              </a:rPr>
              <a:t>i</a:t>
            </a:r>
            <a:endParaRPr kumimoji="0" lang="en-US" altLang="he-IL" dirty="0">
              <a:cs typeface="Times New Roman" panose="02020603050405020304" pitchFamily="18" charset="0"/>
            </a:endParaRP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1259632" y="5328515"/>
            <a:ext cx="4048416" cy="109324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SzTx/>
              <a:buFontTx/>
              <a:buNone/>
            </a:pPr>
            <a:r>
              <a:rPr kumimoji="0" lang="en-US" altLang="zh-CN" dirty="0" err="1">
                <a:solidFill>
                  <a:srgbClr val="0070C0"/>
                </a:solidFill>
                <a:cs typeface="Times New Roman (Hebrew)" pitchFamily="26" charset="-79"/>
              </a:rPr>
              <a:t>V</a:t>
            </a:r>
            <a:r>
              <a:rPr kumimoji="0" lang="en-US" altLang="zh-CN" baseline="30000" dirty="0" err="1">
                <a:solidFill>
                  <a:srgbClr val="0070C0"/>
                </a:solidFill>
                <a:latin typeface="Symbol" pitchFamily="18" charset="2"/>
                <a:cs typeface="Times New Roman (Hebrew)" pitchFamily="26" charset="-79"/>
              </a:rPr>
              <a:t>p</a:t>
            </a:r>
            <a:r>
              <a:rPr kumimoji="0" lang="en-US" altLang="zh-CN" dirty="0">
                <a:solidFill>
                  <a:srgbClr val="0070C0"/>
                </a:solidFill>
                <a:cs typeface="Times New Roman (Hebrew)" pitchFamily="26" charset="-79"/>
              </a:rPr>
              <a:t>(s</a:t>
            </a:r>
            <a:r>
              <a:rPr kumimoji="0" lang="en-US" altLang="zh-CN" baseline="-25000" dirty="0">
                <a:solidFill>
                  <a:srgbClr val="0070C0"/>
                </a:solidFill>
                <a:cs typeface="Times New Roman (Hebrew)" pitchFamily="26" charset="-79"/>
              </a:rPr>
              <a:t>0</a:t>
            </a:r>
            <a:r>
              <a:rPr kumimoji="0" lang="en-US" altLang="zh-CN" dirty="0">
                <a:solidFill>
                  <a:srgbClr val="0070C0"/>
                </a:solidFill>
                <a:cs typeface="Times New Roman (Hebrew)" pitchFamily="26" charset="-79"/>
              </a:rPr>
              <a:t>) = 0 </a:t>
            </a:r>
            <a:r>
              <a:rPr kumimoji="0" lang="en-US" altLang="zh-CN" dirty="0" smtClean="0">
                <a:solidFill>
                  <a:srgbClr val="0070C0"/>
                </a:solidFill>
                <a:cs typeface="Times New Roman (Hebrew)" pitchFamily="26" charset="-79"/>
              </a:rPr>
              <a:t>+ (</a:t>
            </a:r>
            <a:r>
              <a:rPr kumimoji="0" lang="en-US" altLang="zh-CN" dirty="0" err="1" smtClean="0">
                <a:solidFill>
                  <a:srgbClr val="0070C0"/>
                </a:solidFill>
                <a:cs typeface="Times New Roman (Hebrew)" pitchFamily="26" charset="-79"/>
              </a:rPr>
              <a:t>V</a:t>
            </a:r>
            <a:r>
              <a:rPr kumimoji="0" lang="en-US" altLang="zh-CN" baseline="30000" dirty="0" err="1" smtClean="0">
                <a:solidFill>
                  <a:srgbClr val="0070C0"/>
                </a:solidFill>
                <a:latin typeface="Symbol" pitchFamily="18" charset="2"/>
                <a:cs typeface="Times New Roman (Hebrew)" pitchFamily="26" charset="-79"/>
              </a:rPr>
              <a:t>p</a:t>
            </a:r>
            <a:r>
              <a:rPr kumimoji="0" lang="en-US" altLang="zh-CN" dirty="0" smtClean="0">
                <a:solidFill>
                  <a:srgbClr val="0070C0"/>
                </a:solidFill>
                <a:cs typeface="Times New Roman (Hebrew)" pitchFamily="26" charset="-79"/>
              </a:rPr>
              <a:t>(s</a:t>
            </a:r>
            <a:r>
              <a:rPr kumimoji="0" lang="en-US" altLang="zh-CN" baseline="-25000" dirty="0" smtClean="0">
                <a:solidFill>
                  <a:srgbClr val="0070C0"/>
                </a:solidFill>
                <a:cs typeface="Times New Roman (Hebrew)" pitchFamily="26" charset="-79"/>
              </a:rPr>
              <a:t>1</a:t>
            </a:r>
            <a:r>
              <a:rPr kumimoji="0" lang="en-US" altLang="zh-CN" dirty="0">
                <a:solidFill>
                  <a:srgbClr val="0070C0"/>
                </a:solidFill>
                <a:cs typeface="Times New Roman (Hebrew)" pitchFamily="26" charset="-79"/>
              </a:rPr>
              <a:t>) + </a:t>
            </a:r>
            <a:r>
              <a:rPr kumimoji="0" lang="en-US" altLang="zh-CN" dirty="0" err="1" smtClean="0">
                <a:solidFill>
                  <a:srgbClr val="0070C0"/>
                </a:solidFill>
                <a:cs typeface="Times New Roman (Hebrew)" pitchFamily="26" charset="-79"/>
              </a:rPr>
              <a:t>V</a:t>
            </a:r>
            <a:r>
              <a:rPr kumimoji="0" lang="en-US" altLang="zh-CN" baseline="30000" dirty="0" err="1" smtClean="0">
                <a:solidFill>
                  <a:srgbClr val="0070C0"/>
                </a:solidFill>
                <a:latin typeface="Symbol" pitchFamily="18" charset="2"/>
                <a:cs typeface="Times New Roman (Hebrew)" pitchFamily="26" charset="-79"/>
              </a:rPr>
              <a:t>p</a:t>
            </a:r>
            <a:r>
              <a:rPr kumimoji="0" lang="en-US" altLang="zh-CN" dirty="0" smtClean="0">
                <a:solidFill>
                  <a:srgbClr val="0070C0"/>
                </a:solidFill>
                <a:cs typeface="Times New Roman (Hebrew)" pitchFamily="26" charset="-79"/>
              </a:rPr>
              <a:t>(s</a:t>
            </a:r>
            <a:r>
              <a:rPr kumimoji="0" lang="en-US" altLang="zh-CN" baseline="-25000" dirty="0" smtClean="0">
                <a:solidFill>
                  <a:srgbClr val="0070C0"/>
                </a:solidFill>
                <a:cs typeface="Times New Roman (Hebrew)" pitchFamily="26" charset="-79"/>
              </a:rPr>
              <a:t>3</a:t>
            </a:r>
            <a:r>
              <a:rPr kumimoji="0" lang="en-US" altLang="zh-CN" dirty="0" smtClean="0">
                <a:solidFill>
                  <a:srgbClr val="0070C0"/>
                </a:solidFill>
                <a:cs typeface="Times New Roman (Hebrew)" pitchFamily="26" charset="-79"/>
              </a:rPr>
              <a:t>))/4</a:t>
            </a:r>
          </a:p>
          <a:p>
            <a:pPr ea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n-US" altLang="he-IL" dirty="0" smtClean="0">
                <a:solidFill>
                  <a:srgbClr val="0070C0"/>
                </a:solidFill>
                <a:cs typeface="Times New Roman (Hebrew)" pitchFamily="26" charset="-79"/>
              </a:rPr>
              <a:t>……</a:t>
            </a:r>
            <a:endParaRPr kumimoji="0" lang="en-US" altLang="he-IL" dirty="0">
              <a:solidFill>
                <a:srgbClr val="0070C0"/>
              </a:solidFill>
              <a:cs typeface="Times New Roman (Hebrew)" pitchFamily="26" charset="-79"/>
            </a:endParaRPr>
          </a:p>
        </p:txBody>
      </p:sp>
      <p:grpSp>
        <p:nvGrpSpPr>
          <p:cNvPr id="33" name="Group 22"/>
          <p:cNvGrpSpPr>
            <a:grpSpLocks/>
          </p:cNvGrpSpPr>
          <p:nvPr/>
        </p:nvGrpSpPr>
        <p:grpSpPr bwMode="auto">
          <a:xfrm>
            <a:off x="3571511" y="2050761"/>
            <a:ext cx="3200400" cy="2667000"/>
            <a:chOff x="1584" y="1728"/>
            <a:chExt cx="2016" cy="1680"/>
          </a:xfrm>
        </p:grpSpPr>
        <p:sp>
          <p:nvSpPr>
            <p:cNvPr id="34" name="Oval 3"/>
            <p:cNvSpPr>
              <a:spLocks noChangeArrowheads="1"/>
            </p:cNvSpPr>
            <p:nvPr/>
          </p:nvSpPr>
          <p:spPr bwMode="auto">
            <a:xfrm>
              <a:off x="1584" y="1728"/>
              <a:ext cx="432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4"/>
            <p:cNvSpPr>
              <a:spLocks noChangeArrowheads="1"/>
            </p:cNvSpPr>
            <p:nvPr/>
          </p:nvSpPr>
          <p:spPr bwMode="auto">
            <a:xfrm>
              <a:off x="1584" y="3024"/>
              <a:ext cx="432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val 5"/>
            <p:cNvSpPr>
              <a:spLocks noChangeArrowheads="1"/>
            </p:cNvSpPr>
            <p:nvPr/>
          </p:nvSpPr>
          <p:spPr bwMode="auto">
            <a:xfrm>
              <a:off x="3120" y="1728"/>
              <a:ext cx="432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3168" y="2976"/>
              <a:ext cx="432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Line 7"/>
            <p:cNvSpPr>
              <a:spLocks noChangeShapeType="1"/>
            </p:cNvSpPr>
            <p:nvPr/>
          </p:nvSpPr>
          <p:spPr bwMode="auto">
            <a:xfrm>
              <a:off x="2029" y="1920"/>
              <a:ext cx="10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Line 8"/>
            <p:cNvSpPr>
              <a:spLocks noChangeShapeType="1"/>
            </p:cNvSpPr>
            <p:nvPr/>
          </p:nvSpPr>
          <p:spPr bwMode="auto">
            <a:xfrm>
              <a:off x="3360" y="2125"/>
              <a:ext cx="0" cy="8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9"/>
            <p:cNvSpPr>
              <a:spLocks noChangeShapeType="1"/>
            </p:cNvSpPr>
            <p:nvPr/>
          </p:nvSpPr>
          <p:spPr bwMode="auto">
            <a:xfrm>
              <a:off x="1776" y="2125"/>
              <a:ext cx="0" cy="8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>
              <a:off x="2029" y="3216"/>
              <a:ext cx="11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12"/>
            <p:cNvSpPr>
              <a:spLocks noChangeArrowheads="1"/>
            </p:cNvSpPr>
            <p:nvPr/>
          </p:nvSpPr>
          <p:spPr bwMode="auto">
            <a:xfrm>
              <a:off x="1670" y="1754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SzTx/>
                <a:buFontTx/>
                <a:buNone/>
              </a:pPr>
              <a:r>
                <a:rPr kumimoji="0" lang="en-US" altLang="zh-CN" b="0">
                  <a:cs typeface="Times New Roman" panose="02020603050405020304" pitchFamily="18" charset="0"/>
                </a:rPr>
                <a:t>s</a:t>
              </a:r>
              <a:r>
                <a:rPr kumimoji="0" lang="en-US" altLang="zh-CN" b="0" baseline="-25000">
                  <a:cs typeface="Times New Roman" panose="02020603050405020304" pitchFamily="18" charset="0"/>
                </a:rPr>
                <a:t>0</a:t>
              </a:r>
              <a:endParaRPr kumimoji="0" lang="en-US" altLang="he-IL" b="0" baseline="-25000"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3168" y="1776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SzTx/>
                <a:buFontTx/>
                <a:buNone/>
              </a:pPr>
              <a:r>
                <a:rPr kumimoji="0" lang="en-US" altLang="zh-CN" b="0">
                  <a:cs typeface="Times New Roman" panose="02020603050405020304" pitchFamily="18" charset="0"/>
                </a:rPr>
                <a:t>s</a:t>
              </a:r>
              <a:r>
                <a:rPr kumimoji="0" lang="en-US" altLang="zh-CN" b="0" baseline="-25000">
                  <a:cs typeface="Times New Roman" panose="02020603050405020304" pitchFamily="18" charset="0"/>
                </a:rPr>
                <a:t>1</a:t>
              </a:r>
              <a:endParaRPr kumimoji="0" lang="en-US" altLang="he-IL" b="0" baseline="-25000"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14"/>
            <p:cNvSpPr>
              <a:spLocks noChangeArrowheads="1"/>
            </p:cNvSpPr>
            <p:nvPr/>
          </p:nvSpPr>
          <p:spPr bwMode="auto">
            <a:xfrm>
              <a:off x="1680" y="3072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SzTx/>
                <a:buFontTx/>
                <a:buNone/>
              </a:pPr>
              <a:r>
                <a:rPr kumimoji="0" lang="en-US" altLang="zh-CN" b="0">
                  <a:cs typeface="Times New Roman" panose="02020603050405020304" pitchFamily="18" charset="0"/>
                </a:rPr>
                <a:t>s</a:t>
              </a:r>
              <a:r>
                <a:rPr kumimoji="0" lang="en-US" altLang="zh-CN" b="0" baseline="-25000">
                  <a:cs typeface="Times New Roman" panose="02020603050405020304" pitchFamily="18" charset="0"/>
                </a:rPr>
                <a:t>3</a:t>
              </a:r>
              <a:endParaRPr kumimoji="0" lang="en-US" altLang="he-IL" b="0" baseline="-25000"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15"/>
            <p:cNvSpPr>
              <a:spLocks noChangeArrowheads="1"/>
            </p:cNvSpPr>
            <p:nvPr/>
          </p:nvSpPr>
          <p:spPr bwMode="auto">
            <a:xfrm>
              <a:off x="3264" y="3024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SzTx/>
                <a:buFontTx/>
                <a:buNone/>
              </a:pPr>
              <a:r>
                <a:rPr kumimoji="0" lang="en-US" altLang="zh-CN" b="0">
                  <a:cs typeface="Times New Roman" panose="02020603050405020304" pitchFamily="18" charset="0"/>
                </a:rPr>
                <a:t>s</a:t>
              </a:r>
              <a:r>
                <a:rPr kumimoji="0" lang="en-US" altLang="zh-CN" b="0" baseline="-25000">
                  <a:cs typeface="Times New Roman" panose="02020603050405020304" pitchFamily="18" charset="0"/>
                </a:rPr>
                <a:t>2</a:t>
              </a:r>
              <a:endParaRPr kumimoji="0" lang="en-US" altLang="he-IL" b="0" baseline="-25000">
                <a:cs typeface="Times New Roman" panose="02020603050405020304" pitchFamily="18" charset="0"/>
              </a:endParaRPr>
            </a:p>
          </p:txBody>
        </p:sp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1920" y="2016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SzTx/>
                <a:buFontTx/>
                <a:buNone/>
              </a:pPr>
              <a:r>
                <a:rPr kumimoji="0" lang="en-US" altLang="zh-CN" b="0">
                  <a:solidFill>
                    <a:srgbClr val="FF0000"/>
                  </a:solidFill>
                  <a:cs typeface="Times New Roman" panose="02020603050405020304" pitchFamily="18" charset="0"/>
                </a:rPr>
                <a:t>0</a:t>
              </a:r>
              <a:endParaRPr kumimoji="0" lang="en-US" altLang="en-US" b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47" name="Rectangle 17"/>
            <p:cNvSpPr>
              <a:spLocks noChangeArrowheads="1"/>
            </p:cNvSpPr>
            <p:nvPr/>
          </p:nvSpPr>
          <p:spPr bwMode="auto">
            <a:xfrm>
              <a:off x="3024" y="2016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SzTx/>
                <a:buFontTx/>
                <a:buNone/>
              </a:pPr>
              <a:r>
                <a:rPr kumimoji="0" lang="en-US" altLang="zh-CN" b="0">
                  <a:solidFill>
                    <a:srgbClr val="FF0000"/>
                  </a:solidFill>
                  <a:cs typeface="Times New Roman" panose="02020603050405020304" pitchFamily="18" charset="0"/>
                </a:rPr>
                <a:t>1</a:t>
              </a:r>
              <a:endParaRPr kumimoji="0" lang="en-US" altLang="en-US" b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18"/>
            <p:cNvSpPr>
              <a:spLocks noChangeArrowheads="1"/>
            </p:cNvSpPr>
            <p:nvPr/>
          </p:nvSpPr>
          <p:spPr bwMode="auto">
            <a:xfrm>
              <a:off x="3024" y="2832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SzTx/>
                <a:buFontTx/>
                <a:buNone/>
              </a:pPr>
              <a:r>
                <a:rPr kumimoji="0" lang="en-US" altLang="zh-CN" b="0">
                  <a:solidFill>
                    <a:srgbClr val="FF0000"/>
                  </a:solidFill>
                  <a:cs typeface="Times New Roman" panose="02020603050405020304" pitchFamily="18" charset="0"/>
                </a:rPr>
                <a:t>2</a:t>
              </a:r>
              <a:endParaRPr kumimoji="0" lang="en-US" altLang="en-US" b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19"/>
            <p:cNvSpPr>
              <a:spLocks noChangeArrowheads="1"/>
            </p:cNvSpPr>
            <p:nvPr/>
          </p:nvSpPr>
          <p:spPr bwMode="auto">
            <a:xfrm>
              <a:off x="1920" y="2832"/>
              <a:ext cx="2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SzTx/>
                <a:buFontTx/>
                <a:buNone/>
              </a:pPr>
              <a:r>
                <a:rPr kumimoji="0" lang="en-US" altLang="zh-CN" b="0">
                  <a:solidFill>
                    <a:srgbClr val="FF0000"/>
                  </a:solidFill>
                  <a:cs typeface="Times New Roman" panose="02020603050405020304" pitchFamily="18" charset="0"/>
                </a:rPr>
                <a:t>3</a:t>
              </a:r>
              <a:endParaRPr kumimoji="0" lang="en-US" altLang="en-US" b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6771911" y="4941168"/>
            <a:ext cx="1822615" cy="157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SzTx/>
              <a:buFontTx/>
              <a:buNone/>
            </a:pPr>
            <a:r>
              <a:rPr kumimoji="0" lang="en-US" altLang="zh-CN" dirty="0" err="1">
                <a:solidFill>
                  <a:srgbClr val="FF0000"/>
                </a:solidFill>
                <a:cs typeface="Times New Roman (Hebrew)" pitchFamily="26" charset="-79"/>
              </a:rPr>
              <a:t>V</a:t>
            </a:r>
            <a:r>
              <a:rPr kumimoji="0" lang="en-US" altLang="zh-CN" baseline="30000" dirty="0" err="1">
                <a:solidFill>
                  <a:srgbClr val="FF0000"/>
                </a:solidFill>
                <a:latin typeface="Symbol" pitchFamily="18" charset="2"/>
                <a:cs typeface="Times New Roman (Hebrew)" pitchFamily="26" charset="-79"/>
              </a:rPr>
              <a:t>p</a:t>
            </a:r>
            <a:r>
              <a:rPr kumimoji="0" lang="en-US" altLang="zh-CN" dirty="0">
                <a:solidFill>
                  <a:srgbClr val="FF0000"/>
                </a:solidFill>
                <a:cs typeface="Times New Roman (Hebrew)" pitchFamily="26" charset="-79"/>
              </a:rPr>
              <a:t>(s</a:t>
            </a:r>
            <a:r>
              <a:rPr kumimoji="0" lang="en-US" altLang="zh-CN" baseline="-25000" dirty="0">
                <a:solidFill>
                  <a:srgbClr val="FF0000"/>
                </a:solidFill>
                <a:cs typeface="Times New Roman (Hebrew)" pitchFamily="26" charset="-79"/>
              </a:rPr>
              <a:t>0</a:t>
            </a:r>
            <a:r>
              <a:rPr kumimoji="0" lang="en-US" altLang="zh-CN" dirty="0">
                <a:solidFill>
                  <a:srgbClr val="FF0000"/>
                </a:solidFill>
                <a:cs typeface="Times New Roman (Hebrew)" pitchFamily="26" charset="-79"/>
              </a:rPr>
              <a:t>) = 5/3</a:t>
            </a:r>
          </a:p>
          <a:p>
            <a:pPr eaLnBrk="0" hangingPunct="0">
              <a:buClrTx/>
              <a:buSzTx/>
              <a:buFontTx/>
              <a:buNone/>
            </a:pPr>
            <a:r>
              <a:rPr kumimoji="0" lang="en-US" altLang="zh-CN" dirty="0" err="1">
                <a:solidFill>
                  <a:srgbClr val="FF0000"/>
                </a:solidFill>
                <a:cs typeface="Times New Roman (Hebrew)" pitchFamily="26" charset="-79"/>
              </a:rPr>
              <a:t>V</a:t>
            </a:r>
            <a:r>
              <a:rPr kumimoji="0" lang="en-US" altLang="zh-CN" baseline="30000" dirty="0" err="1">
                <a:solidFill>
                  <a:srgbClr val="FF0000"/>
                </a:solidFill>
                <a:latin typeface="Symbol" pitchFamily="18" charset="2"/>
                <a:cs typeface="Times New Roman (Hebrew)" pitchFamily="26" charset="-79"/>
              </a:rPr>
              <a:t>p</a:t>
            </a:r>
            <a:r>
              <a:rPr kumimoji="0" lang="en-US" altLang="zh-CN" dirty="0">
                <a:solidFill>
                  <a:srgbClr val="FF0000"/>
                </a:solidFill>
                <a:cs typeface="Times New Roman (Hebrew)" pitchFamily="26" charset="-79"/>
              </a:rPr>
              <a:t>(s</a:t>
            </a:r>
            <a:r>
              <a:rPr kumimoji="0" lang="en-US" altLang="zh-CN" baseline="-25000" dirty="0">
                <a:solidFill>
                  <a:srgbClr val="FF0000"/>
                </a:solidFill>
                <a:cs typeface="Times New Roman (Hebrew)" pitchFamily="26" charset="-79"/>
              </a:rPr>
              <a:t>1</a:t>
            </a:r>
            <a:r>
              <a:rPr kumimoji="0" lang="en-US" altLang="zh-CN" dirty="0">
                <a:solidFill>
                  <a:srgbClr val="FF0000"/>
                </a:solidFill>
                <a:cs typeface="Times New Roman (Hebrew)" pitchFamily="26" charset="-79"/>
              </a:rPr>
              <a:t>) = 7/3</a:t>
            </a:r>
          </a:p>
          <a:p>
            <a:pPr eaLnBrk="0" hangingPunct="0">
              <a:buClrTx/>
              <a:buSzTx/>
              <a:buFontTx/>
              <a:buNone/>
            </a:pPr>
            <a:r>
              <a:rPr kumimoji="0" lang="en-US" altLang="zh-CN" dirty="0" err="1">
                <a:solidFill>
                  <a:srgbClr val="FF0000"/>
                </a:solidFill>
                <a:cs typeface="Times New Roman (Hebrew)" pitchFamily="26" charset="-79"/>
              </a:rPr>
              <a:t>V</a:t>
            </a:r>
            <a:r>
              <a:rPr kumimoji="0" lang="en-US" altLang="zh-CN" baseline="30000" dirty="0" err="1">
                <a:solidFill>
                  <a:srgbClr val="FF0000"/>
                </a:solidFill>
                <a:latin typeface="Symbol" pitchFamily="18" charset="2"/>
                <a:cs typeface="Times New Roman (Hebrew)" pitchFamily="26" charset="-79"/>
              </a:rPr>
              <a:t>p</a:t>
            </a:r>
            <a:r>
              <a:rPr kumimoji="0" lang="en-US" altLang="zh-CN" dirty="0">
                <a:solidFill>
                  <a:srgbClr val="FF0000"/>
                </a:solidFill>
                <a:cs typeface="Times New Roman (Hebrew)" pitchFamily="26" charset="-79"/>
              </a:rPr>
              <a:t>(s</a:t>
            </a:r>
            <a:r>
              <a:rPr kumimoji="0" lang="en-US" altLang="zh-CN" baseline="-25000" dirty="0">
                <a:solidFill>
                  <a:srgbClr val="FF0000"/>
                </a:solidFill>
                <a:cs typeface="Times New Roman (Hebrew)" pitchFamily="26" charset="-79"/>
              </a:rPr>
              <a:t>2</a:t>
            </a:r>
            <a:r>
              <a:rPr kumimoji="0" lang="en-US" altLang="zh-CN" dirty="0">
                <a:solidFill>
                  <a:srgbClr val="FF0000"/>
                </a:solidFill>
                <a:cs typeface="Times New Roman (Hebrew)" pitchFamily="26" charset="-79"/>
              </a:rPr>
              <a:t>) = 11/3</a:t>
            </a:r>
          </a:p>
          <a:p>
            <a:pPr eaLnBrk="0" hangingPunct="0">
              <a:buClrTx/>
              <a:buSzTx/>
              <a:buFontTx/>
              <a:buNone/>
            </a:pPr>
            <a:r>
              <a:rPr kumimoji="0" lang="en-US" altLang="zh-CN" dirty="0" err="1">
                <a:solidFill>
                  <a:srgbClr val="FF0000"/>
                </a:solidFill>
                <a:cs typeface="Times New Roman (Hebrew)" pitchFamily="26" charset="-79"/>
              </a:rPr>
              <a:t>V</a:t>
            </a:r>
            <a:r>
              <a:rPr kumimoji="0" lang="en-US" altLang="zh-CN" baseline="30000" dirty="0" err="1">
                <a:solidFill>
                  <a:srgbClr val="FF0000"/>
                </a:solidFill>
                <a:latin typeface="Symbol" pitchFamily="18" charset="2"/>
                <a:cs typeface="Times New Roman (Hebrew)" pitchFamily="26" charset="-79"/>
              </a:rPr>
              <a:t>p</a:t>
            </a:r>
            <a:r>
              <a:rPr kumimoji="0" lang="en-US" altLang="zh-CN" dirty="0">
                <a:solidFill>
                  <a:srgbClr val="FF0000"/>
                </a:solidFill>
                <a:cs typeface="Times New Roman (Hebrew)" pitchFamily="26" charset="-79"/>
              </a:rPr>
              <a:t>(s</a:t>
            </a:r>
            <a:r>
              <a:rPr kumimoji="0" lang="en-US" altLang="zh-CN" baseline="-25000" dirty="0">
                <a:solidFill>
                  <a:srgbClr val="FF0000"/>
                </a:solidFill>
                <a:cs typeface="Times New Roman (Hebrew)" pitchFamily="26" charset="-79"/>
              </a:rPr>
              <a:t>3</a:t>
            </a:r>
            <a:r>
              <a:rPr kumimoji="0" lang="en-US" altLang="zh-CN" dirty="0">
                <a:solidFill>
                  <a:srgbClr val="FF0000"/>
                </a:solidFill>
                <a:cs typeface="Times New Roman (Hebrew)" pitchFamily="26" charset="-79"/>
              </a:rPr>
              <a:t>) = 13/3</a:t>
            </a:r>
            <a:endParaRPr kumimoji="0" lang="en-US" altLang="he-IL" dirty="0">
              <a:solidFill>
                <a:srgbClr val="FF0000"/>
              </a:solidFill>
              <a:cs typeface="Times New Roman (Hebrew)" pitchFamily="2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7823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大 纲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556792"/>
            <a:ext cx="8640960" cy="50405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  <a:buNone/>
            </a:pP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起源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altLang="zh-CN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MDP</a:t>
            </a: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模型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  <a:buNone/>
            </a:pP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动态规划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  <a:buNone/>
            </a:pP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强化学习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  <a:buNone/>
            </a:pPr>
            <a:endParaRPr lang="en-US" altLang="zh-CN" sz="2100" dirty="0" smtClean="0">
              <a:solidFill>
                <a:srgbClr val="0070C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  <a:buNone/>
            </a:pP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buNone/>
            </a:pPr>
            <a:endParaRPr lang="en-US" altLang="zh-CN" sz="4000" b="1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zh-CN" altLang="en-US" sz="4000" b="1" dirty="0">
              <a:latin typeface="华文宋体" pitchFamily="2" charset="-122"/>
              <a:ea typeface="华文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动态规划</a:t>
            </a:r>
            <a:r>
              <a:rPr lang="zh-CN" altLang="en-US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– </a:t>
            </a:r>
            <a:r>
              <a:rPr lang="zh-CN" altLang="en-US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最优控制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>
                <a:spLocks noChangeArrowheads="1"/>
              </p:cNvSpPr>
              <p:nvPr/>
            </p:nvSpPr>
            <p:spPr bwMode="auto">
              <a:xfrm>
                <a:off x="251521" y="1340768"/>
                <a:ext cx="8640960" cy="51597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>
                <a:lvl1pPr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5715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7145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2860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marL="342900" indent="-342900" eaLnBrk="0" hangingPunc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 typeface="Wingdings" panose="05000000000000000000" pitchFamily="2" charset="2"/>
                  <a:buChar char="p"/>
                </a:pPr>
                <a:r>
                  <a:rPr kumimoji="0" lang="en-US" altLang="zh-CN" dirty="0" smtClean="0">
                    <a:ea typeface="黑体" panose="02010609060101010101" pitchFamily="49" charset="-122"/>
                    <a:cs typeface="Times New Roman" panose="02020603050405020304" pitchFamily="18" charset="0"/>
                  </a:rPr>
                  <a:t>Bellman</a:t>
                </a:r>
                <a:r>
                  <a:rPr kumimoji="0" lang="zh-CN" altLang="en-US" dirty="0" smtClean="0">
                    <a:ea typeface="黑体" panose="02010609060101010101" pitchFamily="49" charset="-122"/>
                    <a:cs typeface="Times New Roman" panose="02020603050405020304" pitchFamily="18" charset="0"/>
                  </a:rPr>
                  <a:t>等式</a:t>
                </a:r>
                <a:r>
                  <a:rPr kumimoji="0" lang="en-US" altLang="zh-CN" dirty="0" smtClean="0"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kumimoji="0" lang="zh-CN" altLang="en-US" dirty="0" smtClean="0">
                    <a:ea typeface="黑体" panose="02010609060101010101" pitchFamily="49" charset="-122"/>
                    <a:cs typeface="Times New Roman" panose="02020603050405020304" pitchFamily="18" charset="0"/>
                  </a:rPr>
                  <a:t>有折扣无限窗口</a:t>
                </a:r>
                <a:r>
                  <a:rPr kumimoji="0" lang="en-US" altLang="zh-CN" dirty="0" smtClean="0"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914400" lvl="1" indent="-342900" eaLnBrk="0" hangingPunc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he-IL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he-IL" i="1">
                            <a:latin typeface="Cambria Math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kumimoji="0" lang="en-US" altLang="he-IL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kumimoji="0" lang="en-US" altLang="he-IL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he-IL" i="1">
                            <a:latin typeface="Cambria Math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kumimoji="0" lang="en-US" altLang="he-IL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altLang="he-IL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he-IL" i="1">
                            <a:latin typeface="Cambria Math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kumimoji="0" lang="en-US" altLang="he-IL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he-IL" i="1">
                                <a:latin typeface="Cambria Math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kumimoji="0" lang="en-US" altLang="he-IL" i="1">
                                <a:latin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0" lang="en-US" altLang="he-IL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~</m:t>
                        </m:r>
                        <m:r>
                          <a:rPr kumimoji="0" lang="en-US" altLang="he-IL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kumimoji="0" lang="en-US" altLang="he-IL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he-IL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0" lang="en-US" altLang="he-IL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he-IL" i="1">
                            <a:latin typeface="Cambria Math"/>
                            <a:cs typeface="Times New Roman" panose="020206030504050203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kumimoji="0" lang="en-US" altLang="he-IL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he-IL" i="1">
                                <a:latin typeface="Cambria Math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kumimoji="0" lang="en-US" altLang="he-IL" i="1">
                                <a:latin typeface="Cambria Math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0" lang="en-US" altLang="he-IL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kumimoji="0" lang="en-US" altLang="he-IL" i="1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he-IL" i="1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  <m:r>
                          <a:rPr kumimoji="0" lang="en-US" altLang="he-IL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0" lang="en-US" altLang="he-IL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kumimoji="0" lang="en-US" altLang="he-IL" i="1" dirty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he-IL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kumimoji="0" lang="en-US" altLang="he-IL" i="1" dirty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kumimoji="0" lang="en-US" altLang="he-IL" i="1" dirty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0" lang="en-US" altLang="he-IL" i="1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he-IL" i="1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kumimoji="0" lang="en-US" altLang="he-IL" i="1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kumimoji="0" lang="en-US" altLang="zh-CN" dirty="0" smtClean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indent="-342900" eaLnBrk="0" hangingPunc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 typeface="Wingdings" panose="05000000000000000000" pitchFamily="2" charset="2"/>
                  <a:buChar char="p"/>
                </a:pPr>
                <a:r>
                  <a:rPr kumimoji="0" lang="zh-CN" altLang="en-US" dirty="0" smtClean="0">
                    <a:ea typeface="黑体" panose="02010609060101010101" pitchFamily="49" charset="-122"/>
                    <a:cs typeface="Times New Roman" panose="02020603050405020304" pitchFamily="18" charset="0"/>
                  </a:rPr>
                  <a:t>重写</a:t>
                </a:r>
                <a:endParaRPr kumimoji="0" lang="en-US" altLang="zh-CN" dirty="0" smtClean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914400" lvl="1" indent="-342900" eaLnBrk="0" hangingPunc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he-IL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he-IL" i="1">
                            <a:latin typeface="Cambria Math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kumimoji="0" lang="en-US" altLang="he-IL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kumimoji="0" lang="en-US" altLang="he-IL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he-IL" i="1">
                            <a:latin typeface="Cambria Math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kumimoji="0" lang="en-US" altLang="he-IL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en-US" altLang="he-IL" i="1">
                        <a:latin typeface="Cambria Math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he-IL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he-IL" i="1">
                            <a:latin typeface="Cambria Math"/>
                            <a:cs typeface="Times New Roman" panose="020206030504050203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kumimoji="0" lang="en-US" altLang="he-IL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he-IL" i="1">
                                <a:latin typeface="Cambria Math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kumimoji="0" lang="en-US" altLang="he-IL" i="1">
                                <a:latin typeface="Cambria Math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0" lang="en-US" altLang="he-IL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kumimoji="0" lang="en-US" altLang="he-IL" i="1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he-IL" i="1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kumimoji="0" lang="en-US" altLang="he-IL" i="1">
                        <a:latin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kumimoji="0" lang="en-US" altLang="he-IL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𝛾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0" lang="en-US" altLang="he-IL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kumimoji="0" lang="en-US" altLang="he-IL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he-IL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kumimoji="0" lang="en-US" altLang="he-IL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kumimoji="0" lang="en-US" altLang="he-IL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kumimoji="0" lang="en-US" altLang="he-IL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he-IL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kumimoji="0" lang="en-US" altLang="he-IL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0" lang="en-US" altLang="he-IL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kumimoji="0" lang="en-US" altLang="he-IL" i="1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he-IL" i="1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en-US" altLang="he-IL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kumimoji="0" lang="en-US" altLang="he-IL" i="1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he-IL" i="1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kumimoji="0" lang="en-US" altLang="he-IL" i="1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  <m:sSup>
                      <m:sSupPr>
                        <m:ctrlPr>
                          <a:rPr kumimoji="0" lang="en-US" altLang="he-IL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he-IL" i="1" dirty="0">
                            <a:latin typeface="Cambria Math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kumimoji="0" lang="en-US" altLang="he-IL" i="1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kumimoji="0" lang="en-US" altLang="he-IL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he-IL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he-IL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kumimoji="0" lang="en-US" altLang="he-IL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kumimoji="0" lang="en-US" altLang="zh-CN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indent="-342900" eaLnBrk="0" hangingPunc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 typeface="Wingdings" panose="05000000000000000000" pitchFamily="2" charset="2"/>
                  <a:buChar char="p"/>
                </a:pPr>
                <a:r>
                  <a:rPr kumimoji="0" lang="zh-CN" altLang="en-US" dirty="0" smtClean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状态</a:t>
                </a:r>
                <a:r>
                  <a:rPr kumimoji="0" lang="en-US" altLang="zh-CN" dirty="0" smtClean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:r>
                  <a:rPr kumimoji="0" lang="zh-CN" altLang="en-US" dirty="0" smtClean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动作对值函数</a:t>
                </a:r>
                <a:r>
                  <a:rPr kumimoji="0" lang="en-US" altLang="zh-CN" dirty="0" smtClean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kumimoji="0" lang="zh-CN" altLang="en-US" dirty="0" smtClean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对任意确定策略</a:t>
                </a:r>
                <a:r>
                  <a:rPr kumimoji="0" lang="el-GR" altLang="zh-CN" dirty="0" smtClean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π</a:t>
                </a:r>
                <a:r>
                  <a:rPr kumimoji="0" lang="en-US" altLang="zh-CN" dirty="0" smtClean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914400" lvl="1" indent="-342900" eaLnBrk="0" hangingPunc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he-IL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he-IL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kumimoji="0" lang="en-US" altLang="he-IL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kumimoji="0" lang="en-US" altLang="he-IL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he-IL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kumimoji="0" lang="en-US" altLang="he-IL" b="0" i="1" smtClean="0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0" lang="en-US" altLang="he-IL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kumimoji="0" lang="en-US" altLang="he-IL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en-US" altLang="he-IL" b="0" i="1" smtClean="0">
                        <a:latin typeface="Cambria Math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he-IL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he-IL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kumimoji="0" lang="en-US" altLang="he-IL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he-IL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kumimoji="0" lang="en-US" altLang="he-IL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0" lang="en-US" altLang="he-IL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kumimoji="0" lang="en-US" altLang="he-IL" b="0" i="1" smtClean="0">
                        <a:latin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kumimoji="0" lang="en-US" altLang="he-IL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𝛾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0" lang="en-US" altLang="he-IL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kumimoji="0" lang="en-US" altLang="he-IL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he-IL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kumimoji="0" lang="en-US" altLang="he-IL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kumimoji="0" lang="en-US" altLang="he-IL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kumimoji="0" lang="en-US" altLang="he-IL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he-IL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kumimoji="0" lang="en-US" altLang="he-IL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0" lang="en-US" altLang="he-IL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kumimoji="0" lang="en-US" altLang="he-IL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kumimoji="0" lang="en-US" altLang="he-IL" i="1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he-IL" i="1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kumimoji="0" lang="en-US" altLang="he-IL" i="1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  <m:sSup>
                      <m:sSupPr>
                        <m:ctrlPr>
                          <a:rPr kumimoji="0" lang="en-US" altLang="he-IL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he-IL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kumimoji="0" lang="en-US" altLang="he-IL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kumimoji="0" lang="en-US" altLang="he-IL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he-IL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he-IL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kumimoji="0" lang="en-US" altLang="he-IL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kumimoji="0" lang="en-US" altLang="zh-CN" dirty="0" smtClean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914400" lvl="1" indent="-342900" eaLnBrk="0" hangingPunc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kumimoji="0" lang="zh-CN" altLang="en-US" dirty="0" smtClean="0">
                    <a:ea typeface="黑体" panose="02010609060101010101" pitchFamily="49" charset="-122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he-IL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he-IL" i="1" dirty="0">
                            <a:latin typeface="Cambria Math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kumimoji="0" lang="en-US" altLang="he-IL" i="1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kumimoji="0" lang="en-US" altLang="he-IL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he-IL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kumimoji="0" lang="en-US" altLang="zh-CN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kumimoji="0" lang="en-US" altLang="he-IL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he-IL" i="1">
                            <a:latin typeface="Cambria Math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kumimoji="0" lang="en-US" altLang="he-IL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kumimoji="0" lang="en-US" altLang="he-IL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he-IL" i="1">
                            <a:latin typeface="Cambria Math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kumimoji="0" lang="en-US" altLang="he-IL" i="1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0" lang="en-US" altLang="he-IL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kumimoji="0" lang="en-US" altLang="he-IL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he-IL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kumimoji="0" lang="en-US" altLang="he-IL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0" lang="en-US" altLang="he-IL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kumimoji="0" lang="en-US" altLang="he-IL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1" y="1340768"/>
                <a:ext cx="8640960" cy="5159747"/>
              </a:xfrm>
              <a:prstGeom prst="rect">
                <a:avLst/>
              </a:prstGeom>
              <a:blipFill rotWithShape="1">
                <a:blip r:embed="rId2"/>
                <a:stretch>
                  <a:fillRect l="-917" b="-4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03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–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最优控制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755576" y="1628800"/>
            <a:ext cx="1952458" cy="2924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n-US" altLang="zh-CN" dirty="0">
                <a:cs typeface="Times New Roman" panose="02020603050405020304" pitchFamily="18" charset="0"/>
              </a:rPr>
              <a:t>A={+1,-1}</a:t>
            </a:r>
          </a:p>
          <a:p>
            <a:pPr ea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l-GR" altLang="zh-CN" dirty="0" smtClean="0">
                <a:cs typeface="Times New Roman" panose="02020603050405020304" pitchFamily="18" charset="0"/>
              </a:rPr>
              <a:t>γ</a:t>
            </a:r>
            <a:r>
              <a:rPr kumimoji="0" lang="en-US" altLang="zh-CN" dirty="0" smtClean="0">
                <a:cs typeface="Times New Roman" panose="02020603050405020304" pitchFamily="18" charset="0"/>
              </a:rPr>
              <a:t> </a:t>
            </a:r>
            <a:r>
              <a:rPr kumimoji="0" lang="en-US" altLang="zh-CN" dirty="0">
                <a:cs typeface="Times New Roman" panose="02020603050405020304" pitchFamily="18" charset="0"/>
              </a:rPr>
              <a:t>= 1/2</a:t>
            </a:r>
          </a:p>
          <a:p>
            <a:pPr ea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l-GR" altLang="zh-CN" dirty="0" smtClean="0">
                <a:cs typeface="Times New Roman" panose="02020603050405020304" pitchFamily="18" charset="0"/>
              </a:rPr>
              <a:t>δ</a:t>
            </a:r>
            <a:r>
              <a:rPr kumimoji="0" lang="en-US" altLang="zh-CN" dirty="0" smtClean="0">
                <a:cs typeface="Times New Roman" panose="02020603050405020304" pitchFamily="18" charset="0"/>
              </a:rPr>
              <a:t>(</a:t>
            </a:r>
            <a:r>
              <a:rPr kumimoji="0" lang="en-US" altLang="zh-CN" dirty="0" err="1" smtClean="0">
                <a:cs typeface="Times New Roman" panose="02020603050405020304" pitchFamily="18" charset="0"/>
              </a:rPr>
              <a:t>s</a:t>
            </a:r>
            <a:r>
              <a:rPr kumimoji="0" lang="en-US" altLang="zh-CN" baseline="-25000" dirty="0" err="1" smtClean="0">
                <a:cs typeface="Times New Roman" panose="02020603050405020304" pitchFamily="18" charset="0"/>
              </a:rPr>
              <a:t>i</a:t>
            </a:r>
            <a:r>
              <a:rPr kumimoji="0" lang="en-US" altLang="zh-CN" dirty="0" err="1" smtClean="0">
                <a:cs typeface="Times New Roman" panose="02020603050405020304" pitchFamily="18" charset="0"/>
              </a:rPr>
              <a:t>,a</a:t>
            </a:r>
            <a:r>
              <a:rPr kumimoji="0" lang="en-US" altLang="zh-CN" dirty="0">
                <a:cs typeface="Times New Roman" panose="02020603050405020304" pitchFamily="18" charset="0"/>
              </a:rPr>
              <a:t>)= </a:t>
            </a:r>
            <a:r>
              <a:rPr kumimoji="0" lang="en-US" altLang="zh-CN" dirty="0" err="1">
                <a:cs typeface="Times New Roman" panose="02020603050405020304" pitchFamily="18" charset="0"/>
              </a:rPr>
              <a:t>s</a:t>
            </a:r>
            <a:r>
              <a:rPr kumimoji="0" lang="en-US" altLang="zh-CN" baseline="-25000" dirty="0" err="1">
                <a:cs typeface="Times New Roman" panose="02020603050405020304" pitchFamily="18" charset="0"/>
              </a:rPr>
              <a:t>i+a</a:t>
            </a:r>
            <a:endParaRPr kumimoji="0" lang="en-US" altLang="zh-CN" baseline="-25000" dirty="0"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l-GR" altLang="zh-CN" dirty="0" smtClean="0">
                <a:cs typeface="Times New Roman" panose="02020603050405020304" pitchFamily="18" charset="0"/>
              </a:rPr>
              <a:t>π</a:t>
            </a:r>
            <a:r>
              <a:rPr kumimoji="0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：随机</a:t>
            </a:r>
            <a:endParaRPr kumimoji="0"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dirty="0">
                <a:latin typeface="Symbol" pitchFamily="18" charset="2"/>
                <a:cs typeface="Times New Roman (Hebrew)" pitchFamily="26" charset="-79"/>
              </a:rPr>
              <a:t>"</a:t>
            </a:r>
            <a:r>
              <a:rPr kumimoji="0" lang="en-US" altLang="zh-CN" dirty="0">
                <a:cs typeface="Times New Roman (Hebrew)" pitchFamily="26" charset="-79"/>
              </a:rPr>
              <a:t>a: </a:t>
            </a:r>
            <a:r>
              <a:rPr kumimoji="0" lang="en-US" altLang="zh-CN" dirty="0" smtClean="0">
                <a:cs typeface="Times New Roman" panose="02020603050405020304" pitchFamily="18" charset="0"/>
              </a:rPr>
              <a:t>R(</a:t>
            </a:r>
            <a:r>
              <a:rPr kumimoji="0" lang="en-US" altLang="zh-CN" dirty="0" err="1" smtClean="0">
                <a:cs typeface="Times New Roman" panose="02020603050405020304" pitchFamily="18" charset="0"/>
              </a:rPr>
              <a:t>s</a:t>
            </a:r>
            <a:r>
              <a:rPr kumimoji="0" lang="en-US" altLang="zh-CN" baseline="-25000" dirty="0" err="1" smtClean="0">
                <a:cs typeface="Times New Roman" panose="02020603050405020304" pitchFamily="18" charset="0"/>
              </a:rPr>
              <a:t>i</a:t>
            </a:r>
            <a:r>
              <a:rPr kumimoji="0" lang="en-US" altLang="zh-CN" dirty="0" err="1" smtClean="0">
                <a:cs typeface="Times New Roman" panose="02020603050405020304" pitchFamily="18" charset="0"/>
              </a:rPr>
              <a:t>,a</a:t>
            </a:r>
            <a:r>
              <a:rPr kumimoji="0" lang="en-US" altLang="zh-CN" dirty="0">
                <a:cs typeface="Times New Roman" panose="02020603050405020304" pitchFamily="18" charset="0"/>
              </a:rPr>
              <a:t>) = </a:t>
            </a:r>
            <a:r>
              <a:rPr kumimoji="0" lang="en-US" altLang="zh-CN" dirty="0" err="1" smtClean="0">
                <a:cs typeface="Times New Roman" panose="02020603050405020304" pitchFamily="18" charset="0"/>
              </a:rPr>
              <a:t>i</a:t>
            </a:r>
            <a:endParaRPr kumimoji="0" lang="en-US" altLang="he-IL" dirty="0">
              <a:cs typeface="Times New Roman" panose="02020603050405020304" pitchFamily="18" charset="0"/>
            </a:endParaRP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2267744" y="5557294"/>
            <a:ext cx="3060133" cy="46230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SzTx/>
              <a:buFontTx/>
              <a:buNone/>
            </a:pPr>
            <a:r>
              <a:rPr kumimoji="0" lang="en-US" altLang="zh-CN" dirty="0" err="1" smtClean="0">
                <a:solidFill>
                  <a:srgbClr val="0070C0"/>
                </a:solidFill>
                <a:cs typeface="Times New Roman (Hebrew)" pitchFamily="26" charset="-79"/>
              </a:rPr>
              <a:t>Q</a:t>
            </a:r>
            <a:r>
              <a:rPr kumimoji="0" lang="en-US" altLang="zh-CN" baseline="30000" dirty="0" err="1" smtClean="0">
                <a:solidFill>
                  <a:srgbClr val="0070C0"/>
                </a:solidFill>
                <a:latin typeface="Symbol" pitchFamily="18" charset="2"/>
                <a:cs typeface="Times New Roman (Hebrew)" pitchFamily="26" charset="-79"/>
              </a:rPr>
              <a:t>p</a:t>
            </a:r>
            <a:r>
              <a:rPr kumimoji="0" lang="en-US" altLang="zh-CN" dirty="0" smtClean="0">
                <a:solidFill>
                  <a:srgbClr val="0070C0"/>
                </a:solidFill>
                <a:cs typeface="Times New Roman (Hebrew)" pitchFamily="26" charset="-79"/>
              </a:rPr>
              <a:t>(s</a:t>
            </a:r>
            <a:r>
              <a:rPr kumimoji="0" lang="en-US" altLang="zh-CN" baseline="-25000" dirty="0" smtClean="0">
                <a:solidFill>
                  <a:srgbClr val="0070C0"/>
                </a:solidFill>
                <a:cs typeface="Times New Roman (Hebrew)" pitchFamily="26" charset="-79"/>
              </a:rPr>
              <a:t>0</a:t>
            </a:r>
            <a:r>
              <a:rPr kumimoji="0" lang="en-US" altLang="zh-CN" dirty="0">
                <a:solidFill>
                  <a:srgbClr val="0070C0"/>
                </a:solidFill>
                <a:cs typeface="Times New Roman (Hebrew)" pitchFamily="26" charset="-79"/>
              </a:rPr>
              <a:t>,+1</a:t>
            </a:r>
            <a:r>
              <a:rPr kumimoji="0" lang="en-US" altLang="zh-CN" dirty="0" smtClean="0">
                <a:solidFill>
                  <a:srgbClr val="0070C0"/>
                </a:solidFill>
                <a:cs typeface="Times New Roman (Hebrew)" pitchFamily="26" charset="-79"/>
              </a:rPr>
              <a:t>) </a:t>
            </a:r>
            <a:r>
              <a:rPr kumimoji="0" lang="en-US" altLang="zh-CN" dirty="0">
                <a:solidFill>
                  <a:srgbClr val="0070C0"/>
                </a:solidFill>
                <a:cs typeface="Times New Roman (Hebrew)" pitchFamily="26" charset="-79"/>
              </a:rPr>
              <a:t>= 0 </a:t>
            </a:r>
            <a:r>
              <a:rPr kumimoji="0" lang="en-US" altLang="zh-CN" dirty="0" smtClean="0">
                <a:solidFill>
                  <a:srgbClr val="0070C0"/>
                </a:solidFill>
                <a:cs typeface="Times New Roman (Hebrew)" pitchFamily="26" charset="-79"/>
              </a:rPr>
              <a:t>+ </a:t>
            </a:r>
            <a:r>
              <a:rPr kumimoji="0" lang="el-GR" altLang="zh-CN" dirty="0" smtClean="0">
                <a:solidFill>
                  <a:srgbClr val="0070C0"/>
                </a:solidFill>
                <a:cs typeface="Times New Roman (Hebrew)" pitchFamily="26" charset="-79"/>
              </a:rPr>
              <a:t>γ</a:t>
            </a:r>
            <a:r>
              <a:rPr kumimoji="0" lang="en-US" altLang="zh-CN" dirty="0" err="1" smtClean="0">
                <a:solidFill>
                  <a:srgbClr val="0070C0"/>
                </a:solidFill>
                <a:cs typeface="Times New Roman (Hebrew)" pitchFamily="26" charset="-79"/>
              </a:rPr>
              <a:t>V</a:t>
            </a:r>
            <a:r>
              <a:rPr kumimoji="0" lang="en-US" altLang="zh-CN" baseline="30000" dirty="0" err="1" smtClean="0">
                <a:solidFill>
                  <a:srgbClr val="0070C0"/>
                </a:solidFill>
                <a:latin typeface="Symbol" pitchFamily="18" charset="2"/>
                <a:cs typeface="Times New Roman (Hebrew)" pitchFamily="26" charset="-79"/>
              </a:rPr>
              <a:t>p</a:t>
            </a:r>
            <a:r>
              <a:rPr kumimoji="0" lang="en-US" altLang="zh-CN" dirty="0" smtClean="0">
                <a:solidFill>
                  <a:srgbClr val="0070C0"/>
                </a:solidFill>
                <a:cs typeface="Times New Roman (Hebrew)" pitchFamily="26" charset="-79"/>
              </a:rPr>
              <a:t>(s</a:t>
            </a:r>
            <a:r>
              <a:rPr kumimoji="0" lang="en-US" altLang="zh-CN" baseline="-25000" dirty="0" smtClean="0">
                <a:solidFill>
                  <a:srgbClr val="0070C0"/>
                </a:solidFill>
                <a:cs typeface="Times New Roman (Hebrew)" pitchFamily="26" charset="-79"/>
              </a:rPr>
              <a:t>1</a:t>
            </a:r>
            <a:r>
              <a:rPr kumimoji="0" lang="en-US" altLang="zh-CN" dirty="0" smtClean="0">
                <a:solidFill>
                  <a:srgbClr val="0070C0"/>
                </a:solidFill>
                <a:cs typeface="Times New Roman (Hebrew)" pitchFamily="26" charset="-79"/>
              </a:rPr>
              <a:t>)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6764288" y="4818631"/>
            <a:ext cx="2156039" cy="193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SzTx/>
              <a:buFontTx/>
              <a:buNone/>
            </a:pPr>
            <a:r>
              <a:rPr kumimoji="0" lang="en-US" altLang="zh-CN" dirty="0" err="1" smtClean="0">
                <a:solidFill>
                  <a:srgbClr val="FF0000"/>
                </a:solidFill>
                <a:cs typeface="Times New Roman (Hebrew)" pitchFamily="26" charset="-79"/>
              </a:rPr>
              <a:t>Q</a:t>
            </a:r>
            <a:r>
              <a:rPr kumimoji="0" lang="en-US" altLang="zh-CN" baseline="30000" dirty="0" err="1" smtClean="0">
                <a:solidFill>
                  <a:srgbClr val="FF0000"/>
                </a:solidFill>
                <a:latin typeface="Symbol" pitchFamily="18" charset="2"/>
                <a:cs typeface="Times New Roman (Hebrew)" pitchFamily="26" charset="-79"/>
              </a:rPr>
              <a:t>p</a:t>
            </a:r>
            <a:r>
              <a:rPr kumimoji="0" lang="en-US" altLang="zh-CN" dirty="0" smtClean="0">
                <a:solidFill>
                  <a:srgbClr val="FF0000"/>
                </a:solidFill>
                <a:cs typeface="Times New Roman (Hebrew)" pitchFamily="26" charset="-79"/>
              </a:rPr>
              <a:t>(s</a:t>
            </a:r>
            <a:r>
              <a:rPr kumimoji="0" lang="en-US" altLang="zh-CN" baseline="-25000" dirty="0" smtClean="0">
                <a:solidFill>
                  <a:srgbClr val="FF0000"/>
                </a:solidFill>
                <a:cs typeface="Times New Roman (Hebrew)" pitchFamily="26" charset="-79"/>
              </a:rPr>
              <a:t>0</a:t>
            </a:r>
            <a:r>
              <a:rPr kumimoji="0" lang="en-US" altLang="zh-CN" dirty="0">
                <a:solidFill>
                  <a:srgbClr val="FF0000"/>
                </a:solidFill>
                <a:cs typeface="Times New Roman (Hebrew)" pitchFamily="26" charset="-79"/>
              </a:rPr>
              <a:t>,+1</a:t>
            </a:r>
            <a:r>
              <a:rPr kumimoji="0" lang="en-US" altLang="zh-CN" dirty="0" smtClean="0">
                <a:solidFill>
                  <a:srgbClr val="FF0000"/>
                </a:solidFill>
                <a:cs typeface="Times New Roman (Hebrew)" pitchFamily="26" charset="-79"/>
              </a:rPr>
              <a:t>) </a:t>
            </a:r>
            <a:r>
              <a:rPr kumimoji="0" lang="en-US" altLang="zh-CN" dirty="0">
                <a:solidFill>
                  <a:srgbClr val="FF0000"/>
                </a:solidFill>
                <a:cs typeface="Times New Roman (Hebrew)" pitchFamily="26" charset="-79"/>
              </a:rPr>
              <a:t>= </a:t>
            </a:r>
            <a:r>
              <a:rPr kumimoji="0" lang="en-US" altLang="zh-CN" dirty="0" smtClean="0">
                <a:solidFill>
                  <a:srgbClr val="FF0000"/>
                </a:solidFill>
                <a:cs typeface="Times New Roman (Hebrew)" pitchFamily="26" charset="-79"/>
              </a:rPr>
              <a:t>7/6</a:t>
            </a:r>
            <a:endParaRPr kumimoji="0" lang="en-US" altLang="zh-CN" dirty="0">
              <a:solidFill>
                <a:srgbClr val="FF0000"/>
              </a:solidFill>
              <a:cs typeface="Times New Roman (Hebrew)" pitchFamily="26" charset="-79"/>
            </a:endParaRPr>
          </a:p>
          <a:p>
            <a:pPr eaLnBrk="0" hangingPunct="0">
              <a:buClrTx/>
              <a:buSzTx/>
              <a:buFontTx/>
              <a:buNone/>
            </a:pPr>
            <a:r>
              <a:rPr kumimoji="0" lang="en-US" altLang="zh-CN" dirty="0" err="1" smtClean="0">
                <a:solidFill>
                  <a:srgbClr val="FF0000"/>
                </a:solidFill>
                <a:cs typeface="Times New Roman (Hebrew)" pitchFamily="26" charset="-79"/>
              </a:rPr>
              <a:t>Q</a:t>
            </a:r>
            <a:r>
              <a:rPr kumimoji="0" lang="en-US" altLang="zh-CN" baseline="30000" dirty="0" err="1" smtClean="0">
                <a:solidFill>
                  <a:srgbClr val="FF0000"/>
                </a:solidFill>
                <a:latin typeface="Symbol" pitchFamily="18" charset="2"/>
                <a:cs typeface="Times New Roman (Hebrew)" pitchFamily="26" charset="-79"/>
              </a:rPr>
              <a:t>p</a:t>
            </a:r>
            <a:r>
              <a:rPr kumimoji="0" lang="en-US" altLang="zh-CN" dirty="0" smtClean="0">
                <a:solidFill>
                  <a:srgbClr val="FF0000"/>
                </a:solidFill>
                <a:cs typeface="Times New Roman (Hebrew)" pitchFamily="26" charset="-79"/>
              </a:rPr>
              <a:t>(s</a:t>
            </a:r>
            <a:r>
              <a:rPr kumimoji="0" lang="en-US" altLang="zh-CN" baseline="-25000" dirty="0" smtClean="0">
                <a:solidFill>
                  <a:srgbClr val="FF0000"/>
                </a:solidFill>
                <a:cs typeface="Times New Roman (Hebrew)" pitchFamily="26" charset="-79"/>
              </a:rPr>
              <a:t>0</a:t>
            </a:r>
            <a:r>
              <a:rPr kumimoji="0" lang="en-US" altLang="zh-CN" dirty="0" smtClean="0">
                <a:solidFill>
                  <a:srgbClr val="FF0000"/>
                </a:solidFill>
                <a:cs typeface="Times New Roman (Hebrew)" pitchFamily="26" charset="-79"/>
              </a:rPr>
              <a:t>,-1) </a:t>
            </a:r>
            <a:r>
              <a:rPr kumimoji="0" lang="en-US" altLang="zh-CN" dirty="0">
                <a:solidFill>
                  <a:srgbClr val="FF0000"/>
                </a:solidFill>
                <a:cs typeface="Times New Roman (Hebrew)" pitchFamily="26" charset="-79"/>
              </a:rPr>
              <a:t>= </a:t>
            </a:r>
            <a:r>
              <a:rPr kumimoji="0" lang="en-US" altLang="zh-CN" dirty="0" smtClean="0">
                <a:solidFill>
                  <a:srgbClr val="FF0000"/>
                </a:solidFill>
                <a:cs typeface="Times New Roman (Hebrew)" pitchFamily="26" charset="-79"/>
              </a:rPr>
              <a:t>13/6</a:t>
            </a:r>
          </a:p>
          <a:p>
            <a:pPr eaLnBrk="0" hangingPunct="0"/>
            <a:r>
              <a:rPr kumimoji="0" lang="en-US" altLang="zh-CN" dirty="0" err="1">
                <a:solidFill>
                  <a:srgbClr val="FF0000"/>
                </a:solidFill>
                <a:cs typeface="Times New Roman (Hebrew)" pitchFamily="26" charset="-79"/>
              </a:rPr>
              <a:t>V</a:t>
            </a:r>
            <a:r>
              <a:rPr kumimoji="0" lang="en-US" altLang="zh-CN" baseline="30000" dirty="0" err="1">
                <a:solidFill>
                  <a:srgbClr val="FF0000"/>
                </a:solidFill>
                <a:latin typeface="Symbol" pitchFamily="18" charset="2"/>
                <a:cs typeface="Times New Roman (Hebrew)" pitchFamily="26" charset="-79"/>
              </a:rPr>
              <a:t>p</a:t>
            </a:r>
            <a:r>
              <a:rPr kumimoji="0" lang="en-US" altLang="zh-CN" dirty="0">
                <a:solidFill>
                  <a:srgbClr val="FF0000"/>
                </a:solidFill>
                <a:cs typeface="Times New Roman (Hebrew)" pitchFamily="26" charset="-79"/>
              </a:rPr>
              <a:t>(s</a:t>
            </a:r>
            <a:r>
              <a:rPr kumimoji="0" lang="en-US" altLang="zh-CN" baseline="-25000" dirty="0">
                <a:solidFill>
                  <a:srgbClr val="FF0000"/>
                </a:solidFill>
                <a:cs typeface="Times New Roman (Hebrew)" pitchFamily="26" charset="-79"/>
              </a:rPr>
              <a:t>1</a:t>
            </a:r>
            <a:r>
              <a:rPr kumimoji="0" lang="en-US" altLang="zh-CN" dirty="0">
                <a:solidFill>
                  <a:srgbClr val="FF0000"/>
                </a:solidFill>
                <a:cs typeface="Times New Roman (Hebrew)" pitchFamily="26" charset="-79"/>
              </a:rPr>
              <a:t>) = 7/3</a:t>
            </a:r>
          </a:p>
          <a:p>
            <a:pPr eaLnBrk="0" hangingPunct="0">
              <a:buClrTx/>
              <a:buSzTx/>
              <a:buFontTx/>
              <a:buNone/>
            </a:pPr>
            <a:r>
              <a:rPr kumimoji="0" lang="en-US" altLang="zh-CN" dirty="0" err="1" smtClean="0">
                <a:solidFill>
                  <a:srgbClr val="FF0000"/>
                </a:solidFill>
                <a:cs typeface="Times New Roman (Hebrew)" pitchFamily="26" charset="-79"/>
              </a:rPr>
              <a:t>V</a:t>
            </a:r>
            <a:r>
              <a:rPr kumimoji="0" lang="en-US" altLang="zh-CN" baseline="30000" dirty="0" err="1" smtClean="0">
                <a:solidFill>
                  <a:srgbClr val="FF0000"/>
                </a:solidFill>
                <a:latin typeface="Symbol" pitchFamily="18" charset="2"/>
                <a:cs typeface="Times New Roman (Hebrew)" pitchFamily="26" charset="-79"/>
              </a:rPr>
              <a:t>p</a:t>
            </a:r>
            <a:r>
              <a:rPr kumimoji="0" lang="en-US" altLang="zh-CN" dirty="0" smtClean="0">
                <a:solidFill>
                  <a:srgbClr val="FF0000"/>
                </a:solidFill>
                <a:cs typeface="Times New Roman (Hebrew)" pitchFamily="26" charset="-79"/>
              </a:rPr>
              <a:t>(s</a:t>
            </a:r>
            <a:r>
              <a:rPr kumimoji="0" lang="en-US" altLang="zh-CN" baseline="-25000" dirty="0" smtClean="0">
                <a:solidFill>
                  <a:srgbClr val="FF0000"/>
                </a:solidFill>
                <a:cs typeface="Times New Roman (Hebrew)" pitchFamily="26" charset="-79"/>
              </a:rPr>
              <a:t>2</a:t>
            </a:r>
            <a:r>
              <a:rPr kumimoji="0" lang="en-US" altLang="zh-CN" dirty="0">
                <a:solidFill>
                  <a:srgbClr val="FF0000"/>
                </a:solidFill>
                <a:cs typeface="Times New Roman (Hebrew)" pitchFamily="26" charset="-79"/>
              </a:rPr>
              <a:t>) = 11/3</a:t>
            </a:r>
          </a:p>
          <a:p>
            <a:pPr eaLnBrk="0" hangingPunct="0">
              <a:buClrTx/>
              <a:buSzTx/>
              <a:buFontTx/>
              <a:buNone/>
            </a:pPr>
            <a:r>
              <a:rPr kumimoji="0" lang="en-US" altLang="zh-CN" dirty="0" err="1">
                <a:solidFill>
                  <a:srgbClr val="FF0000"/>
                </a:solidFill>
                <a:cs typeface="Times New Roman (Hebrew)" pitchFamily="26" charset="-79"/>
              </a:rPr>
              <a:t>V</a:t>
            </a:r>
            <a:r>
              <a:rPr kumimoji="0" lang="en-US" altLang="zh-CN" baseline="30000" dirty="0" err="1">
                <a:solidFill>
                  <a:srgbClr val="FF0000"/>
                </a:solidFill>
                <a:latin typeface="Symbol" pitchFamily="18" charset="2"/>
                <a:cs typeface="Times New Roman (Hebrew)" pitchFamily="26" charset="-79"/>
              </a:rPr>
              <a:t>p</a:t>
            </a:r>
            <a:r>
              <a:rPr kumimoji="0" lang="en-US" altLang="zh-CN" dirty="0">
                <a:solidFill>
                  <a:srgbClr val="FF0000"/>
                </a:solidFill>
                <a:cs typeface="Times New Roman (Hebrew)" pitchFamily="26" charset="-79"/>
              </a:rPr>
              <a:t>(s</a:t>
            </a:r>
            <a:r>
              <a:rPr kumimoji="0" lang="en-US" altLang="zh-CN" baseline="-25000" dirty="0">
                <a:solidFill>
                  <a:srgbClr val="FF0000"/>
                </a:solidFill>
                <a:cs typeface="Times New Roman (Hebrew)" pitchFamily="26" charset="-79"/>
              </a:rPr>
              <a:t>3</a:t>
            </a:r>
            <a:r>
              <a:rPr kumimoji="0" lang="en-US" altLang="zh-CN" dirty="0">
                <a:solidFill>
                  <a:srgbClr val="FF0000"/>
                </a:solidFill>
                <a:cs typeface="Times New Roman (Hebrew)" pitchFamily="26" charset="-79"/>
              </a:rPr>
              <a:t>) = 13/3</a:t>
            </a:r>
            <a:endParaRPr kumimoji="0" lang="en-US" altLang="he-IL" dirty="0">
              <a:solidFill>
                <a:srgbClr val="FF0000"/>
              </a:solidFill>
              <a:cs typeface="Times New Roman (Hebrew)" pitchFamily="26" charset="-79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563888" y="1864732"/>
            <a:ext cx="3200400" cy="2667000"/>
            <a:chOff x="3563888" y="2130152"/>
            <a:chExt cx="3200400" cy="2667000"/>
          </a:xfrm>
        </p:grpSpPr>
        <p:sp>
          <p:nvSpPr>
            <p:cNvPr id="23" name="Oval 3"/>
            <p:cNvSpPr>
              <a:spLocks noChangeArrowheads="1"/>
            </p:cNvSpPr>
            <p:nvPr/>
          </p:nvSpPr>
          <p:spPr bwMode="auto">
            <a:xfrm>
              <a:off x="3563888" y="2130152"/>
              <a:ext cx="685800" cy="609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4"/>
            <p:cNvSpPr>
              <a:spLocks noChangeArrowheads="1"/>
            </p:cNvSpPr>
            <p:nvPr/>
          </p:nvSpPr>
          <p:spPr bwMode="auto">
            <a:xfrm>
              <a:off x="3563888" y="4187552"/>
              <a:ext cx="685800" cy="609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6002288" y="2130152"/>
              <a:ext cx="685800" cy="609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6078488" y="4111352"/>
              <a:ext cx="685800" cy="609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>
              <a:off x="4270326" y="2434952"/>
              <a:ext cx="17319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>
              <a:off x="6383288" y="2760390"/>
              <a:ext cx="0" cy="13509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>
              <a:off x="3868688" y="2760390"/>
              <a:ext cx="0" cy="142716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4270326" y="4492352"/>
              <a:ext cx="18081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3700413" y="2171427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SzTx/>
                <a:buFontTx/>
                <a:buNone/>
              </a:pPr>
              <a:r>
                <a:rPr kumimoji="0" lang="en-US" altLang="zh-CN" b="0">
                  <a:cs typeface="Times New Roman (Hebrew)" pitchFamily="26" charset="-79"/>
                </a:rPr>
                <a:t>s</a:t>
              </a:r>
              <a:r>
                <a:rPr kumimoji="0" lang="en-US" altLang="zh-CN" b="0" baseline="-25000">
                  <a:cs typeface="Times New Roman (Hebrew)" pitchFamily="26" charset="-79"/>
                </a:rPr>
                <a:t>0</a:t>
              </a:r>
              <a:endParaRPr kumimoji="0" lang="en-US" altLang="he-IL" b="0" baseline="-25000">
                <a:cs typeface="Times New Roman (Hebrew)" pitchFamily="26" charset="-79"/>
              </a:endParaRPr>
            </a:p>
          </p:txBody>
        </p:sp>
        <p:sp>
          <p:nvSpPr>
            <p:cNvPr id="50" name="Rectangle 13"/>
            <p:cNvSpPr>
              <a:spLocks noChangeArrowheads="1"/>
            </p:cNvSpPr>
            <p:nvPr/>
          </p:nvSpPr>
          <p:spPr bwMode="auto">
            <a:xfrm>
              <a:off x="6078488" y="2206352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SzTx/>
                <a:buFontTx/>
                <a:buNone/>
              </a:pPr>
              <a:r>
                <a:rPr kumimoji="0" lang="en-US" altLang="zh-CN" b="0">
                  <a:cs typeface="Times New Roman (Hebrew)" pitchFamily="26" charset="-79"/>
                </a:rPr>
                <a:t>s</a:t>
              </a:r>
              <a:r>
                <a:rPr kumimoji="0" lang="en-US" altLang="zh-CN" b="0" baseline="-25000">
                  <a:cs typeface="Times New Roman (Hebrew)" pitchFamily="26" charset="-79"/>
                </a:rPr>
                <a:t>1</a:t>
              </a:r>
              <a:endParaRPr kumimoji="0" lang="en-US" altLang="he-IL" b="0" baseline="-25000">
                <a:cs typeface="Times New Roman (Hebrew)" pitchFamily="26" charset="-79"/>
              </a:endParaRPr>
            </a:p>
          </p:txBody>
        </p:sp>
        <p:sp>
          <p:nvSpPr>
            <p:cNvPr id="51" name="Rectangle 14"/>
            <p:cNvSpPr>
              <a:spLocks noChangeArrowheads="1"/>
            </p:cNvSpPr>
            <p:nvPr/>
          </p:nvSpPr>
          <p:spPr bwMode="auto">
            <a:xfrm>
              <a:off x="3716288" y="4263752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SzTx/>
                <a:buFontTx/>
                <a:buNone/>
              </a:pPr>
              <a:r>
                <a:rPr kumimoji="0" lang="en-US" altLang="zh-CN" b="0">
                  <a:cs typeface="Times New Roman (Hebrew)" pitchFamily="26" charset="-79"/>
                </a:rPr>
                <a:t>s</a:t>
              </a:r>
              <a:r>
                <a:rPr kumimoji="0" lang="en-US" altLang="zh-CN" b="0" baseline="-25000">
                  <a:cs typeface="Times New Roman (Hebrew)" pitchFamily="26" charset="-79"/>
                </a:rPr>
                <a:t>3</a:t>
              </a:r>
              <a:endParaRPr kumimoji="0" lang="en-US" altLang="he-IL" b="0" baseline="-25000">
                <a:cs typeface="Times New Roman (Hebrew)" pitchFamily="26" charset="-79"/>
              </a:endParaRPr>
            </a:p>
          </p:txBody>
        </p:sp>
        <p:sp>
          <p:nvSpPr>
            <p:cNvPr id="52" name="Rectangle 15"/>
            <p:cNvSpPr>
              <a:spLocks noChangeArrowheads="1"/>
            </p:cNvSpPr>
            <p:nvPr/>
          </p:nvSpPr>
          <p:spPr bwMode="auto">
            <a:xfrm>
              <a:off x="6230888" y="4187552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SzTx/>
                <a:buFontTx/>
                <a:buNone/>
              </a:pPr>
              <a:r>
                <a:rPr kumimoji="0" lang="en-US" altLang="zh-CN" b="0" dirty="0">
                  <a:cs typeface="Times New Roman (Hebrew)" pitchFamily="26" charset="-79"/>
                </a:rPr>
                <a:t>s</a:t>
              </a:r>
              <a:r>
                <a:rPr kumimoji="0" lang="en-US" altLang="zh-CN" b="0" baseline="-25000" dirty="0">
                  <a:cs typeface="Times New Roman (Hebrew)" pitchFamily="26" charset="-79"/>
                </a:rPr>
                <a:t>2</a:t>
              </a:r>
              <a:endParaRPr kumimoji="0" lang="en-US" altLang="he-IL" b="0" baseline="-25000" dirty="0">
                <a:cs typeface="Times New Roman (Hebrew)" pitchFamily="26" charset="-79"/>
              </a:endParaRPr>
            </a:p>
          </p:txBody>
        </p:sp>
        <p:sp>
          <p:nvSpPr>
            <p:cNvPr id="53" name="Rectangle 17"/>
            <p:cNvSpPr>
              <a:spLocks noChangeArrowheads="1"/>
            </p:cNvSpPr>
            <p:nvPr/>
          </p:nvSpPr>
          <p:spPr bwMode="auto">
            <a:xfrm>
              <a:off x="4097288" y="2587352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SzTx/>
                <a:buFontTx/>
                <a:buNone/>
              </a:pPr>
              <a:r>
                <a:rPr kumimoji="0" lang="en-US" altLang="zh-CN" b="0">
                  <a:solidFill>
                    <a:srgbClr val="FF0000"/>
                  </a:solidFill>
                  <a:cs typeface="Times New Roman (Hebrew)" pitchFamily="26" charset="-79"/>
                </a:rPr>
                <a:t>0</a:t>
              </a:r>
              <a:endParaRPr kumimoji="0" lang="en-US" altLang="en-US" b="0">
                <a:solidFill>
                  <a:srgbClr val="FF0000"/>
                </a:solidFill>
                <a:cs typeface="Times New Roman (Hebrew)" pitchFamily="26" charset="-79"/>
              </a:endParaRPr>
            </a:p>
          </p:txBody>
        </p:sp>
        <p:sp>
          <p:nvSpPr>
            <p:cNvPr id="54" name="Rectangle 18"/>
            <p:cNvSpPr>
              <a:spLocks noChangeArrowheads="1"/>
            </p:cNvSpPr>
            <p:nvPr/>
          </p:nvSpPr>
          <p:spPr bwMode="auto">
            <a:xfrm>
              <a:off x="5849888" y="2587352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SzTx/>
                <a:buFontTx/>
                <a:buNone/>
              </a:pPr>
              <a:r>
                <a:rPr kumimoji="0" lang="en-US" altLang="zh-CN" b="0">
                  <a:solidFill>
                    <a:srgbClr val="FF0000"/>
                  </a:solidFill>
                  <a:cs typeface="Times New Roman (Hebrew)" pitchFamily="26" charset="-79"/>
                </a:rPr>
                <a:t>1</a:t>
              </a:r>
              <a:endParaRPr kumimoji="0" lang="en-US" altLang="en-US" b="0">
                <a:solidFill>
                  <a:srgbClr val="FF0000"/>
                </a:solidFill>
                <a:cs typeface="Times New Roman (Hebrew)" pitchFamily="26" charset="-79"/>
              </a:endParaRPr>
            </a:p>
          </p:txBody>
        </p:sp>
        <p:sp>
          <p:nvSpPr>
            <p:cNvPr id="55" name="Rectangle 19"/>
            <p:cNvSpPr>
              <a:spLocks noChangeArrowheads="1"/>
            </p:cNvSpPr>
            <p:nvPr/>
          </p:nvSpPr>
          <p:spPr bwMode="auto">
            <a:xfrm>
              <a:off x="5849888" y="3882752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SzTx/>
                <a:buFontTx/>
                <a:buNone/>
              </a:pPr>
              <a:r>
                <a:rPr kumimoji="0" lang="en-US" altLang="zh-CN" b="0">
                  <a:solidFill>
                    <a:srgbClr val="FF0000"/>
                  </a:solidFill>
                  <a:cs typeface="Times New Roman (Hebrew)" pitchFamily="26" charset="-79"/>
                </a:rPr>
                <a:t>2</a:t>
              </a:r>
              <a:endParaRPr kumimoji="0" lang="en-US" altLang="en-US" b="0">
                <a:solidFill>
                  <a:srgbClr val="FF0000"/>
                </a:solidFill>
                <a:cs typeface="Times New Roman (Hebrew)" pitchFamily="26" charset="-79"/>
              </a:endParaRPr>
            </a:p>
          </p:txBody>
        </p:sp>
        <p:sp>
          <p:nvSpPr>
            <p:cNvPr id="56" name="Rectangle 20"/>
            <p:cNvSpPr>
              <a:spLocks noChangeArrowheads="1"/>
            </p:cNvSpPr>
            <p:nvPr/>
          </p:nvSpPr>
          <p:spPr bwMode="auto">
            <a:xfrm>
              <a:off x="4097288" y="3882752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71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7145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defTabSz="762000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hangingPunct="0">
                <a:buClrTx/>
                <a:buSzTx/>
                <a:buFontTx/>
                <a:buNone/>
              </a:pPr>
              <a:r>
                <a:rPr kumimoji="0" lang="en-US" altLang="zh-CN" b="0">
                  <a:solidFill>
                    <a:srgbClr val="FF0000"/>
                  </a:solidFill>
                  <a:cs typeface="Times New Roman (Hebrew)" pitchFamily="26" charset="-79"/>
                </a:rPr>
                <a:t>3</a:t>
              </a:r>
              <a:endParaRPr kumimoji="0" lang="en-US" altLang="en-US" b="0">
                <a:solidFill>
                  <a:srgbClr val="FF0000"/>
                </a:solidFill>
                <a:cs typeface="Times New Roman (Hebrew)" pitchFamily="26" charset="-79"/>
              </a:endParaRPr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4268738" y="2358752"/>
              <a:ext cx="173355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 flipV="1">
              <a:off x="3944888" y="2749277"/>
              <a:ext cx="0" cy="1428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353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–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最优控制</a:t>
            </a:r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2915816" y="2492896"/>
            <a:ext cx="6858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2915816" y="4550296"/>
            <a:ext cx="6858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5354216" y="2492896"/>
            <a:ext cx="6858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5430416" y="4474096"/>
            <a:ext cx="6858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3622254" y="2797696"/>
            <a:ext cx="1731962" cy="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735216" y="3123134"/>
            <a:ext cx="0" cy="1350962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3220616" y="3123134"/>
            <a:ext cx="0" cy="14271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3622254" y="4855096"/>
            <a:ext cx="1808162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467544" y="1272488"/>
            <a:ext cx="1561325" cy="2327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n-US" altLang="zh-CN" dirty="0">
                <a:cs typeface="Times New Roman" panose="02020603050405020304" pitchFamily="18" charset="0"/>
              </a:rPr>
              <a:t>A={+1,-1}</a:t>
            </a:r>
          </a:p>
          <a:p>
            <a:pPr ea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l-GR" altLang="zh-CN" dirty="0" smtClean="0">
                <a:cs typeface="Times New Roman" panose="02020603050405020304" pitchFamily="18" charset="0"/>
              </a:rPr>
              <a:t>γ</a:t>
            </a:r>
            <a:r>
              <a:rPr kumimoji="0" lang="en-US" altLang="zh-CN" dirty="0" smtClean="0">
                <a:cs typeface="Times New Roman" panose="02020603050405020304" pitchFamily="18" charset="0"/>
              </a:rPr>
              <a:t> </a:t>
            </a:r>
            <a:r>
              <a:rPr kumimoji="0" lang="en-US" altLang="zh-CN" dirty="0">
                <a:cs typeface="Times New Roman" panose="02020603050405020304" pitchFamily="18" charset="0"/>
              </a:rPr>
              <a:t>= 1/2</a:t>
            </a:r>
          </a:p>
          <a:p>
            <a:pPr ea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l-GR" altLang="zh-CN" dirty="0" smtClean="0">
                <a:cs typeface="Times New Roman" panose="02020603050405020304" pitchFamily="18" charset="0"/>
              </a:rPr>
              <a:t>δ</a:t>
            </a:r>
            <a:r>
              <a:rPr kumimoji="0" lang="en-US" altLang="zh-CN" dirty="0" smtClean="0">
                <a:cs typeface="Times New Roman" panose="02020603050405020304" pitchFamily="18" charset="0"/>
              </a:rPr>
              <a:t>(</a:t>
            </a:r>
            <a:r>
              <a:rPr kumimoji="0" lang="en-US" altLang="zh-CN" dirty="0" err="1" smtClean="0">
                <a:cs typeface="Times New Roman" panose="02020603050405020304" pitchFamily="18" charset="0"/>
              </a:rPr>
              <a:t>s</a:t>
            </a:r>
            <a:r>
              <a:rPr kumimoji="0" lang="en-US" altLang="zh-CN" baseline="-25000" dirty="0" err="1" smtClean="0">
                <a:cs typeface="Times New Roman" panose="02020603050405020304" pitchFamily="18" charset="0"/>
              </a:rPr>
              <a:t>i</a:t>
            </a:r>
            <a:r>
              <a:rPr kumimoji="0" lang="en-US" altLang="zh-CN" dirty="0" err="1" smtClean="0">
                <a:cs typeface="Times New Roman" panose="02020603050405020304" pitchFamily="18" charset="0"/>
              </a:rPr>
              <a:t>,a</a:t>
            </a:r>
            <a:r>
              <a:rPr kumimoji="0" lang="en-US" altLang="zh-CN" dirty="0">
                <a:cs typeface="Times New Roman" panose="02020603050405020304" pitchFamily="18" charset="0"/>
              </a:rPr>
              <a:t>)= </a:t>
            </a:r>
            <a:r>
              <a:rPr kumimoji="0" lang="en-US" altLang="zh-CN" dirty="0" err="1">
                <a:cs typeface="Times New Roman" panose="02020603050405020304" pitchFamily="18" charset="0"/>
              </a:rPr>
              <a:t>s</a:t>
            </a:r>
            <a:r>
              <a:rPr kumimoji="0" lang="en-US" altLang="zh-CN" baseline="-25000" dirty="0" err="1">
                <a:cs typeface="Times New Roman" panose="02020603050405020304" pitchFamily="18" charset="0"/>
              </a:rPr>
              <a:t>i+a</a:t>
            </a:r>
            <a:endParaRPr kumimoji="0" lang="en-US" altLang="zh-CN" baseline="-25000" dirty="0"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dirty="0" smtClean="0">
                <a:cs typeface="Times New Roman" panose="02020603050405020304" pitchFamily="18" charset="0"/>
              </a:rPr>
              <a:t>R(</a:t>
            </a:r>
            <a:r>
              <a:rPr kumimoji="0" lang="en-US" altLang="zh-CN" dirty="0" err="1" smtClean="0">
                <a:cs typeface="Times New Roman" panose="02020603050405020304" pitchFamily="18" charset="0"/>
              </a:rPr>
              <a:t>s</a:t>
            </a:r>
            <a:r>
              <a:rPr kumimoji="0" lang="en-US" altLang="zh-CN" baseline="-25000" dirty="0" err="1" smtClean="0">
                <a:cs typeface="Times New Roman" panose="02020603050405020304" pitchFamily="18" charset="0"/>
              </a:rPr>
              <a:t>i</a:t>
            </a:r>
            <a:r>
              <a:rPr kumimoji="0" lang="en-US" altLang="zh-CN" dirty="0" err="1" smtClean="0">
                <a:cs typeface="Times New Roman" panose="02020603050405020304" pitchFamily="18" charset="0"/>
              </a:rPr>
              <a:t>,a</a:t>
            </a:r>
            <a:r>
              <a:rPr kumimoji="0" lang="en-US" altLang="zh-CN" dirty="0">
                <a:cs typeface="Times New Roman" panose="02020603050405020304" pitchFamily="18" charset="0"/>
              </a:rPr>
              <a:t>) = </a:t>
            </a:r>
            <a:r>
              <a:rPr kumimoji="0" lang="en-US" altLang="zh-CN" dirty="0" err="1" smtClean="0">
                <a:cs typeface="Times New Roman" panose="02020603050405020304" pitchFamily="18" charset="0"/>
              </a:rPr>
              <a:t>i</a:t>
            </a:r>
            <a:endParaRPr kumimoji="0" lang="en-US" altLang="he-IL" dirty="0">
              <a:cs typeface="Times New Roman" panose="02020603050405020304" pitchFamily="18" charset="0"/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3052341" y="2534171"/>
            <a:ext cx="40876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SzTx/>
              <a:buFontTx/>
              <a:buNone/>
            </a:pPr>
            <a:r>
              <a:rPr kumimoji="0" lang="en-US" altLang="zh-CN" b="0">
                <a:cs typeface="Times New Roman" panose="02020603050405020304" pitchFamily="18" charset="0"/>
              </a:rPr>
              <a:t>s</a:t>
            </a:r>
            <a:r>
              <a:rPr kumimoji="0" lang="en-US" altLang="zh-CN" b="0" baseline="-25000">
                <a:cs typeface="Times New Roman" panose="02020603050405020304" pitchFamily="18" charset="0"/>
              </a:rPr>
              <a:t>0</a:t>
            </a:r>
            <a:endParaRPr kumimoji="0" lang="en-US" altLang="he-IL" b="0" baseline="-25000">
              <a:cs typeface="Times New Roman" panose="02020603050405020304" pitchFamily="18" charset="0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5430416" y="2569096"/>
            <a:ext cx="40876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SzTx/>
              <a:buFontTx/>
              <a:buNone/>
            </a:pPr>
            <a:r>
              <a:rPr kumimoji="0" lang="en-US" altLang="zh-CN" b="0">
                <a:cs typeface="Times New Roman" panose="02020603050405020304" pitchFamily="18" charset="0"/>
              </a:rPr>
              <a:t>s</a:t>
            </a:r>
            <a:r>
              <a:rPr kumimoji="0" lang="en-US" altLang="zh-CN" b="0" baseline="-25000">
                <a:cs typeface="Times New Roman" panose="02020603050405020304" pitchFamily="18" charset="0"/>
              </a:rPr>
              <a:t>1</a:t>
            </a:r>
            <a:endParaRPr kumimoji="0" lang="en-US" altLang="he-IL" b="0" baseline="-25000">
              <a:cs typeface="Times New Roman" panose="02020603050405020304" pitchFamily="18" charset="0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3068216" y="4626496"/>
            <a:ext cx="40876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SzTx/>
              <a:buFontTx/>
              <a:buNone/>
            </a:pPr>
            <a:r>
              <a:rPr kumimoji="0" lang="en-US" altLang="zh-CN" b="0">
                <a:cs typeface="Times New Roman" panose="02020603050405020304" pitchFamily="18" charset="0"/>
              </a:rPr>
              <a:t>s</a:t>
            </a:r>
            <a:r>
              <a:rPr kumimoji="0" lang="en-US" altLang="zh-CN" b="0" baseline="-25000">
                <a:cs typeface="Times New Roman" panose="02020603050405020304" pitchFamily="18" charset="0"/>
              </a:rPr>
              <a:t>3</a:t>
            </a:r>
            <a:endParaRPr kumimoji="0" lang="en-US" altLang="he-IL" b="0" baseline="-25000">
              <a:cs typeface="Times New Roman" panose="02020603050405020304" pitchFamily="18" charset="0"/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5582816" y="4550296"/>
            <a:ext cx="40876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SzTx/>
              <a:buFontTx/>
              <a:buNone/>
            </a:pPr>
            <a:r>
              <a:rPr kumimoji="0" lang="en-US" altLang="zh-CN" b="0">
                <a:cs typeface="Times New Roman" panose="02020603050405020304" pitchFamily="18" charset="0"/>
              </a:rPr>
              <a:t>s</a:t>
            </a:r>
            <a:r>
              <a:rPr kumimoji="0" lang="en-US" altLang="zh-CN" b="0" baseline="-25000">
                <a:cs typeface="Times New Roman" panose="02020603050405020304" pitchFamily="18" charset="0"/>
              </a:rPr>
              <a:t>2</a:t>
            </a:r>
            <a:endParaRPr kumimoji="0" lang="en-US" altLang="he-IL" b="0" baseline="-25000">
              <a:cs typeface="Times New Roman" panose="02020603050405020304" pitchFamily="18" charset="0"/>
            </a:endParaRP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3449216" y="2950096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SzTx/>
              <a:buFontTx/>
              <a:buNone/>
            </a:pPr>
            <a:r>
              <a:rPr kumimoji="0" lang="en-US" altLang="zh-CN" b="0">
                <a:cs typeface="Times New Roman" panose="02020603050405020304" pitchFamily="18" charset="0"/>
              </a:rPr>
              <a:t>0</a:t>
            </a:r>
            <a:endParaRPr kumimoji="0" lang="en-US" altLang="en-US" b="0">
              <a:cs typeface="Times New Roman" panose="02020603050405020304" pitchFamily="18" charset="0"/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5201816" y="2950096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SzTx/>
              <a:buFontTx/>
              <a:buNone/>
            </a:pPr>
            <a:r>
              <a:rPr kumimoji="0" lang="en-US" altLang="zh-CN" b="0">
                <a:cs typeface="Times New Roman" panose="02020603050405020304" pitchFamily="18" charset="0"/>
              </a:rPr>
              <a:t>1</a:t>
            </a:r>
            <a:endParaRPr kumimoji="0" lang="en-US" altLang="en-US" b="0">
              <a:cs typeface="Times New Roman" panose="02020603050405020304" pitchFamily="18" charset="0"/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201816" y="4245496"/>
            <a:ext cx="3398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SzTx/>
              <a:buFontTx/>
              <a:buNone/>
            </a:pPr>
            <a:r>
              <a:rPr kumimoji="0" lang="en-US" altLang="zh-CN" b="0">
                <a:cs typeface="Times New Roman" panose="02020603050405020304" pitchFamily="18" charset="0"/>
              </a:rPr>
              <a:t>2</a:t>
            </a:r>
            <a:endParaRPr kumimoji="0" lang="en-US" altLang="en-US" b="0">
              <a:cs typeface="Times New Roman" panose="02020603050405020304" pitchFamily="18" charset="0"/>
            </a:endParaRP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3449216" y="4245496"/>
            <a:ext cx="33655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Tx/>
              <a:buSzTx/>
              <a:buFontTx/>
              <a:buNone/>
            </a:pPr>
            <a:r>
              <a:rPr kumimoji="0" lang="en-US" altLang="zh-CN" b="0">
                <a:cs typeface="Times New Roman" panose="02020603050405020304" pitchFamily="18" charset="0"/>
              </a:rPr>
              <a:t>3</a:t>
            </a:r>
            <a:endParaRPr kumimoji="0" lang="en-US" altLang="en-US" b="0">
              <a:cs typeface="Times New Roman" panose="02020603050405020304" pitchFamily="18" charset="0"/>
            </a:endParaRP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2169900" y="5660249"/>
            <a:ext cx="48042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/>
            <a:r>
              <a:rPr kumimoji="0" lang="el-GR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π</a:t>
            </a:r>
            <a:r>
              <a:rPr kumimoji="0"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：根据状态</a:t>
            </a:r>
            <a:r>
              <a:rPr kumimoji="0"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0"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动作值函数进行修改</a:t>
            </a:r>
            <a:endParaRPr kumimoji="0" lang="en-US" altLang="he-IL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3620666" y="2721496"/>
            <a:ext cx="1733550" cy="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 flipV="1">
            <a:off x="3296816" y="3112021"/>
            <a:ext cx="0" cy="142875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>
            <a:off x="5811416" y="3121546"/>
            <a:ext cx="0" cy="13525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>
            <a:off x="3620666" y="4931296"/>
            <a:ext cx="1808163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81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动态规划 </a:t>
            </a:r>
            <a:r>
              <a:rPr lang="en-US" altLang="zh-CN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- </a:t>
            </a:r>
            <a:r>
              <a:rPr lang="zh-CN" altLang="en-US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最优控制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251521" y="1340768"/>
                <a:ext cx="8640960" cy="39247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>
                <a:lvl1pPr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5715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7145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286000" defTabSz="762000">
                  <a:spcBef>
                    <a:spcPct val="0"/>
                  </a:spcBef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marL="342900" indent="-342900" eaLnBrk="0" hangingPunc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 typeface="Wingdings" panose="05000000000000000000" pitchFamily="2" charset="2"/>
                  <a:buChar char="p"/>
                </a:pPr>
                <a:r>
                  <a:rPr kumimoji="0" lang="zh-CN" altLang="en-US" dirty="0" smtClean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贪心策略</a:t>
                </a:r>
                <a:endParaRPr kumimoji="0" lang="en-US" altLang="zh-CN" dirty="0" smtClean="0">
                  <a:solidFill>
                    <a:srgbClr val="0070C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914400" lvl="1" indent="-342900" eaLnBrk="0" hangingPunc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kumimoji="0" lang="en-US" altLang="he-IL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𝜋</m:t>
                    </m:r>
                    <m:r>
                      <a:rPr kumimoji="0" lang="en-US" altLang="he-IL" i="1" dirty="0" smtClean="0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0" lang="en-US" altLang="he-IL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𝑠</m:t>
                    </m:r>
                    <m:r>
                      <a:rPr kumimoji="0" lang="en-US" altLang="he-IL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)</m:t>
                    </m:r>
                    <m:r>
                      <a:rPr kumimoji="0" lang="en-US" altLang="zh-CN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altLang="zh-CN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he-IL" i="1" dirty="0">
                            <a:latin typeface="Cambria Math"/>
                            <a:cs typeface="Times New Roman" panose="020206030504050203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kumimoji="0" lang="en-US" altLang="zh-CN" b="0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kumimoji="0" lang="en-US" altLang="zh-CN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CN" b="0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kumimoji="0" lang="zh-CN" altLang="en-US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kumimoji="0" lang="en-US" altLang="zh-CN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CN" b="0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kumimoji="0" lang="en-US" altLang="zh-CN" b="0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0" lang="en-US" altLang="zh-CN" b="0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kumimoji="0" lang="en-US" altLang="zh-CN" dirty="0" smtClean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indent="-342900" eaLnBrk="0" hangingPunc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 typeface="Wingdings" panose="05000000000000000000" pitchFamily="2" charset="2"/>
                  <a:buChar char="p"/>
                </a:pPr>
                <a:r>
                  <a:rPr kumimoji="0" lang="el-GR" altLang="zh-CN" dirty="0" smtClean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kumimoji="0" lang="en-US" altLang="zh-CN" dirty="0" smtClean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:r>
                  <a:rPr kumimoji="0" lang="zh-CN" altLang="en-US" dirty="0" smtClean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贪心策略</a:t>
                </a:r>
                <a:endParaRPr kumimoji="0" lang="en-US" altLang="zh-CN" dirty="0" smtClean="0">
                  <a:solidFill>
                    <a:srgbClr val="0070C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914400" lvl="1" indent="-342900" eaLnBrk="0" hangingPunc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kumimoji="0" lang="zh-CN" altLang="en-US" dirty="0" smtClean="0">
                    <a:ea typeface="黑体" panose="02010609060101010101" pitchFamily="49" charset="-122"/>
                    <a:cs typeface="Times New Roman" panose="02020603050405020304" pitchFamily="18" charset="0"/>
                  </a:rPr>
                  <a:t>以</a:t>
                </a:r>
                <a:r>
                  <a:rPr kumimoji="0" lang="en-US" altLang="zh-CN" dirty="0" smtClean="0">
                    <a:ea typeface="黑体" panose="02010609060101010101" pitchFamily="49" charset="-122"/>
                    <a:cs typeface="Times New Roman" panose="02020603050405020304" pitchFamily="18" charset="0"/>
                  </a:rPr>
                  <a:t>1-</a:t>
                </a:r>
                <a:r>
                  <a:rPr kumimoji="0" lang="el-GR" altLang="zh-CN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l-GR" altLang="zh-CN" dirty="0" smtClean="0">
                    <a:ea typeface="黑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kumimoji="0" lang="zh-CN" altLang="en-US" dirty="0" smtClean="0">
                    <a:ea typeface="黑体" panose="02010609060101010101" pitchFamily="49" charset="-122"/>
                    <a:cs typeface="Times New Roman" panose="02020603050405020304" pitchFamily="18" charset="0"/>
                  </a:rPr>
                  <a:t>概率选择，</a:t>
                </a:r>
                <a:r>
                  <a:rPr kumimoji="0" lang="en-US" altLang="he-IL" dirty="0">
                    <a:ea typeface="Cambria Math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he-IL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𝜋</m:t>
                    </m:r>
                    <m:r>
                      <a:rPr kumimoji="0" lang="en-US" altLang="he-IL" i="1" dirty="0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0" lang="en-US" altLang="he-IL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𝑠</m:t>
                    </m:r>
                    <m:r>
                      <a:rPr kumimoji="0" lang="en-US" altLang="he-IL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kumimoji="0" lang="en-US" altLang="zh-CN" i="1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he-IL" i="1" dirty="0">
                            <a:latin typeface="Cambria Math"/>
                            <a:cs typeface="Times New Roman" panose="020206030504050203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kumimoji="0" lang="en-US" altLang="zh-CN" i="1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kumimoji="0" lang="en-US" altLang="zh-CN" i="1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CN" i="1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kumimoji="0" lang="zh-CN" altLang="en-US" i="1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kumimoji="0" lang="en-US" altLang="zh-CN" i="1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CN" i="1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kumimoji="0" lang="en-US" altLang="zh-CN" i="1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0" lang="en-US" altLang="zh-CN" i="1" dirty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kumimoji="0" lang="en-US" altLang="zh-CN" dirty="0" smtClean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914400" lvl="1" indent="-342900" eaLnBrk="0" hangingPunc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kumimoji="0" lang="zh-CN" altLang="en-US" dirty="0" smtClean="0">
                    <a:ea typeface="黑体" panose="02010609060101010101" pitchFamily="49" charset="-122"/>
                    <a:cs typeface="Times New Roman" panose="02020603050405020304" pitchFamily="18" charset="0"/>
                  </a:rPr>
                  <a:t>以</a:t>
                </a:r>
                <a:r>
                  <a:rPr kumimoji="0" lang="el-GR" altLang="zh-CN" dirty="0" smtClean="0">
                    <a:ea typeface="黑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kumimoji="0" lang="zh-CN" altLang="en-US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概率</a:t>
                </a:r>
                <a:r>
                  <a:rPr kumimoji="0" lang="zh-CN" altLang="en-US" dirty="0" smtClean="0">
                    <a:ea typeface="黑体" panose="02010609060101010101" pitchFamily="49" charset="-122"/>
                    <a:cs typeface="Times New Roman" panose="02020603050405020304" pitchFamily="18" charset="0"/>
                  </a:rPr>
                  <a:t>选择其他动作</a:t>
                </a:r>
                <a:endParaRPr kumimoji="0" lang="en-US" altLang="zh-CN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eaLnBrk="0" hangingPunct="0">
                  <a:buClrTx/>
                  <a:buSzTx/>
                  <a:buFontTx/>
                  <a:buNone/>
                </a:pPr>
                <a:endParaRPr kumimoji="0" lang="en-US" altLang="he-IL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1" y="1340768"/>
                <a:ext cx="8640960" cy="3924793"/>
              </a:xfrm>
              <a:prstGeom prst="rect">
                <a:avLst/>
              </a:prstGeom>
              <a:blipFill rotWithShape="1">
                <a:blip r:embed="rId2"/>
                <a:stretch>
                  <a:fillRect l="-91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05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动态规划</a:t>
            </a:r>
            <a:r>
              <a:rPr lang="en-US" altLang="zh-CN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- </a:t>
            </a:r>
            <a:r>
              <a:rPr lang="zh-CN" altLang="en-US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计算最优策略</a:t>
            </a:r>
            <a:r>
              <a:rPr lang="en-US" altLang="zh-CN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034633"/>
              </p:ext>
            </p:extLst>
          </p:nvPr>
        </p:nvGraphicFramePr>
        <p:xfrm>
          <a:off x="1477963" y="1556792"/>
          <a:ext cx="6096000" cy="29718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b="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线性规划</a:t>
                      </a:r>
                      <a:endParaRPr lang="en-US" altLang="zh-CN" b="0" dirty="0" smtClean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b="0" u="sng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值迭代方法</a:t>
                      </a:r>
                      <a:endParaRPr lang="en-US" altLang="zh-CN" b="0" u="sng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457200" lvl="1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zh-CN" b="0" baseline="0" dirty="0" smtClean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 defTabSz="914400" rtl="0" eaLnBrk="1" latinLnBrk="0" hangingPunct="1">
                        <a:lnSpc>
                          <a:spcPct val="150000"/>
                        </a:lnSpc>
                        <a:buFont typeface="+mj-lt"/>
                        <a:buAutoNum type="arabicPeriod" startAt="3"/>
                      </a:pPr>
                      <a:endParaRPr lang="en-US" altLang="zh-CN" sz="1800" b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 defTabSz="914400" rtl="0" eaLnBrk="1" latinLnBrk="0" hangingPunct="1">
                        <a:lnSpc>
                          <a:spcPct val="150000"/>
                        </a:lnSpc>
                        <a:buFont typeface="+mj-lt"/>
                        <a:buAutoNum type="arabicPeriod" startAt="3"/>
                      </a:pP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策略迭代方法</a:t>
                      </a:r>
                      <a:endParaRPr lang="en-US" altLang="zh-CN" sz="1800" b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Font typeface="+mj-lt"/>
                        <a:buNone/>
                      </a:pPr>
                      <a:endParaRPr lang="en-US" altLang="zh-CN" sz="1800" b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Font typeface="+mj-lt"/>
                        <a:buNone/>
                      </a:pP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385759"/>
              </p:ext>
            </p:extLst>
          </p:nvPr>
        </p:nvGraphicFramePr>
        <p:xfrm>
          <a:off x="2450306" y="2636912"/>
          <a:ext cx="454644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1" name="公式" r:id="rId3" imgW="4546440" imgH="457200" progId="Equation.3">
                  <p:embed/>
                </p:oleObj>
              </mc:Choice>
              <mc:Fallback>
                <p:oleObj name="公式" r:id="rId3" imgW="454644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0306" y="2636912"/>
                        <a:ext cx="454644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821683"/>
              </p:ext>
            </p:extLst>
          </p:nvPr>
        </p:nvGraphicFramePr>
        <p:xfrm>
          <a:off x="2495733" y="3789040"/>
          <a:ext cx="2679480" cy="507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2" name="公式" r:id="rId5" imgW="2679480" imgH="507960" progId="Equation.3">
                  <p:embed/>
                </p:oleObj>
              </mc:Choice>
              <mc:Fallback>
                <p:oleObj name="公式" r:id="rId5" imgW="2679480" imgH="507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733" y="3789040"/>
                        <a:ext cx="2679480" cy="507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1314450" y="4869160"/>
            <a:ext cx="6515100" cy="1577975"/>
            <a:chOff x="847" y="1237"/>
            <a:chExt cx="4104" cy="994"/>
          </a:xfrm>
        </p:grpSpPr>
        <p:graphicFrame>
          <p:nvGraphicFramePr>
            <p:cNvPr id="9" name="Object 4"/>
            <p:cNvGraphicFramePr>
              <a:graphicFrameLocks noChangeAspect="1"/>
            </p:cNvGraphicFramePr>
            <p:nvPr/>
          </p:nvGraphicFramePr>
          <p:xfrm>
            <a:off x="847" y="1237"/>
            <a:ext cx="4104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3" name="公式" r:id="rId7" imgW="2476440" imgH="228600" progId="Equation.3">
                    <p:embed/>
                  </p:oleObj>
                </mc:Choice>
                <mc:Fallback>
                  <p:oleObj name="公式" r:id="rId7" imgW="2476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7" y="1237"/>
                          <a:ext cx="4104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141" y="1979"/>
              <a:ext cx="84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策略评估</a:t>
              </a:r>
              <a:endParaRPr lang="en-US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695" y="1979"/>
              <a:ext cx="76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最优控制</a:t>
              </a:r>
              <a:endParaRPr lang="en-US" altLang="en-US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191" y="1537"/>
              <a:ext cx="471" cy="416"/>
            </a:xfrm>
            <a:custGeom>
              <a:avLst/>
              <a:gdLst>
                <a:gd name="T0" fmla="*/ 432 w 471"/>
                <a:gd name="T1" fmla="*/ 416 h 416"/>
                <a:gd name="T2" fmla="*/ 424 w 471"/>
                <a:gd name="T3" fmla="*/ 184 h 416"/>
                <a:gd name="T4" fmla="*/ 144 w 471"/>
                <a:gd name="T5" fmla="*/ 120 h 416"/>
                <a:gd name="T6" fmla="*/ 0 w 471"/>
                <a:gd name="T7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1" h="416">
                  <a:moveTo>
                    <a:pt x="432" y="416"/>
                  </a:moveTo>
                  <a:cubicBezTo>
                    <a:pt x="451" y="324"/>
                    <a:pt x="471" y="233"/>
                    <a:pt x="424" y="184"/>
                  </a:cubicBezTo>
                  <a:cubicBezTo>
                    <a:pt x="376" y="134"/>
                    <a:pt x="214" y="150"/>
                    <a:pt x="144" y="120"/>
                  </a:cubicBezTo>
                  <a:cubicBezTo>
                    <a:pt x="73" y="89"/>
                    <a:pt x="36" y="44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1831" y="1561"/>
              <a:ext cx="1136" cy="392"/>
            </a:xfrm>
            <a:custGeom>
              <a:avLst/>
              <a:gdLst>
                <a:gd name="T0" fmla="*/ 1136 w 1136"/>
                <a:gd name="T1" fmla="*/ 392 h 392"/>
                <a:gd name="T2" fmla="*/ 872 w 1136"/>
                <a:gd name="T3" fmla="*/ 208 h 392"/>
                <a:gd name="T4" fmla="*/ 176 w 1136"/>
                <a:gd name="T5" fmla="*/ 168 h 392"/>
                <a:gd name="T6" fmla="*/ 0 w 113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6" h="392">
                  <a:moveTo>
                    <a:pt x="1136" y="392"/>
                  </a:moveTo>
                  <a:cubicBezTo>
                    <a:pt x="1083" y="318"/>
                    <a:pt x="1031" y="245"/>
                    <a:pt x="872" y="208"/>
                  </a:cubicBezTo>
                  <a:cubicBezTo>
                    <a:pt x="712" y="170"/>
                    <a:pt x="321" y="202"/>
                    <a:pt x="176" y="168"/>
                  </a:cubicBezTo>
                  <a:cubicBezTo>
                    <a:pt x="30" y="133"/>
                    <a:pt x="15" y="6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869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大 纲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556792"/>
            <a:ext cx="8640960" cy="50405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  <a:buNone/>
            </a:pP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起源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altLang="zh-CN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MDP</a:t>
            </a: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模型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  <a:buNone/>
            </a:pP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动态规划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强化学习</a:t>
            </a:r>
            <a:endParaRPr lang="en-US" altLang="zh-CN" sz="2800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  <a:buNone/>
            </a:pPr>
            <a:endParaRPr lang="en-US" altLang="zh-CN" sz="2100" dirty="0" smtClean="0">
              <a:solidFill>
                <a:srgbClr val="0070C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  <a:buNone/>
            </a:pP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buNone/>
            </a:pPr>
            <a:endParaRPr lang="en-US" altLang="zh-CN" sz="4000" b="1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zh-CN" altLang="en-US" sz="4000" b="1" dirty="0">
              <a:latin typeface="华文宋体" pitchFamily="2" charset="-122"/>
              <a:ea typeface="华文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264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监督学习 </a:t>
            </a:r>
            <a:r>
              <a:rPr lang="en-US" altLang="zh-CN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VS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强化学习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23528" y="1600199"/>
            <a:ext cx="8021427" cy="359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 ea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p"/>
            </a:pPr>
            <a:r>
              <a:rPr kumimoji="0" lang="zh-CN" altLang="en-US" u="sng" dirty="0" smtClean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监督学习</a:t>
            </a:r>
            <a:endParaRPr kumimoji="0" lang="en-US" altLang="zh-CN" u="sng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342900" ea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0"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正</a:t>
            </a:r>
            <a:r>
              <a:rPr kumimoji="0"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反例</a:t>
            </a:r>
            <a:r>
              <a:rPr kumimoji="0"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在样本上的分布是</a:t>
            </a:r>
            <a:r>
              <a:rPr kumimoji="0"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确</a:t>
            </a:r>
            <a:r>
              <a:rPr kumimoji="0"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定的</a:t>
            </a:r>
            <a:endParaRPr kumimoji="0" lang="en-US" altLang="zh-CN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p"/>
            </a:pPr>
            <a:r>
              <a:rPr kumimoji="0" lang="zh-CN" altLang="en-US" u="sng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强化学习</a:t>
            </a:r>
            <a:endParaRPr kumimoji="0" lang="en-US" altLang="zh-CN" u="sng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342900" ea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0" lang="en-US" alt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状态</a:t>
            </a:r>
            <a:r>
              <a:rPr kumimoji="0" lang="en-US" alt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奖赏</a:t>
            </a:r>
            <a:r>
              <a:rPr kumimoji="0" lang="en-US" alt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的分布是策略依赖的</a:t>
            </a:r>
            <a:r>
              <a:rPr kumimoji="0" lang="en-US" alt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(policy dependent!!!)</a:t>
            </a:r>
          </a:p>
          <a:p>
            <a:pPr marL="914400" lvl="1" indent="-342900" ea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0"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策略上</a:t>
            </a:r>
            <a:r>
              <a:rPr kumimoji="0" lang="zh-CN" altLang="en-US" sz="28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小</a:t>
            </a:r>
            <a:r>
              <a:rPr kumimoji="0"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的变化都会导致返回值的</a:t>
            </a:r>
            <a:r>
              <a:rPr kumimoji="0" lang="zh-CN" altLang="en-US" sz="28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巨大</a:t>
            </a:r>
            <a:r>
              <a:rPr kumimoji="0"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改变</a:t>
            </a:r>
            <a:endParaRPr kumimoji="0" lang="en-US" altLang="he-IL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kumimoji="0" lang="en-US" altLang="he-IL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49136" y="5924376"/>
            <a:ext cx="2006599" cy="81699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 eaLnBrk="0" hangingPunct="0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强化学习系统</a:t>
            </a:r>
            <a:endParaRPr lang="en-US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737799" y="6150818"/>
            <a:ext cx="749300" cy="292100"/>
          </a:xfrm>
          <a:prstGeom prst="rightArrow">
            <a:avLst>
              <a:gd name="adj1" fmla="val 75000"/>
              <a:gd name="adj2" fmla="val 130945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620699" y="6150818"/>
            <a:ext cx="762000" cy="292100"/>
          </a:xfrm>
          <a:prstGeom prst="rightArrow">
            <a:avLst>
              <a:gd name="adj1" fmla="val 75000"/>
              <a:gd name="adj2" fmla="val 133164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 rot="16200000" flipH="1">
            <a:off x="4263387" y="5387230"/>
            <a:ext cx="596900" cy="295275"/>
          </a:xfrm>
          <a:prstGeom prst="rightArrow">
            <a:avLst>
              <a:gd name="adj1" fmla="val 50000"/>
              <a:gd name="adj2" fmla="val 101085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07704" y="6100018"/>
            <a:ext cx="69570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 eaLnBrk="0" hangingPunct="0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endParaRPr lang="en-US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491839" y="6100018"/>
            <a:ext cx="163826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 eaLnBrk="0" hangingPunct="0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en-US" altLang="en-US" sz="2000" dirty="0" smtClean="0"/>
              <a:t> (“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动作</a:t>
            </a:r>
            <a:r>
              <a:rPr lang="en-US" altLang="en-US" sz="2000" dirty="0" smtClean="0"/>
              <a:t>”)</a:t>
            </a:r>
            <a:endParaRPr lang="en-US" altLang="en-US" sz="2000" dirty="0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2119560" y="4728418"/>
            <a:ext cx="487633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 eaLnBrk="0" hangingPunct="0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训练信息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= 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对动作的评估</a:t>
            </a:r>
            <a:r>
              <a:rPr lang="en-US" altLang="en-US" sz="2000" dirty="0" smtClean="0"/>
              <a:t>(“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奖赏</a:t>
            </a:r>
            <a:r>
              <a:rPr lang="en-US" altLang="en-US" sz="2000" dirty="0" smtClean="0"/>
              <a:t>” </a:t>
            </a:r>
            <a:r>
              <a:rPr lang="en-US" altLang="en-US" sz="2000" dirty="0"/>
              <a:t>/ </a:t>
            </a:r>
            <a:r>
              <a:rPr lang="en-US" altLang="en-US" sz="2000" dirty="0" smtClean="0"/>
              <a:t>“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惩罚</a:t>
            </a:r>
            <a:r>
              <a:rPr lang="en-US" altLang="en-US" sz="2000" dirty="0" smtClean="0"/>
              <a:t>”)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7524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强化学习要素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23528" y="1600199"/>
            <a:ext cx="5092741" cy="531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 ea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p"/>
            </a:pPr>
            <a:r>
              <a:rPr kumimoji="0" lang="zh-CN" altLang="en-US" u="sng" dirty="0" smtClean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策略</a:t>
            </a:r>
            <a:endParaRPr kumimoji="0" lang="en-US" altLang="zh-CN" u="sng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342900" ea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0"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选择动作的</a:t>
            </a:r>
            <a:r>
              <a:rPr kumimoji="0"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确定</a:t>
            </a:r>
            <a:r>
              <a:rPr kumimoji="0"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不确定</a:t>
            </a:r>
            <a:r>
              <a:rPr kumimoji="0"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规则</a:t>
            </a:r>
            <a:endParaRPr kumimoji="0" lang="en-US" altLang="zh-CN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p"/>
            </a:pPr>
            <a:r>
              <a:rPr kumimoji="0" lang="zh-CN" altLang="en-US" u="sng" dirty="0" smtClean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奖赏</a:t>
            </a:r>
            <a:r>
              <a:rPr kumimoji="0" lang="en-US" altLang="zh-CN" u="sng" dirty="0" smtClean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zh-CN" altLang="en-US" u="sng" dirty="0" smtClean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返回</a:t>
            </a:r>
            <a:endParaRPr kumimoji="0" lang="en-US" altLang="zh-CN" u="sng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342900" ea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0"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学习系统试图最大化的函数</a:t>
            </a:r>
            <a:endParaRPr kumimoji="0" lang="en-US" altLang="zh-CN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p"/>
            </a:pPr>
            <a:r>
              <a:rPr kumimoji="0" lang="zh-CN" altLang="en-US" u="sng" dirty="0" smtClean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值函数</a:t>
            </a:r>
            <a:endParaRPr kumimoji="0" lang="en-US" altLang="zh-CN" u="sng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342900" ea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0"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评估策略好坏的函数</a:t>
            </a:r>
            <a:endParaRPr kumimoji="0" lang="en-US" altLang="zh-CN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p"/>
            </a:pPr>
            <a:r>
              <a:rPr kumimoji="0" lang="zh-CN" altLang="en-US" u="sng" dirty="0" smtClean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模型</a:t>
            </a:r>
            <a:endParaRPr kumimoji="0" lang="en-US" altLang="zh-CN" u="sng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342900" ea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0"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环境</a:t>
            </a:r>
            <a:r>
              <a:rPr kumimoji="0"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问题</a:t>
            </a:r>
            <a:r>
              <a:rPr kumimoji="0"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演变遵循的法则</a:t>
            </a:r>
            <a:endParaRPr kumimoji="0" lang="en-US" altLang="zh-CN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342900" ea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kumimoji="0" lang="en-US" altLang="he-IL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4185096" y="3875236"/>
            <a:ext cx="4851400" cy="2578100"/>
            <a:chOff x="1218" y="2419"/>
            <a:chExt cx="3056" cy="1624"/>
          </a:xfrm>
        </p:grpSpPr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1218" y="2419"/>
              <a:ext cx="3056" cy="1624"/>
            </a:xfrm>
            <a:prstGeom prst="ellipse">
              <a:avLst/>
            </a:prstGeom>
            <a:solidFill>
              <a:srgbClr val="C0FEF9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1338" y="2523"/>
              <a:ext cx="2024" cy="1136"/>
            </a:xfrm>
            <a:prstGeom prst="ellipse">
              <a:avLst/>
            </a:prstGeom>
            <a:solidFill>
              <a:srgbClr val="4FFDEE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1466" y="2587"/>
              <a:ext cx="1336" cy="768"/>
            </a:xfrm>
            <a:prstGeom prst="ellipse">
              <a:avLst/>
            </a:prstGeom>
            <a:solidFill>
              <a:srgbClr val="03D2C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1530" y="2651"/>
              <a:ext cx="936" cy="472"/>
            </a:xfrm>
            <a:prstGeom prst="ellipse">
              <a:avLst/>
            </a:prstGeom>
            <a:solidFill>
              <a:srgbClr val="32A897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1745" y="2785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zh-CN" altLang="en-US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策略</a:t>
              </a:r>
              <a:endParaRPr lang="en-US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2090" y="3067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zh-CN" altLang="en-US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奖赏</a:t>
              </a:r>
              <a:endParaRPr lang="en-US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2537" y="3321"/>
              <a:ext cx="5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zh-CN" altLang="en-US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值函数</a:t>
              </a:r>
              <a:endParaRPr lang="en-US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3197" y="3642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zh-CN" altLang="en-US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en-US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847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动态规划方法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487488" y="2338983"/>
            <a:ext cx="5613400" cy="1593850"/>
          </a:xfrm>
          <a:custGeom>
            <a:avLst/>
            <a:gdLst>
              <a:gd name="T0" fmla="*/ 1763 w 3536"/>
              <a:gd name="T1" fmla="*/ 0 h 1004"/>
              <a:gd name="T2" fmla="*/ 1889 w 3536"/>
              <a:gd name="T3" fmla="*/ 21 h 1004"/>
              <a:gd name="T4" fmla="*/ 1948 w 3536"/>
              <a:gd name="T5" fmla="*/ 74 h 1004"/>
              <a:gd name="T6" fmla="*/ 2025 w 3536"/>
              <a:gd name="T7" fmla="*/ 74 h 1004"/>
              <a:gd name="T8" fmla="*/ 2064 w 3536"/>
              <a:gd name="T9" fmla="*/ 116 h 1004"/>
              <a:gd name="T10" fmla="*/ 2248 w 3536"/>
              <a:gd name="T11" fmla="*/ 159 h 1004"/>
              <a:gd name="T12" fmla="*/ 2480 w 3536"/>
              <a:gd name="T13" fmla="*/ 243 h 1004"/>
              <a:gd name="T14" fmla="*/ 2703 w 3536"/>
              <a:gd name="T15" fmla="*/ 296 h 1004"/>
              <a:gd name="T16" fmla="*/ 2887 w 3536"/>
              <a:gd name="T17" fmla="*/ 391 h 1004"/>
              <a:gd name="T18" fmla="*/ 3091 w 3536"/>
              <a:gd name="T19" fmla="*/ 423 h 1004"/>
              <a:gd name="T20" fmla="*/ 3178 w 3536"/>
              <a:gd name="T21" fmla="*/ 507 h 1004"/>
              <a:gd name="T22" fmla="*/ 3420 w 3536"/>
              <a:gd name="T23" fmla="*/ 655 h 1004"/>
              <a:gd name="T24" fmla="*/ 3536 w 3536"/>
              <a:gd name="T25" fmla="*/ 792 h 1004"/>
              <a:gd name="T26" fmla="*/ 3488 w 3536"/>
              <a:gd name="T27" fmla="*/ 951 h 1004"/>
              <a:gd name="T28" fmla="*/ 3100 w 3536"/>
              <a:gd name="T29" fmla="*/ 982 h 1004"/>
              <a:gd name="T30" fmla="*/ 2374 w 3536"/>
              <a:gd name="T31" fmla="*/ 993 h 1004"/>
              <a:gd name="T32" fmla="*/ 1841 w 3536"/>
              <a:gd name="T33" fmla="*/ 982 h 1004"/>
              <a:gd name="T34" fmla="*/ 1231 w 3536"/>
              <a:gd name="T35" fmla="*/ 993 h 1004"/>
              <a:gd name="T36" fmla="*/ 581 w 3536"/>
              <a:gd name="T37" fmla="*/ 1004 h 1004"/>
              <a:gd name="T38" fmla="*/ 97 w 3536"/>
              <a:gd name="T39" fmla="*/ 993 h 1004"/>
              <a:gd name="T40" fmla="*/ 0 w 3536"/>
              <a:gd name="T41" fmla="*/ 909 h 1004"/>
              <a:gd name="T42" fmla="*/ 29 w 3536"/>
              <a:gd name="T43" fmla="*/ 771 h 1004"/>
              <a:gd name="T44" fmla="*/ 242 w 3536"/>
              <a:gd name="T45" fmla="*/ 666 h 1004"/>
              <a:gd name="T46" fmla="*/ 388 w 3536"/>
              <a:gd name="T47" fmla="*/ 571 h 1004"/>
              <a:gd name="T48" fmla="*/ 533 w 3536"/>
              <a:gd name="T49" fmla="*/ 507 h 1004"/>
              <a:gd name="T50" fmla="*/ 766 w 3536"/>
              <a:gd name="T51" fmla="*/ 370 h 1004"/>
              <a:gd name="T52" fmla="*/ 1076 w 3536"/>
              <a:gd name="T53" fmla="*/ 264 h 1004"/>
              <a:gd name="T54" fmla="*/ 1424 w 3536"/>
              <a:gd name="T55" fmla="*/ 85 h 1004"/>
              <a:gd name="T56" fmla="*/ 1725 w 3536"/>
              <a:gd name="T57" fmla="*/ 21 h 1004"/>
              <a:gd name="T58" fmla="*/ 1773 w 3536"/>
              <a:gd name="T59" fmla="*/ 11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536" h="1004">
                <a:moveTo>
                  <a:pt x="1763" y="0"/>
                </a:moveTo>
                <a:lnTo>
                  <a:pt x="1889" y="21"/>
                </a:lnTo>
                <a:lnTo>
                  <a:pt x="1948" y="74"/>
                </a:lnTo>
                <a:lnTo>
                  <a:pt x="2025" y="74"/>
                </a:lnTo>
                <a:lnTo>
                  <a:pt x="2064" y="116"/>
                </a:lnTo>
                <a:lnTo>
                  <a:pt x="2248" y="159"/>
                </a:lnTo>
                <a:lnTo>
                  <a:pt x="2480" y="243"/>
                </a:lnTo>
                <a:lnTo>
                  <a:pt x="2703" y="296"/>
                </a:lnTo>
                <a:lnTo>
                  <a:pt x="2887" y="391"/>
                </a:lnTo>
                <a:lnTo>
                  <a:pt x="3091" y="423"/>
                </a:lnTo>
                <a:lnTo>
                  <a:pt x="3178" y="507"/>
                </a:lnTo>
                <a:lnTo>
                  <a:pt x="3420" y="655"/>
                </a:lnTo>
                <a:lnTo>
                  <a:pt x="3536" y="792"/>
                </a:lnTo>
                <a:lnTo>
                  <a:pt x="3488" y="951"/>
                </a:lnTo>
                <a:lnTo>
                  <a:pt x="3100" y="982"/>
                </a:lnTo>
                <a:lnTo>
                  <a:pt x="2374" y="993"/>
                </a:lnTo>
                <a:lnTo>
                  <a:pt x="1841" y="982"/>
                </a:lnTo>
                <a:lnTo>
                  <a:pt x="1231" y="993"/>
                </a:lnTo>
                <a:lnTo>
                  <a:pt x="581" y="1004"/>
                </a:lnTo>
                <a:lnTo>
                  <a:pt x="97" y="993"/>
                </a:lnTo>
                <a:lnTo>
                  <a:pt x="0" y="909"/>
                </a:lnTo>
                <a:lnTo>
                  <a:pt x="29" y="771"/>
                </a:lnTo>
                <a:lnTo>
                  <a:pt x="242" y="666"/>
                </a:lnTo>
                <a:lnTo>
                  <a:pt x="388" y="571"/>
                </a:lnTo>
                <a:lnTo>
                  <a:pt x="533" y="507"/>
                </a:lnTo>
                <a:lnTo>
                  <a:pt x="766" y="370"/>
                </a:lnTo>
                <a:lnTo>
                  <a:pt x="1076" y="264"/>
                </a:lnTo>
                <a:lnTo>
                  <a:pt x="1424" y="85"/>
                </a:lnTo>
                <a:lnTo>
                  <a:pt x="1725" y="21"/>
                </a:lnTo>
                <a:lnTo>
                  <a:pt x="1773" y="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1503363" y="2338983"/>
            <a:ext cx="5567362" cy="1593850"/>
          </a:xfrm>
          <a:custGeom>
            <a:avLst/>
            <a:gdLst>
              <a:gd name="T0" fmla="*/ 1802 w 3507"/>
              <a:gd name="T1" fmla="*/ 11 h 1004"/>
              <a:gd name="T2" fmla="*/ 1860 w 3507"/>
              <a:gd name="T3" fmla="*/ 21 h 1004"/>
              <a:gd name="T4" fmla="*/ 1908 w 3507"/>
              <a:gd name="T5" fmla="*/ 42 h 1004"/>
              <a:gd name="T6" fmla="*/ 1938 w 3507"/>
              <a:gd name="T7" fmla="*/ 64 h 1004"/>
              <a:gd name="T8" fmla="*/ 1976 w 3507"/>
              <a:gd name="T9" fmla="*/ 74 h 1004"/>
              <a:gd name="T10" fmla="*/ 2034 w 3507"/>
              <a:gd name="T11" fmla="*/ 95 h 1004"/>
              <a:gd name="T12" fmla="*/ 2093 w 3507"/>
              <a:gd name="T13" fmla="*/ 127 h 1004"/>
              <a:gd name="T14" fmla="*/ 2189 w 3507"/>
              <a:gd name="T15" fmla="*/ 148 h 1004"/>
              <a:gd name="T16" fmla="*/ 2412 w 3507"/>
              <a:gd name="T17" fmla="*/ 222 h 1004"/>
              <a:gd name="T18" fmla="*/ 2606 w 3507"/>
              <a:gd name="T19" fmla="*/ 275 h 1004"/>
              <a:gd name="T20" fmla="*/ 2761 w 3507"/>
              <a:gd name="T21" fmla="*/ 328 h 1004"/>
              <a:gd name="T22" fmla="*/ 2848 w 3507"/>
              <a:gd name="T23" fmla="*/ 370 h 1004"/>
              <a:gd name="T24" fmla="*/ 2974 w 3507"/>
              <a:gd name="T25" fmla="*/ 402 h 1004"/>
              <a:gd name="T26" fmla="*/ 3081 w 3507"/>
              <a:gd name="T27" fmla="*/ 433 h 1004"/>
              <a:gd name="T28" fmla="*/ 3129 w 3507"/>
              <a:gd name="T29" fmla="*/ 475 h 1004"/>
              <a:gd name="T30" fmla="*/ 3255 w 3507"/>
              <a:gd name="T31" fmla="*/ 560 h 1004"/>
              <a:gd name="T32" fmla="*/ 3362 w 3507"/>
              <a:gd name="T33" fmla="*/ 634 h 1004"/>
              <a:gd name="T34" fmla="*/ 3468 w 3507"/>
              <a:gd name="T35" fmla="*/ 718 h 1004"/>
              <a:gd name="T36" fmla="*/ 3497 w 3507"/>
              <a:gd name="T37" fmla="*/ 771 h 1004"/>
              <a:gd name="T38" fmla="*/ 3507 w 3507"/>
              <a:gd name="T39" fmla="*/ 813 h 1004"/>
              <a:gd name="T40" fmla="*/ 3497 w 3507"/>
              <a:gd name="T41" fmla="*/ 866 h 1004"/>
              <a:gd name="T42" fmla="*/ 3478 w 3507"/>
              <a:gd name="T43" fmla="*/ 909 h 1004"/>
              <a:gd name="T44" fmla="*/ 3381 w 3507"/>
              <a:gd name="T45" fmla="*/ 951 h 1004"/>
              <a:gd name="T46" fmla="*/ 3284 w 3507"/>
              <a:gd name="T47" fmla="*/ 961 h 1004"/>
              <a:gd name="T48" fmla="*/ 3149 w 3507"/>
              <a:gd name="T49" fmla="*/ 972 h 1004"/>
              <a:gd name="T50" fmla="*/ 2935 w 3507"/>
              <a:gd name="T51" fmla="*/ 982 h 1004"/>
              <a:gd name="T52" fmla="*/ 2722 w 3507"/>
              <a:gd name="T53" fmla="*/ 982 h 1004"/>
              <a:gd name="T54" fmla="*/ 2509 w 3507"/>
              <a:gd name="T55" fmla="*/ 982 h 1004"/>
              <a:gd name="T56" fmla="*/ 2267 w 3507"/>
              <a:gd name="T57" fmla="*/ 982 h 1004"/>
              <a:gd name="T58" fmla="*/ 2093 w 3507"/>
              <a:gd name="T59" fmla="*/ 982 h 1004"/>
              <a:gd name="T60" fmla="*/ 1744 w 3507"/>
              <a:gd name="T61" fmla="*/ 982 h 1004"/>
              <a:gd name="T62" fmla="*/ 1453 w 3507"/>
              <a:gd name="T63" fmla="*/ 982 h 1004"/>
              <a:gd name="T64" fmla="*/ 978 w 3507"/>
              <a:gd name="T65" fmla="*/ 993 h 1004"/>
              <a:gd name="T66" fmla="*/ 659 w 3507"/>
              <a:gd name="T67" fmla="*/ 1004 h 1004"/>
              <a:gd name="T68" fmla="*/ 329 w 3507"/>
              <a:gd name="T69" fmla="*/ 993 h 1004"/>
              <a:gd name="T70" fmla="*/ 203 w 3507"/>
              <a:gd name="T71" fmla="*/ 993 h 1004"/>
              <a:gd name="T72" fmla="*/ 87 w 3507"/>
              <a:gd name="T73" fmla="*/ 972 h 1004"/>
              <a:gd name="T74" fmla="*/ 39 w 3507"/>
              <a:gd name="T75" fmla="*/ 951 h 1004"/>
              <a:gd name="T76" fmla="*/ 0 w 3507"/>
              <a:gd name="T77" fmla="*/ 887 h 1004"/>
              <a:gd name="T78" fmla="*/ 0 w 3507"/>
              <a:gd name="T79" fmla="*/ 835 h 1004"/>
              <a:gd name="T80" fmla="*/ 29 w 3507"/>
              <a:gd name="T81" fmla="*/ 782 h 1004"/>
              <a:gd name="T82" fmla="*/ 87 w 3507"/>
              <a:gd name="T83" fmla="*/ 740 h 1004"/>
              <a:gd name="T84" fmla="*/ 145 w 3507"/>
              <a:gd name="T85" fmla="*/ 708 h 1004"/>
              <a:gd name="T86" fmla="*/ 291 w 3507"/>
              <a:gd name="T87" fmla="*/ 623 h 1004"/>
              <a:gd name="T88" fmla="*/ 407 w 3507"/>
              <a:gd name="T89" fmla="*/ 560 h 1004"/>
              <a:gd name="T90" fmla="*/ 513 w 3507"/>
              <a:gd name="T91" fmla="*/ 507 h 1004"/>
              <a:gd name="T92" fmla="*/ 639 w 3507"/>
              <a:gd name="T93" fmla="*/ 433 h 1004"/>
              <a:gd name="T94" fmla="*/ 794 w 3507"/>
              <a:gd name="T95" fmla="*/ 359 h 1004"/>
              <a:gd name="T96" fmla="*/ 949 w 3507"/>
              <a:gd name="T97" fmla="*/ 306 h 1004"/>
              <a:gd name="T98" fmla="*/ 1201 w 3507"/>
              <a:gd name="T99" fmla="*/ 190 h 1004"/>
              <a:gd name="T100" fmla="*/ 1366 w 3507"/>
              <a:gd name="T101" fmla="*/ 116 h 1004"/>
              <a:gd name="T102" fmla="*/ 1560 w 3507"/>
              <a:gd name="T103" fmla="*/ 53 h 1004"/>
              <a:gd name="T104" fmla="*/ 1647 w 3507"/>
              <a:gd name="T105" fmla="*/ 32 h 1004"/>
              <a:gd name="T106" fmla="*/ 1715 w 3507"/>
              <a:gd name="T107" fmla="*/ 21 h 1004"/>
              <a:gd name="T108" fmla="*/ 1763 w 3507"/>
              <a:gd name="T109" fmla="*/ 11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507" h="1004">
                <a:moveTo>
                  <a:pt x="1753" y="0"/>
                </a:moveTo>
                <a:lnTo>
                  <a:pt x="1763" y="0"/>
                </a:lnTo>
                <a:lnTo>
                  <a:pt x="1802" y="11"/>
                </a:lnTo>
                <a:lnTo>
                  <a:pt x="1821" y="11"/>
                </a:lnTo>
                <a:lnTo>
                  <a:pt x="1850" y="21"/>
                </a:lnTo>
                <a:lnTo>
                  <a:pt x="1860" y="21"/>
                </a:lnTo>
                <a:lnTo>
                  <a:pt x="1889" y="32"/>
                </a:lnTo>
                <a:lnTo>
                  <a:pt x="1889" y="32"/>
                </a:lnTo>
                <a:lnTo>
                  <a:pt x="1908" y="42"/>
                </a:lnTo>
                <a:lnTo>
                  <a:pt x="1908" y="42"/>
                </a:lnTo>
                <a:lnTo>
                  <a:pt x="1918" y="53"/>
                </a:lnTo>
                <a:lnTo>
                  <a:pt x="1938" y="64"/>
                </a:lnTo>
                <a:lnTo>
                  <a:pt x="1957" y="74"/>
                </a:lnTo>
                <a:lnTo>
                  <a:pt x="1967" y="74"/>
                </a:lnTo>
                <a:lnTo>
                  <a:pt x="1976" y="74"/>
                </a:lnTo>
                <a:lnTo>
                  <a:pt x="1996" y="74"/>
                </a:lnTo>
                <a:lnTo>
                  <a:pt x="2025" y="85"/>
                </a:lnTo>
                <a:lnTo>
                  <a:pt x="2034" y="95"/>
                </a:lnTo>
                <a:lnTo>
                  <a:pt x="2044" y="106"/>
                </a:lnTo>
                <a:lnTo>
                  <a:pt x="2063" y="116"/>
                </a:lnTo>
                <a:lnTo>
                  <a:pt x="2093" y="127"/>
                </a:lnTo>
                <a:lnTo>
                  <a:pt x="2122" y="137"/>
                </a:lnTo>
                <a:lnTo>
                  <a:pt x="2141" y="137"/>
                </a:lnTo>
                <a:lnTo>
                  <a:pt x="2189" y="148"/>
                </a:lnTo>
                <a:lnTo>
                  <a:pt x="2296" y="180"/>
                </a:lnTo>
                <a:lnTo>
                  <a:pt x="2354" y="201"/>
                </a:lnTo>
                <a:lnTo>
                  <a:pt x="2412" y="222"/>
                </a:lnTo>
                <a:lnTo>
                  <a:pt x="2529" y="254"/>
                </a:lnTo>
                <a:lnTo>
                  <a:pt x="2577" y="264"/>
                </a:lnTo>
                <a:lnTo>
                  <a:pt x="2606" y="275"/>
                </a:lnTo>
                <a:lnTo>
                  <a:pt x="2654" y="285"/>
                </a:lnTo>
                <a:lnTo>
                  <a:pt x="2703" y="306"/>
                </a:lnTo>
                <a:lnTo>
                  <a:pt x="2761" y="328"/>
                </a:lnTo>
                <a:lnTo>
                  <a:pt x="2780" y="338"/>
                </a:lnTo>
                <a:lnTo>
                  <a:pt x="2800" y="349"/>
                </a:lnTo>
                <a:lnTo>
                  <a:pt x="2848" y="370"/>
                </a:lnTo>
                <a:lnTo>
                  <a:pt x="2906" y="391"/>
                </a:lnTo>
                <a:lnTo>
                  <a:pt x="2955" y="402"/>
                </a:lnTo>
                <a:lnTo>
                  <a:pt x="2974" y="402"/>
                </a:lnTo>
                <a:lnTo>
                  <a:pt x="3003" y="412"/>
                </a:lnTo>
                <a:lnTo>
                  <a:pt x="3052" y="423"/>
                </a:lnTo>
                <a:lnTo>
                  <a:pt x="3081" y="433"/>
                </a:lnTo>
                <a:lnTo>
                  <a:pt x="3110" y="454"/>
                </a:lnTo>
                <a:lnTo>
                  <a:pt x="3120" y="465"/>
                </a:lnTo>
                <a:lnTo>
                  <a:pt x="3129" y="475"/>
                </a:lnTo>
                <a:lnTo>
                  <a:pt x="3158" y="497"/>
                </a:lnTo>
                <a:lnTo>
                  <a:pt x="3197" y="528"/>
                </a:lnTo>
                <a:lnTo>
                  <a:pt x="3255" y="560"/>
                </a:lnTo>
                <a:lnTo>
                  <a:pt x="3284" y="581"/>
                </a:lnTo>
                <a:lnTo>
                  <a:pt x="3323" y="602"/>
                </a:lnTo>
                <a:lnTo>
                  <a:pt x="3362" y="634"/>
                </a:lnTo>
                <a:lnTo>
                  <a:pt x="3410" y="666"/>
                </a:lnTo>
                <a:lnTo>
                  <a:pt x="3459" y="708"/>
                </a:lnTo>
                <a:lnTo>
                  <a:pt x="3468" y="718"/>
                </a:lnTo>
                <a:lnTo>
                  <a:pt x="3478" y="729"/>
                </a:lnTo>
                <a:lnTo>
                  <a:pt x="3488" y="750"/>
                </a:lnTo>
                <a:lnTo>
                  <a:pt x="3497" y="771"/>
                </a:lnTo>
                <a:lnTo>
                  <a:pt x="3507" y="792"/>
                </a:lnTo>
                <a:lnTo>
                  <a:pt x="3507" y="803"/>
                </a:lnTo>
                <a:lnTo>
                  <a:pt x="3507" y="813"/>
                </a:lnTo>
                <a:lnTo>
                  <a:pt x="3507" y="835"/>
                </a:lnTo>
                <a:lnTo>
                  <a:pt x="3497" y="866"/>
                </a:lnTo>
                <a:lnTo>
                  <a:pt x="3497" y="866"/>
                </a:lnTo>
                <a:lnTo>
                  <a:pt x="3497" y="877"/>
                </a:lnTo>
                <a:lnTo>
                  <a:pt x="3488" y="887"/>
                </a:lnTo>
                <a:lnTo>
                  <a:pt x="3478" y="909"/>
                </a:lnTo>
                <a:lnTo>
                  <a:pt x="3439" y="930"/>
                </a:lnTo>
                <a:lnTo>
                  <a:pt x="3420" y="940"/>
                </a:lnTo>
                <a:lnTo>
                  <a:pt x="3381" y="951"/>
                </a:lnTo>
                <a:lnTo>
                  <a:pt x="3352" y="951"/>
                </a:lnTo>
                <a:lnTo>
                  <a:pt x="3304" y="961"/>
                </a:lnTo>
                <a:lnTo>
                  <a:pt x="3284" y="961"/>
                </a:lnTo>
                <a:lnTo>
                  <a:pt x="3265" y="961"/>
                </a:lnTo>
                <a:lnTo>
                  <a:pt x="3197" y="972"/>
                </a:lnTo>
                <a:lnTo>
                  <a:pt x="3149" y="972"/>
                </a:lnTo>
                <a:lnTo>
                  <a:pt x="3090" y="972"/>
                </a:lnTo>
                <a:lnTo>
                  <a:pt x="3003" y="982"/>
                </a:lnTo>
                <a:lnTo>
                  <a:pt x="2935" y="982"/>
                </a:lnTo>
                <a:lnTo>
                  <a:pt x="2848" y="982"/>
                </a:lnTo>
                <a:lnTo>
                  <a:pt x="2771" y="982"/>
                </a:lnTo>
                <a:lnTo>
                  <a:pt x="2722" y="982"/>
                </a:lnTo>
                <a:lnTo>
                  <a:pt x="2684" y="982"/>
                </a:lnTo>
                <a:lnTo>
                  <a:pt x="2596" y="982"/>
                </a:lnTo>
                <a:lnTo>
                  <a:pt x="2509" y="982"/>
                </a:lnTo>
                <a:lnTo>
                  <a:pt x="2422" y="993"/>
                </a:lnTo>
                <a:lnTo>
                  <a:pt x="2354" y="993"/>
                </a:lnTo>
                <a:lnTo>
                  <a:pt x="2267" y="982"/>
                </a:lnTo>
                <a:lnTo>
                  <a:pt x="2189" y="982"/>
                </a:lnTo>
                <a:lnTo>
                  <a:pt x="2122" y="982"/>
                </a:lnTo>
                <a:lnTo>
                  <a:pt x="2093" y="982"/>
                </a:lnTo>
                <a:lnTo>
                  <a:pt x="2025" y="982"/>
                </a:lnTo>
                <a:lnTo>
                  <a:pt x="1889" y="982"/>
                </a:lnTo>
                <a:lnTo>
                  <a:pt x="1744" y="982"/>
                </a:lnTo>
                <a:lnTo>
                  <a:pt x="1598" y="982"/>
                </a:lnTo>
                <a:lnTo>
                  <a:pt x="1521" y="982"/>
                </a:lnTo>
                <a:lnTo>
                  <a:pt x="1453" y="982"/>
                </a:lnTo>
                <a:lnTo>
                  <a:pt x="1288" y="993"/>
                </a:lnTo>
                <a:lnTo>
                  <a:pt x="1133" y="993"/>
                </a:lnTo>
                <a:lnTo>
                  <a:pt x="978" y="993"/>
                </a:lnTo>
                <a:lnTo>
                  <a:pt x="891" y="993"/>
                </a:lnTo>
                <a:lnTo>
                  <a:pt x="814" y="993"/>
                </a:lnTo>
                <a:lnTo>
                  <a:pt x="659" y="1004"/>
                </a:lnTo>
                <a:lnTo>
                  <a:pt x="523" y="1004"/>
                </a:lnTo>
                <a:lnTo>
                  <a:pt x="387" y="993"/>
                </a:lnTo>
                <a:lnTo>
                  <a:pt x="329" y="993"/>
                </a:lnTo>
                <a:lnTo>
                  <a:pt x="300" y="993"/>
                </a:lnTo>
                <a:lnTo>
                  <a:pt x="252" y="993"/>
                </a:lnTo>
                <a:lnTo>
                  <a:pt x="203" y="993"/>
                </a:lnTo>
                <a:lnTo>
                  <a:pt x="145" y="982"/>
                </a:lnTo>
                <a:lnTo>
                  <a:pt x="126" y="982"/>
                </a:lnTo>
                <a:lnTo>
                  <a:pt x="87" y="972"/>
                </a:lnTo>
                <a:lnTo>
                  <a:pt x="58" y="961"/>
                </a:lnTo>
                <a:lnTo>
                  <a:pt x="48" y="961"/>
                </a:lnTo>
                <a:lnTo>
                  <a:pt x="39" y="951"/>
                </a:lnTo>
                <a:lnTo>
                  <a:pt x="29" y="940"/>
                </a:lnTo>
                <a:lnTo>
                  <a:pt x="10" y="919"/>
                </a:lnTo>
                <a:lnTo>
                  <a:pt x="0" y="887"/>
                </a:lnTo>
                <a:lnTo>
                  <a:pt x="0" y="856"/>
                </a:lnTo>
                <a:lnTo>
                  <a:pt x="0" y="835"/>
                </a:lnTo>
                <a:lnTo>
                  <a:pt x="0" y="835"/>
                </a:lnTo>
                <a:lnTo>
                  <a:pt x="10" y="813"/>
                </a:lnTo>
                <a:lnTo>
                  <a:pt x="19" y="803"/>
                </a:lnTo>
                <a:lnTo>
                  <a:pt x="29" y="782"/>
                </a:lnTo>
                <a:lnTo>
                  <a:pt x="48" y="771"/>
                </a:lnTo>
                <a:lnTo>
                  <a:pt x="68" y="750"/>
                </a:lnTo>
                <a:lnTo>
                  <a:pt x="87" y="740"/>
                </a:lnTo>
                <a:lnTo>
                  <a:pt x="106" y="729"/>
                </a:lnTo>
                <a:lnTo>
                  <a:pt x="126" y="718"/>
                </a:lnTo>
                <a:lnTo>
                  <a:pt x="145" y="708"/>
                </a:lnTo>
                <a:lnTo>
                  <a:pt x="203" y="676"/>
                </a:lnTo>
                <a:lnTo>
                  <a:pt x="242" y="655"/>
                </a:lnTo>
                <a:lnTo>
                  <a:pt x="291" y="623"/>
                </a:lnTo>
                <a:lnTo>
                  <a:pt x="300" y="613"/>
                </a:lnTo>
                <a:lnTo>
                  <a:pt x="339" y="592"/>
                </a:lnTo>
                <a:lnTo>
                  <a:pt x="407" y="560"/>
                </a:lnTo>
                <a:lnTo>
                  <a:pt x="446" y="539"/>
                </a:lnTo>
                <a:lnTo>
                  <a:pt x="465" y="528"/>
                </a:lnTo>
                <a:lnTo>
                  <a:pt x="513" y="507"/>
                </a:lnTo>
                <a:lnTo>
                  <a:pt x="552" y="486"/>
                </a:lnTo>
                <a:lnTo>
                  <a:pt x="610" y="454"/>
                </a:lnTo>
                <a:lnTo>
                  <a:pt x="639" y="433"/>
                </a:lnTo>
                <a:lnTo>
                  <a:pt x="668" y="423"/>
                </a:lnTo>
                <a:lnTo>
                  <a:pt x="726" y="391"/>
                </a:lnTo>
                <a:lnTo>
                  <a:pt x="794" y="359"/>
                </a:lnTo>
                <a:lnTo>
                  <a:pt x="872" y="328"/>
                </a:lnTo>
                <a:lnTo>
                  <a:pt x="911" y="317"/>
                </a:lnTo>
                <a:lnTo>
                  <a:pt x="949" y="306"/>
                </a:lnTo>
                <a:lnTo>
                  <a:pt x="1027" y="275"/>
                </a:lnTo>
                <a:lnTo>
                  <a:pt x="1114" y="233"/>
                </a:lnTo>
                <a:lnTo>
                  <a:pt x="1201" y="190"/>
                </a:lnTo>
                <a:lnTo>
                  <a:pt x="1240" y="169"/>
                </a:lnTo>
                <a:lnTo>
                  <a:pt x="1288" y="148"/>
                </a:lnTo>
                <a:lnTo>
                  <a:pt x="1366" y="116"/>
                </a:lnTo>
                <a:lnTo>
                  <a:pt x="1443" y="85"/>
                </a:lnTo>
                <a:lnTo>
                  <a:pt x="1521" y="64"/>
                </a:lnTo>
                <a:lnTo>
                  <a:pt x="1560" y="53"/>
                </a:lnTo>
                <a:lnTo>
                  <a:pt x="1579" y="53"/>
                </a:lnTo>
                <a:lnTo>
                  <a:pt x="1608" y="42"/>
                </a:lnTo>
                <a:lnTo>
                  <a:pt x="1647" y="32"/>
                </a:lnTo>
                <a:lnTo>
                  <a:pt x="1666" y="32"/>
                </a:lnTo>
                <a:lnTo>
                  <a:pt x="1705" y="21"/>
                </a:lnTo>
                <a:lnTo>
                  <a:pt x="1715" y="21"/>
                </a:lnTo>
                <a:lnTo>
                  <a:pt x="1744" y="11"/>
                </a:lnTo>
                <a:lnTo>
                  <a:pt x="1763" y="11"/>
                </a:lnTo>
                <a:lnTo>
                  <a:pt x="1763" y="11"/>
                </a:lnTo>
              </a:path>
            </a:pathLst>
          </a:custGeom>
          <a:solidFill>
            <a:srgbClr val="CB435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CC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2809875" y="3010496"/>
            <a:ext cx="107950" cy="100012"/>
          </a:xfrm>
          <a:prstGeom prst="ellipse">
            <a:avLst/>
          </a:prstGeom>
          <a:solidFill>
            <a:srgbClr val="00000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6748463" y="3547071"/>
            <a:ext cx="168275" cy="200025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6486525" y="4066183"/>
            <a:ext cx="107950" cy="117475"/>
          </a:xfrm>
          <a:prstGeom prst="ellipse">
            <a:avLst/>
          </a:prstGeom>
          <a:solidFill>
            <a:srgbClr val="00000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7470775" y="4720233"/>
            <a:ext cx="169863" cy="201613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7270750" y="4066183"/>
            <a:ext cx="107950" cy="100013"/>
          </a:xfrm>
          <a:prstGeom prst="ellipse">
            <a:avLst/>
          </a:prstGeom>
          <a:solidFill>
            <a:srgbClr val="00000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>
            <a:off x="6532563" y="3731221"/>
            <a:ext cx="246062" cy="352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6886575" y="3697883"/>
            <a:ext cx="414338" cy="3683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6532563" y="4166196"/>
            <a:ext cx="1587" cy="5365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7346950" y="4150321"/>
            <a:ext cx="185738" cy="56991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7054850" y="4166196"/>
            <a:ext cx="231775" cy="5715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Oval 18"/>
          <p:cNvSpPr>
            <a:spLocks noChangeArrowheads="1"/>
          </p:cNvSpPr>
          <p:nvPr/>
        </p:nvSpPr>
        <p:spPr bwMode="auto">
          <a:xfrm>
            <a:off x="1733550" y="3547071"/>
            <a:ext cx="169863" cy="200025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1487488" y="4720233"/>
            <a:ext cx="169862" cy="201613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Oval 20"/>
          <p:cNvSpPr>
            <a:spLocks noChangeArrowheads="1"/>
          </p:cNvSpPr>
          <p:nvPr/>
        </p:nvSpPr>
        <p:spPr bwMode="auto">
          <a:xfrm>
            <a:off x="979488" y="4720233"/>
            <a:ext cx="169862" cy="201613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1287463" y="4066183"/>
            <a:ext cx="107950" cy="100013"/>
          </a:xfrm>
          <a:prstGeom prst="ellipse">
            <a:avLst/>
          </a:prstGeom>
          <a:solidFill>
            <a:srgbClr val="00000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1949450" y="4720233"/>
            <a:ext cx="168275" cy="201613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auto">
          <a:xfrm>
            <a:off x="2257425" y="4066183"/>
            <a:ext cx="106363" cy="100013"/>
          </a:xfrm>
          <a:prstGeom prst="ellipse">
            <a:avLst/>
          </a:prstGeom>
          <a:solidFill>
            <a:srgbClr val="00000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H="1">
            <a:off x="1349375" y="3713758"/>
            <a:ext cx="384175" cy="3698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1871663" y="3713758"/>
            <a:ext cx="415925" cy="352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1073150" y="4150321"/>
            <a:ext cx="230188" cy="56991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1349375" y="4150321"/>
            <a:ext cx="200025" cy="56991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 flipH="1">
            <a:off x="2041525" y="4166196"/>
            <a:ext cx="230188" cy="5715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3255963" y="3547071"/>
            <a:ext cx="169862" cy="200025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2963863" y="4720233"/>
            <a:ext cx="185737" cy="201613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Oval 31"/>
          <p:cNvSpPr>
            <a:spLocks noChangeArrowheads="1"/>
          </p:cNvSpPr>
          <p:nvPr/>
        </p:nvSpPr>
        <p:spPr bwMode="auto">
          <a:xfrm>
            <a:off x="2503488" y="4720233"/>
            <a:ext cx="168275" cy="201613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Oval 32"/>
          <p:cNvSpPr>
            <a:spLocks noChangeArrowheads="1"/>
          </p:cNvSpPr>
          <p:nvPr/>
        </p:nvSpPr>
        <p:spPr bwMode="auto">
          <a:xfrm>
            <a:off x="3009900" y="4066183"/>
            <a:ext cx="92075" cy="117475"/>
          </a:xfrm>
          <a:prstGeom prst="ellipse">
            <a:avLst/>
          </a:prstGeom>
          <a:solidFill>
            <a:srgbClr val="00000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3979863" y="4720233"/>
            <a:ext cx="168275" cy="201613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Oval 34"/>
          <p:cNvSpPr>
            <a:spLocks noChangeArrowheads="1"/>
          </p:cNvSpPr>
          <p:nvPr/>
        </p:nvSpPr>
        <p:spPr bwMode="auto">
          <a:xfrm>
            <a:off x="3471863" y="4720233"/>
            <a:ext cx="169862" cy="201613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Oval 35"/>
          <p:cNvSpPr>
            <a:spLocks noChangeArrowheads="1"/>
          </p:cNvSpPr>
          <p:nvPr/>
        </p:nvSpPr>
        <p:spPr bwMode="auto">
          <a:xfrm>
            <a:off x="3779838" y="4066183"/>
            <a:ext cx="107950" cy="100013"/>
          </a:xfrm>
          <a:prstGeom prst="ellipse">
            <a:avLst/>
          </a:prstGeom>
          <a:solidFill>
            <a:srgbClr val="00000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 flipH="1">
            <a:off x="3071813" y="3713758"/>
            <a:ext cx="200025" cy="3698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3395663" y="3713758"/>
            <a:ext cx="414337" cy="352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3041650" y="4166196"/>
            <a:ext cx="1588" cy="55403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>
            <a:off x="3856038" y="4150321"/>
            <a:ext cx="184150" cy="56991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H="1">
            <a:off x="3563938" y="4166196"/>
            <a:ext cx="230187" cy="5715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Oval 41"/>
          <p:cNvSpPr>
            <a:spLocks noChangeArrowheads="1"/>
          </p:cNvSpPr>
          <p:nvPr/>
        </p:nvSpPr>
        <p:spPr bwMode="auto">
          <a:xfrm>
            <a:off x="5194300" y="3547071"/>
            <a:ext cx="169863" cy="200025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4440238" y="4720233"/>
            <a:ext cx="169862" cy="201613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4748213" y="4066183"/>
            <a:ext cx="107950" cy="100013"/>
          </a:xfrm>
          <a:prstGeom prst="ellipse">
            <a:avLst/>
          </a:prstGeom>
          <a:solidFill>
            <a:srgbClr val="00000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7" name="Group 44"/>
          <p:cNvGrpSpPr>
            <a:grpSpLocks/>
          </p:cNvGrpSpPr>
          <p:nvPr/>
        </p:nvGrpSpPr>
        <p:grpSpPr bwMode="auto">
          <a:xfrm>
            <a:off x="5410200" y="4066183"/>
            <a:ext cx="676275" cy="855663"/>
            <a:chOff x="3549" y="2490"/>
            <a:chExt cx="426" cy="539"/>
          </a:xfrm>
        </p:grpSpPr>
        <p:sp>
          <p:nvSpPr>
            <p:cNvPr id="48" name="Oval 45"/>
            <p:cNvSpPr>
              <a:spLocks noChangeArrowheads="1"/>
            </p:cNvSpPr>
            <p:nvPr/>
          </p:nvSpPr>
          <p:spPr bwMode="auto">
            <a:xfrm>
              <a:off x="3868" y="2902"/>
              <a:ext cx="107" cy="127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Oval 46"/>
            <p:cNvSpPr>
              <a:spLocks noChangeArrowheads="1"/>
            </p:cNvSpPr>
            <p:nvPr/>
          </p:nvSpPr>
          <p:spPr bwMode="auto">
            <a:xfrm>
              <a:off x="3549" y="2902"/>
              <a:ext cx="106" cy="127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Oval 47"/>
            <p:cNvSpPr>
              <a:spLocks noChangeArrowheads="1"/>
            </p:cNvSpPr>
            <p:nvPr/>
          </p:nvSpPr>
          <p:spPr bwMode="auto">
            <a:xfrm>
              <a:off x="3742" y="2490"/>
              <a:ext cx="68" cy="63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" name="Line 48"/>
          <p:cNvSpPr>
            <a:spLocks noChangeShapeType="1"/>
          </p:cNvSpPr>
          <p:nvPr/>
        </p:nvSpPr>
        <p:spPr bwMode="auto">
          <a:xfrm flipH="1">
            <a:off x="4810125" y="3713758"/>
            <a:ext cx="384175" cy="3698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5332413" y="3713758"/>
            <a:ext cx="415925" cy="352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 flipH="1">
            <a:off x="4532313" y="4150321"/>
            <a:ext cx="231775" cy="56991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>
            <a:off x="4810125" y="4150321"/>
            <a:ext cx="200025" cy="56991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>
            <a:off x="5794375" y="4150321"/>
            <a:ext cx="184150" cy="56991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 flipH="1">
            <a:off x="5502275" y="4166196"/>
            <a:ext cx="230188" cy="5715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Oval 54"/>
          <p:cNvSpPr>
            <a:spLocks noChangeArrowheads="1"/>
          </p:cNvSpPr>
          <p:nvPr/>
        </p:nvSpPr>
        <p:spPr bwMode="auto">
          <a:xfrm>
            <a:off x="4225925" y="2489796"/>
            <a:ext cx="168275" cy="201612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Oval 55"/>
          <p:cNvSpPr>
            <a:spLocks noChangeArrowheads="1"/>
          </p:cNvSpPr>
          <p:nvPr/>
        </p:nvSpPr>
        <p:spPr bwMode="auto">
          <a:xfrm>
            <a:off x="5716588" y="3010496"/>
            <a:ext cx="107950" cy="100012"/>
          </a:xfrm>
          <a:prstGeom prst="ellipse">
            <a:avLst/>
          </a:prstGeom>
          <a:solidFill>
            <a:srgbClr val="00000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" name="Line 56"/>
          <p:cNvSpPr>
            <a:spLocks noChangeShapeType="1"/>
          </p:cNvSpPr>
          <p:nvPr/>
        </p:nvSpPr>
        <p:spPr bwMode="auto">
          <a:xfrm flipH="1">
            <a:off x="2901950" y="2624733"/>
            <a:ext cx="1323975" cy="4016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Line 57"/>
          <p:cNvSpPr>
            <a:spLocks noChangeShapeType="1"/>
          </p:cNvSpPr>
          <p:nvPr/>
        </p:nvSpPr>
        <p:spPr bwMode="auto">
          <a:xfrm>
            <a:off x="4379913" y="2624733"/>
            <a:ext cx="1352550" cy="4016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>
            <a:off x="2871788" y="3093046"/>
            <a:ext cx="400050" cy="4699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 flipH="1">
            <a:off x="1871663" y="3077171"/>
            <a:ext cx="938212" cy="50323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Line 60"/>
          <p:cNvSpPr>
            <a:spLocks noChangeShapeType="1"/>
          </p:cNvSpPr>
          <p:nvPr/>
        </p:nvSpPr>
        <p:spPr bwMode="auto">
          <a:xfrm>
            <a:off x="5794375" y="3077171"/>
            <a:ext cx="968375" cy="50323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 flipH="1">
            <a:off x="5332413" y="3093046"/>
            <a:ext cx="400050" cy="4873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>
            <a:off x="2317750" y="4150321"/>
            <a:ext cx="246063" cy="5873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Oval 63"/>
          <p:cNvSpPr>
            <a:spLocks noChangeArrowheads="1"/>
          </p:cNvSpPr>
          <p:nvPr/>
        </p:nvSpPr>
        <p:spPr bwMode="auto">
          <a:xfrm>
            <a:off x="1133475" y="5793383"/>
            <a:ext cx="169863" cy="201613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" name="Oval 64"/>
          <p:cNvSpPr>
            <a:spLocks noChangeArrowheads="1"/>
          </p:cNvSpPr>
          <p:nvPr/>
        </p:nvSpPr>
        <p:spPr bwMode="auto">
          <a:xfrm>
            <a:off x="1533525" y="5793383"/>
            <a:ext cx="169863" cy="201613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" name="Oval 65"/>
          <p:cNvSpPr>
            <a:spLocks noChangeArrowheads="1"/>
          </p:cNvSpPr>
          <p:nvPr/>
        </p:nvSpPr>
        <p:spPr bwMode="auto">
          <a:xfrm>
            <a:off x="1933575" y="5793383"/>
            <a:ext cx="169863" cy="201613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Oval 66"/>
          <p:cNvSpPr>
            <a:spLocks noChangeArrowheads="1"/>
          </p:cNvSpPr>
          <p:nvPr/>
        </p:nvSpPr>
        <p:spPr bwMode="auto">
          <a:xfrm>
            <a:off x="2333625" y="5793383"/>
            <a:ext cx="169863" cy="201613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Oval 67"/>
          <p:cNvSpPr>
            <a:spLocks noChangeArrowheads="1"/>
          </p:cNvSpPr>
          <p:nvPr/>
        </p:nvSpPr>
        <p:spPr bwMode="auto">
          <a:xfrm>
            <a:off x="2733675" y="5793383"/>
            <a:ext cx="168275" cy="201613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" name="Oval 68"/>
          <p:cNvSpPr>
            <a:spLocks noChangeArrowheads="1"/>
          </p:cNvSpPr>
          <p:nvPr/>
        </p:nvSpPr>
        <p:spPr bwMode="auto">
          <a:xfrm>
            <a:off x="3579813" y="5775921"/>
            <a:ext cx="184150" cy="201612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" name="Oval 69"/>
          <p:cNvSpPr>
            <a:spLocks noChangeArrowheads="1"/>
          </p:cNvSpPr>
          <p:nvPr/>
        </p:nvSpPr>
        <p:spPr bwMode="auto">
          <a:xfrm>
            <a:off x="4348163" y="5793383"/>
            <a:ext cx="184150" cy="201613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Oval 70"/>
          <p:cNvSpPr>
            <a:spLocks noChangeArrowheads="1"/>
          </p:cNvSpPr>
          <p:nvPr/>
        </p:nvSpPr>
        <p:spPr bwMode="auto">
          <a:xfrm>
            <a:off x="4778375" y="5793383"/>
            <a:ext cx="185738" cy="201613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" name="Oval 71"/>
          <p:cNvSpPr>
            <a:spLocks noChangeArrowheads="1"/>
          </p:cNvSpPr>
          <p:nvPr/>
        </p:nvSpPr>
        <p:spPr bwMode="auto">
          <a:xfrm>
            <a:off x="5578475" y="5793383"/>
            <a:ext cx="185738" cy="201613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" name="Oval 72"/>
          <p:cNvSpPr>
            <a:spLocks noChangeArrowheads="1"/>
          </p:cNvSpPr>
          <p:nvPr/>
        </p:nvSpPr>
        <p:spPr bwMode="auto">
          <a:xfrm>
            <a:off x="7208838" y="5793383"/>
            <a:ext cx="169862" cy="201613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" name="Oval 73"/>
          <p:cNvSpPr>
            <a:spLocks noChangeArrowheads="1"/>
          </p:cNvSpPr>
          <p:nvPr/>
        </p:nvSpPr>
        <p:spPr bwMode="auto">
          <a:xfrm>
            <a:off x="7608888" y="5793383"/>
            <a:ext cx="169862" cy="201613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" name="Oval 74"/>
          <p:cNvSpPr>
            <a:spLocks noChangeArrowheads="1"/>
          </p:cNvSpPr>
          <p:nvPr/>
        </p:nvSpPr>
        <p:spPr bwMode="auto">
          <a:xfrm>
            <a:off x="1949450" y="5274271"/>
            <a:ext cx="107950" cy="117475"/>
          </a:xfrm>
          <a:prstGeom prst="ellipse">
            <a:avLst/>
          </a:prstGeom>
          <a:solidFill>
            <a:srgbClr val="00000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" name="Oval 75"/>
          <p:cNvSpPr>
            <a:spLocks noChangeArrowheads="1"/>
          </p:cNvSpPr>
          <p:nvPr/>
        </p:nvSpPr>
        <p:spPr bwMode="auto">
          <a:xfrm>
            <a:off x="1441450" y="5274271"/>
            <a:ext cx="92075" cy="117475"/>
          </a:xfrm>
          <a:prstGeom prst="ellipse">
            <a:avLst/>
          </a:prstGeom>
          <a:solidFill>
            <a:srgbClr val="00000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" name="Line 76"/>
          <p:cNvSpPr>
            <a:spLocks noChangeShapeType="1"/>
          </p:cNvSpPr>
          <p:nvPr/>
        </p:nvSpPr>
        <p:spPr bwMode="auto">
          <a:xfrm flipH="1">
            <a:off x="1487488" y="4904383"/>
            <a:ext cx="77787" cy="385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Line 77"/>
          <p:cNvSpPr>
            <a:spLocks noChangeShapeType="1"/>
          </p:cNvSpPr>
          <p:nvPr/>
        </p:nvSpPr>
        <p:spPr bwMode="auto">
          <a:xfrm flipH="1">
            <a:off x="1225550" y="5374283"/>
            <a:ext cx="246063" cy="4191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Line 78"/>
          <p:cNvSpPr>
            <a:spLocks noChangeShapeType="1"/>
          </p:cNvSpPr>
          <p:nvPr/>
        </p:nvSpPr>
        <p:spPr bwMode="auto">
          <a:xfrm>
            <a:off x="1503363" y="5374283"/>
            <a:ext cx="107950" cy="4191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" name="Line 79"/>
          <p:cNvSpPr>
            <a:spLocks noChangeShapeType="1"/>
          </p:cNvSpPr>
          <p:nvPr/>
        </p:nvSpPr>
        <p:spPr bwMode="auto">
          <a:xfrm flipH="1">
            <a:off x="1995488" y="4904383"/>
            <a:ext cx="30162" cy="3698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" name="Line 80"/>
          <p:cNvSpPr>
            <a:spLocks noChangeShapeType="1"/>
          </p:cNvSpPr>
          <p:nvPr/>
        </p:nvSpPr>
        <p:spPr bwMode="auto">
          <a:xfrm>
            <a:off x="1995488" y="5374283"/>
            <a:ext cx="1587" cy="4191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Oval 81"/>
          <p:cNvSpPr>
            <a:spLocks noChangeArrowheads="1"/>
          </p:cNvSpPr>
          <p:nvPr/>
        </p:nvSpPr>
        <p:spPr bwMode="auto">
          <a:xfrm>
            <a:off x="2563813" y="5274271"/>
            <a:ext cx="92075" cy="117475"/>
          </a:xfrm>
          <a:prstGeom prst="ellipse">
            <a:avLst/>
          </a:prstGeom>
          <a:solidFill>
            <a:srgbClr val="00000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" name="Line 82"/>
          <p:cNvSpPr>
            <a:spLocks noChangeShapeType="1"/>
          </p:cNvSpPr>
          <p:nvPr/>
        </p:nvSpPr>
        <p:spPr bwMode="auto">
          <a:xfrm>
            <a:off x="2579688" y="4904383"/>
            <a:ext cx="15875" cy="3698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" name="Line 83"/>
          <p:cNvSpPr>
            <a:spLocks noChangeShapeType="1"/>
          </p:cNvSpPr>
          <p:nvPr/>
        </p:nvSpPr>
        <p:spPr bwMode="auto">
          <a:xfrm flipH="1">
            <a:off x="2425700" y="5356821"/>
            <a:ext cx="153988" cy="4365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84"/>
          <p:cNvSpPr>
            <a:spLocks noChangeShapeType="1"/>
          </p:cNvSpPr>
          <p:nvPr/>
        </p:nvSpPr>
        <p:spPr bwMode="auto">
          <a:xfrm>
            <a:off x="2625725" y="5356821"/>
            <a:ext cx="153988" cy="4191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Oval 85"/>
          <p:cNvSpPr>
            <a:spLocks noChangeArrowheads="1"/>
          </p:cNvSpPr>
          <p:nvPr/>
        </p:nvSpPr>
        <p:spPr bwMode="auto">
          <a:xfrm>
            <a:off x="3425825" y="5256808"/>
            <a:ext cx="107950" cy="117475"/>
          </a:xfrm>
          <a:prstGeom prst="ellipse">
            <a:avLst/>
          </a:prstGeom>
          <a:solidFill>
            <a:srgbClr val="00000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" name="Line 86"/>
          <p:cNvSpPr>
            <a:spLocks noChangeShapeType="1"/>
          </p:cNvSpPr>
          <p:nvPr/>
        </p:nvSpPr>
        <p:spPr bwMode="auto">
          <a:xfrm flipH="1">
            <a:off x="3471863" y="4904383"/>
            <a:ext cx="61912" cy="3698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" name="Line 87"/>
          <p:cNvSpPr>
            <a:spLocks noChangeShapeType="1"/>
          </p:cNvSpPr>
          <p:nvPr/>
        </p:nvSpPr>
        <p:spPr bwMode="auto">
          <a:xfrm flipH="1">
            <a:off x="3241675" y="5323483"/>
            <a:ext cx="214313" cy="4699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" name="Line 88"/>
          <p:cNvSpPr>
            <a:spLocks noChangeShapeType="1"/>
          </p:cNvSpPr>
          <p:nvPr/>
        </p:nvSpPr>
        <p:spPr bwMode="auto">
          <a:xfrm>
            <a:off x="3487738" y="5340946"/>
            <a:ext cx="153987" cy="45243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Oval 89"/>
          <p:cNvSpPr>
            <a:spLocks noChangeArrowheads="1"/>
          </p:cNvSpPr>
          <p:nvPr/>
        </p:nvSpPr>
        <p:spPr bwMode="auto">
          <a:xfrm>
            <a:off x="4010025" y="5274271"/>
            <a:ext cx="107950" cy="117475"/>
          </a:xfrm>
          <a:prstGeom prst="ellipse">
            <a:avLst/>
          </a:prstGeom>
          <a:solidFill>
            <a:srgbClr val="00000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" name="Line 90"/>
          <p:cNvSpPr>
            <a:spLocks noChangeShapeType="1"/>
          </p:cNvSpPr>
          <p:nvPr/>
        </p:nvSpPr>
        <p:spPr bwMode="auto">
          <a:xfrm>
            <a:off x="4056063" y="4921846"/>
            <a:ext cx="1587" cy="3349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" name="Line 91"/>
          <p:cNvSpPr>
            <a:spLocks noChangeShapeType="1"/>
          </p:cNvSpPr>
          <p:nvPr/>
        </p:nvSpPr>
        <p:spPr bwMode="auto">
          <a:xfrm>
            <a:off x="4056063" y="5374283"/>
            <a:ext cx="1587" cy="4191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" name="Oval 92"/>
          <p:cNvSpPr>
            <a:spLocks noChangeArrowheads="1"/>
          </p:cNvSpPr>
          <p:nvPr/>
        </p:nvSpPr>
        <p:spPr bwMode="auto">
          <a:xfrm>
            <a:off x="4471988" y="5274271"/>
            <a:ext cx="107950" cy="100012"/>
          </a:xfrm>
          <a:prstGeom prst="ellipse">
            <a:avLst/>
          </a:prstGeom>
          <a:solidFill>
            <a:srgbClr val="00000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" name="Line 93"/>
          <p:cNvSpPr>
            <a:spLocks noChangeShapeType="1"/>
          </p:cNvSpPr>
          <p:nvPr/>
        </p:nvSpPr>
        <p:spPr bwMode="auto">
          <a:xfrm>
            <a:off x="4518025" y="4904383"/>
            <a:ext cx="1588" cy="352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" name="Line 94"/>
          <p:cNvSpPr>
            <a:spLocks noChangeShapeType="1"/>
          </p:cNvSpPr>
          <p:nvPr/>
        </p:nvSpPr>
        <p:spPr bwMode="auto">
          <a:xfrm flipH="1">
            <a:off x="4440238" y="5356821"/>
            <a:ext cx="46037" cy="4191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" name="Oval 95"/>
          <p:cNvSpPr>
            <a:spLocks noChangeArrowheads="1"/>
          </p:cNvSpPr>
          <p:nvPr/>
        </p:nvSpPr>
        <p:spPr bwMode="auto">
          <a:xfrm>
            <a:off x="5394325" y="5256808"/>
            <a:ext cx="107950" cy="117475"/>
          </a:xfrm>
          <a:prstGeom prst="ellipse">
            <a:avLst/>
          </a:prstGeom>
          <a:solidFill>
            <a:srgbClr val="00000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" name="Line 96"/>
          <p:cNvSpPr>
            <a:spLocks noChangeShapeType="1"/>
          </p:cNvSpPr>
          <p:nvPr/>
        </p:nvSpPr>
        <p:spPr bwMode="auto">
          <a:xfrm>
            <a:off x="4532313" y="5340946"/>
            <a:ext cx="293687" cy="45243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" name="Line 97"/>
          <p:cNvSpPr>
            <a:spLocks noChangeShapeType="1"/>
          </p:cNvSpPr>
          <p:nvPr/>
        </p:nvSpPr>
        <p:spPr bwMode="auto">
          <a:xfrm flipH="1">
            <a:off x="5440363" y="4904383"/>
            <a:ext cx="46037" cy="3698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" name="Line 98"/>
          <p:cNvSpPr>
            <a:spLocks noChangeShapeType="1"/>
          </p:cNvSpPr>
          <p:nvPr/>
        </p:nvSpPr>
        <p:spPr bwMode="auto">
          <a:xfrm flipH="1">
            <a:off x="5286375" y="5356821"/>
            <a:ext cx="138113" cy="4365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" name="Line 99"/>
          <p:cNvSpPr>
            <a:spLocks noChangeShapeType="1"/>
          </p:cNvSpPr>
          <p:nvPr/>
        </p:nvSpPr>
        <p:spPr bwMode="auto">
          <a:xfrm>
            <a:off x="5456238" y="5356821"/>
            <a:ext cx="200025" cy="4365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" name="Oval 100"/>
          <p:cNvSpPr>
            <a:spLocks noChangeArrowheads="1"/>
          </p:cNvSpPr>
          <p:nvPr/>
        </p:nvSpPr>
        <p:spPr bwMode="auto">
          <a:xfrm>
            <a:off x="7516813" y="5256808"/>
            <a:ext cx="107950" cy="117475"/>
          </a:xfrm>
          <a:prstGeom prst="ellipse">
            <a:avLst/>
          </a:prstGeom>
          <a:solidFill>
            <a:srgbClr val="00000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" name="Line 101"/>
          <p:cNvSpPr>
            <a:spLocks noChangeShapeType="1"/>
          </p:cNvSpPr>
          <p:nvPr/>
        </p:nvSpPr>
        <p:spPr bwMode="auto">
          <a:xfrm>
            <a:off x="7562850" y="4904383"/>
            <a:ext cx="1588" cy="3698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" name="Line 102"/>
          <p:cNvSpPr>
            <a:spLocks noChangeShapeType="1"/>
          </p:cNvSpPr>
          <p:nvPr/>
        </p:nvSpPr>
        <p:spPr bwMode="auto">
          <a:xfrm>
            <a:off x="7578725" y="5356821"/>
            <a:ext cx="92075" cy="4365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" name="Line 103"/>
          <p:cNvSpPr>
            <a:spLocks noChangeShapeType="1"/>
          </p:cNvSpPr>
          <p:nvPr/>
        </p:nvSpPr>
        <p:spPr bwMode="auto">
          <a:xfrm flipH="1">
            <a:off x="7332663" y="5340946"/>
            <a:ext cx="214312" cy="4699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Oval 104"/>
          <p:cNvSpPr>
            <a:spLocks noChangeArrowheads="1"/>
          </p:cNvSpPr>
          <p:nvPr/>
        </p:nvSpPr>
        <p:spPr bwMode="auto">
          <a:xfrm>
            <a:off x="5948363" y="5274271"/>
            <a:ext cx="107950" cy="117475"/>
          </a:xfrm>
          <a:prstGeom prst="ellipse">
            <a:avLst/>
          </a:prstGeom>
          <a:solidFill>
            <a:srgbClr val="000000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" name="Line 105"/>
          <p:cNvSpPr>
            <a:spLocks noChangeShapeType="1"/>
          </p:cNvSpPr>
          <p:nvPr/>
        </p:nvSpPr>
        <p:spPr bwMode="auto">
          <a:xfrm>
            <a:off x="5994400" y="4904383"/>
            <a:ext cx="1588" cy="4032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" name="Line 106"/>
          <p:cNvSpPr>
            <a:spLocks noChangeShapeType="1"/>
          </p:cNvSpPr>
          <p:nvPr/>
        </p:nvSpPr>
        <p:spPr bwMode="auto">
          <a:xfrm>
            <a:off x="5994400" y="5356821"/>
            <a:ext cx="61913" cy="4365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" name="Line 107"/>
          <p:cNvSpPr>
            <a:spLocks noChangeShapeType="1"/>
          </p:cNvSpPr>
          <p:nvPr/>
        </p:nvSpPr>
        <p:spPr bwMode="auto">
          <a:xfrm>
            <a:off x="1257300" y="5961658"/>
            <a:ext cx="46038" cy="1333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" name="Line 108"/>
          <p:cNvSpPr>
            <a:spLocks noChangeShapeType="1"/>
          </p:cNvSpPr>
          <p:nvPr/>
        </p:nvSpPr>
        <p:spPr bwMode="auto">
          <a:xfrm>
            <a:off x="1611313" y="5977533"/>
            <a:ext cx="1587" cy="1016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" name="Line 109"/>
          <p:cNvSpPr>
            <a:spLocks noChangeShapeType="1"/>
          </p:cNvSpPr>
          <p:nvPr/>
        </p:nvSpPr>
        <p:spPr bwMode="auto">
          <a:xfrm flipH="1">
            <a:off x="1057275" y="5944196"/>
            <a:ext cx="92075" cy="13493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" name="Line 110"/>
          <p:cNvSpPr>
            <a:spLocks noChangeShapeType="1"/>
          </p:cNvSpPr>
          <p:nvPr/>
        </p:nvSpPr>
        <p:spPr bwMode="auto">
          <a:xfrm flipH="1">
            <a:off x="995363" y="6112471"/>
            <a:ext cx="31750" cy="4921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Line 111"/>
          <p:cNvSpPr>
            <a:spLocks noChangeShapeType="1"/>
          </p:cNvSpPr>
          <p:nvPr/>
        </p:nvSpPr>
        <p:spPr bwMode="auto">
          <a:xfrm flipH="1">
            <a:off x="933450" y="6212483"/>
            <a:ext cx="31750" cy="508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" name="Line 112"/>
          <p:cNvSpPr>
            <a:spLocks noChangeShapeType="1"/>
          </p:cNvSpPr>
          <p:nvPr/>
        </p:nvSpPr>
        <p:spPr bwMode="auto">
          <a:xfrm>
            <a:off x="1303338" y="6128346"/>
            <a:ext cx="30162" cy="682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" name="Line 113"/>
          <p:cNvSpPr>
            <a:spLocks noChangeShapeType="1"/>
          </p:cNvSpPr>
          <p:nvPr/>
        </p:nvSpPr>
        <p:spPr bwMode="auto">
          <a:xfrm>
            <a:off x="1349375" y="6229946"/>
            <a:ext cx="15875" cy="666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" name="Line 114"/>
          <p:cNvSpPr>
            <a:spLocks noChangeShapeType="1"/>
          </p:cNvSpPr>
          <p:nvPr/>
        </p:nvSpPr>
        <p:spPr bwMode="auto">
          <a:xfrm>
            <a:off x="1611313" y="6128346"/>
            <a:ext cx="1587" cy="8413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" name="Line 115"/>
          <p:cNvSpPr>
            <a:spLocks noChangeShapeType="1"/>
          </p:cNvSpPr>
          <p:nvPr/>
        </p:nvSpPr>
        <p:spPr bwMode="auto">
          <a:xfrm>
            <a:off x="1611313" y="6263283"/>
            <a:ext cx="14287" cy="841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" name="Line 116"/>
          <p:cNvSpPr>
            <a:spLocks noChangeShapeType="1"/>
          </p:cNvSpPr>
          <p:nvPr/>
        </p:nvSpPr>
        <p:spPr bwMode="auto">
          <a:xfrm flipH="1">
            <a:off x="2287588" y="5961658"/>
            <a:ext cx="76200" cy="15081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" name="Line 117"/>
          <p:cNvSpPr>
            <a:spLocks noChangeShapeType="1"/>
          </p:cNvSpPr>
          <p:nvPr/>
        </p:nvSpPr>
        <p:spPr bwMode="auto">
          <a:xfrm>
            <a:off x="2457450" y="5961658"/>
            <a:ext cx="46038" cy="15081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" name="Line 118"/>
          <p:cNvSpPr>
            <a:spLocks noChangeShapeType="1"/>
          </p:cNvSpPr>
          <p:nvPr/>
        </p:nvSpPr>
        <p:spPr bwMode="auto">
          <a:xfrm>
            <a:off x="2533650" y="6161683"/>
            <a:ext cx="30163" cy="841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" name="Line 119"/>
          <p:cNvSpPr>
            <a:spLocks noChangeShapeType="1"/>
          </p:cNvSpPr>
          <p:nvPr/>
        </p:nvSpPr>
        <p:spPr bwMode="auto">
          <a:xfrm>
            <a:off x="2579688" y="6312496"/>
            <a:ext cx="30162" cy="508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" name="Line 120"/>
          <p:cNvSpPr>
            <a:spLocks noChangeShapeType="1"/>
          </p:cNvSpPr>
          <p:nvPr/>
        </p:nvSpPr>
        <p:spPr bwMode="auto">
          <a:xfrm flipH="1">
            <a:off x="2225675" y="6145808"/>
            <a:ext cx="31750" cy="666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" name="Line 121"/>
          <p:cNvSpPr>
            <a:spLocks noChangeShapeType="1"/>
          </p:cNvSpPr>
          <p:nvPr/>
        </p:nvSpPr>
        <p:spPr bwMode="auto">
          <a:xfrm flipH="1">
            <a:off x="2163763" y="6263283"/>
            <a:ext cx="47625" cy="10001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" name="Line 122"/>
          <p:cNvSpPr>
            <a:spLocks noChangeShapeType="1"/>
          </p:cNvSpPr>
          <p:nvPr/>
        </p:nvSpPr>
        <p:spPr bwMode="auto">
          <a:xfrm>
            <a:off x="2809875" y="5977533"/>
            <a:ext cx="15875" cy="1174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" name="Line 123"/>
          <p:cNvSpPr>
            <a:spLocks noChangeShapeType="1"/>
          </p:cNvSpPr>
          <p:nvPr/>
        </p:nvSpPr>
        <p:spPr bwMode="auto">
          <a:xfrm>
            <a:off x="2825750" y="6179146"/>
            <a:ext cx="1588" cy="8413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" name="Line 124"/>
          <p:cNvSpPr>
            <a:spLocks noChangeShapeType="1"/>
          </p:cNvSpPr>
          <p:nvPr/>
        </p:nvSpPr>
        <p:spPr bwMode="auto">
          <a:xfrm>
            <a:off x="2825750" y="6329958"/>
            <a:ext cx="1588" cy="666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" name="Line 125"/>
          <p:cNvSpPr>
            <a:spLocks noChangeShapeType="1"/>
          </p:cNvSpPr>
          <p:nvPr/>
        </p:nvSpPr>
        <p:spPr bwMode="auto">
          <a:xfrm flipH="1">
            <a:off x="3563938" y="5961658"/>
            <a:ext cx="61912" cy="1333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" name="Line 126"/>
          <p:cNvSpPr>
            <a:spLocks noChangeShapeType="1"/>
          </p:cNvSpPr>
          <p:nvPr/>
        </p:nvSpPr>
        <p:spPr bwMode="auto">
          <a:xfrm flipH="1">
            <a:off x="3517900" y="6145808"/>
            <a:ext cx="30163" cy="841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" name="Line 127"/>
          <p:cNvSpPr>
            <a:spLocks noChangeShapeType="1"/>
          </p:cNvSpPr>
          <p:nvPr/>
        </p:nvSpPr>
        <p:spPr bwMode="auto">
          <a:xfrm flipH="1">
            <a:off x="3441700" y="6279158"/>
            <a:ext cx="46038" cy="841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" name="Line 128"/>
          <p:cNvSpPr>
            <a:spLocks noChangeShapeType="1"/>
          </p:cNvSpPr>
          <p:nvPr/>
        </p:nvSpPr>
        <p:spPr bwMode="auto">
          <a:xfrm>
            <a:off x="3702050" y="5961658"/>
            <a:ext cx="61913" cy="1174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" name="Line 129"/>
          <p:cNvSpPr>
            <a:spLocks noChangeShapeType="1"/>
          </p:cNvSpPr>
          <p:nvPr/>
        </p:nvSpPr>
        <p:spPr bwMode="auto">
          <a:xfrm>
            <a:off x="3794125" y="6128346"/>
            <a:ext cx="31750" cy="682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" name="Line 130"/>
          <p:cNvSpPr>
            <a:spLocks noChangeShapeType="1"/>
          </p:cNvSpPr>
          <p:nvPr/>
        </p:nvSpPr>
        <p:spPr bwMode="auto">
          <a:xfrm>
            <a:off x="3856038" y="6263283"/>
            <a:ext cx="31750" cy="666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" name="Line 131"/>
          <p:cNvSpPr>
            <a:spLocks noChangeShapeType="1"/>
          </p:cNvSpPr>
          <p:nvPr/>
        </p:nvSpPr>
        <p:spPr bwMode="auto">
          <a:xfrm>
            <a:off x="4425950" y="5977533"/>
            <a:ext cx="1588" cy="1349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" name="Line 132"/>
          <p:cNvSpPr>
            <a:spLocks noChangeShapeType="1"/>
          </p:cNvSpPr>
          <p:nvPr/>
        </p:nvSpPr>
        <p:spPr bwMode="auto">
          <a:xfrm>
            <a:off x="4425950" y="6161683"/>
            <a:ext cx="1588" cy="682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" name="Line 133"/>
          <p:cNvSpPr>
            <a:spLocks noChangeShapeType="1"/>
          </p:cNvSpPr>
          <p:nvPr/>
        </p:nvSpPr>
        <p:spPr bwMode="auto">
          <a:xfrm>
            <a:off x="4425950" y="6296621"/>
            <a:ext cx="1588" cy="10001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" name="Line 134"/>
          <p:cNvSpPr>
            <a:spLocks noChangeShapeType="1"/>
          </p:cNvSpPr>
          <p:nvPr/>
        </p:nvSpPr>
        <p:spPr bwMode="auto">
          <a:xfrm flipH="1">
            <a:off x="4810125" y="5977533"/>
            <a:ext cx="30163" cy="1016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" name="Line 135"/>
          <p:cNvSpPr>
            <a:spLocks noChangeShapeType="1"/>
          </p:cNvSpPr>
          <p:nvPr/>
        </p:nvSpPr>
        <p:spPr bwMode="auto">
          <a:xfrm flipH="1">
            <a:off x="4764088" y="6112471"/>
            <a:ext cx="30162" cy="8413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" name="Line 136"/>
          <p:cNvSpPr>
            <a:spLocks noChangeShapeType="1"/>
          </p:cNvSpPr>
          <p:nvPr/>
        </p:nvSpPr>
        <p:spPr bwMode="auto">
          <a:xfrm flipH="1">
            <a:off x="4718050" y="6263283"/>
            <a:ext cx="30163" cy="666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" name="Line 137"/>
          <p:cNvSpPr>
            <a:spLocks noChangeShapeType="1"/>
          </p:cNvSpPr>
          <p:nvPr/>
        </p:nvSpPr>
        <p:spPr bwMode="auto">
          <a:xfrm>
            <a:off x="4902200" y="5961658"/>
            <a:ext cx="61913" cy="10001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" name="Line 138"/>
          <p:cNvSpPr>
            <a:spLocks noChangeShapeType="1"/>
          </p:cNvSpPr>
          <p:nvPr/>
        </p:nvSpPr>
        <p:spPr bwMode="auto">
          <a:xfrm>
            <a:off x="4994275" y="6112471"/>
            <a:ext cx="31750" cy="666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" name="Line 139"/>
          <p:cNvSpPr>
            <a:spLocks noChangeShapeType="1"/>
          </p:cNvSpPr>
          <p:nvPr/>
        </p:nvSpPr>
        <p:spPr bwMode="auto">
          <a:xfrm>
            <a:off x="5040313" y="6245821"/>
            <a:ext cx="46037" cy="666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" name="Line 140"/>
          <p:cNvSpPr>
            <a:spLocks noChangeShapeType="1"/>
          </p:cNvSpPr>
          <p:nvPr/>
        </p:nvSpPr>
        <p:spPr bwMode="auto">
          <a:xfrm>
            <a:off x="5656263" y="5977533"/>
            <a:ext cx="1587" cy="1016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" name="Line 141"/>
          <p:cNvSpPr>
            <a:spLocks noChangeShapeType="1"/>
          </p:cNvSpPr>
          <p:nvPr/>
        </p:nvSpPr>
        <p:spPr bwMode="auto">
          <a:xfrm>
            <a:off x="5670550" y="6145808"/>
            <a:ext cx="1588" cy="666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" name="Line 142"/>
          <p:cNvSpPr>
            <a:spLocks noChangeShapeType="1"/>
          </p:cNvSpPr>
          <p:nvPr/>
        </p:nvSpPr>
        <p:spPr bwMode="auto">
          <a:xfrm>
            <a:off x="5670550" y="6245821"/>
            <a:ext cx="1588" cy="8413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6" name="Line 143"/>
          <p:cNvSpPr>
            <a:spLocks noChangeShapeType="1"/>
          </p:cNvSpPr>
          <p:nvPr/>
        </p:nvSpPr>
        <p:spPr bwMode="auto">
          <a:xfrm>
            <a:off x="7745413" y="5974358"/>
            <a:ext cx="92075" cy="1333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" name="Line 144"/>
          <p:cNvSpPr>
            <a:spLocks noChangeShapeType="1"/>
          </p:cNvSpPr>
          <p:nvPr/>
        </p:nvSpPr>
        <p:spPr bwMode="auto">
          <a:xfrm>
            <a:off x="7870825" y="6166446"/>
            <a:ext cx="47625" cy="508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" name="Line 145"/>
          <p:cNvSpPr>
            <a:spLocks noChangeShapeType="1"/>
          </p:cNvSpPr>
          <p:nvPr/>
        </p:nvSpPr>
        <p:spPr bwMode="auto">
          <a:xfrm>
            <a:off x="7926388" y="6269633"/>
            <a:ext cx="31750" cy="508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" name="Line 146"/>
          <p:cNvSpPr>
            <a:spLocks noChangeShapeType="1"/>
          </p:cNvSpPr>
          <p:nvPr/>
        </p:nvSpPr>
        <p:spPr bwMode="auto">
          <a:xfrm flipH="1">
            <a:off x="7593013" y="5961658"/>
            <a:ext cx="47625" cy="1666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0" name="Line 147"/>
          <p:cNvSpPr>
            <a:spLocks noChangeShapeType="1"/>
          </p:cNvSpPr>
          <p:nvPr/>
        </p:nvSpPr>
        <p:spPr bwMode="auto">
          <a:xfrm flipH="1">
            <a:off x="7562850" y="6179146"/>
            <a:ext cx="30163" cy="10001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1" name="Line 148"/>
          <p:cNvSpPr>
            <a:spLocks noChangeShapeType="1"/>
          </p:cNvSpPr>
          <p:nvPr/>
        </p:nvSpPr>
        <p:spPr bwMode="auto">
          <a:xfrm flipH="1">
            <a:off x="7532688" y="6312496"/>
            <a:ext cx="30162" cy="1016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" name="Line 149"/>
          <p:cNvSpPr>
            <a:spLocks noChangeShapeType="1"/>
          </p:cNvSpPr>
          <p:nvPr/>
        </p:nvSpPr>
        <p:spPr bwMode="auto">
          <a:xfrm>
            <a:off x="7316788" y="5977533"/>
            <a:ext cx="30162" cy="1016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" name="Line 150"/>
          <p:cNvSpPr>
            <a:spLocks noChangeShapeType="1"/>
          </p:cNvSpPr>
          <p:nvPr/>
        </p:nvSpPr>
        <p:spPr bwMode="auto">
          <a:xfrm>
            <a:off x="7362825" y="6112471"/>
            <a:ext cx="31750" cy="10001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" name="Line 151"/>
          <p:cNvSpPr>
            <a:spLocks noChangeShapeType="1"/>
          </p:cNvSpPr>
          <p:nvPr/>
        </p:nvSpPr>
        <p:spPr bwMode="auto">
          <a:xfrm>
            <a:off x="7408863" y="6263283"/>
            <a:ext cx="31750" cy="4921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" name="Line 152"/>
          <p:cNvSpPr>
            <a:spLocks noChangeShapeType="1"/>
          </p:cNvSpPr>
          <p:nvPr/>
        </p:nvSpPr>
        <p:spPr bwMode="auto">
          <a:xfrm flipH="1">
            <a:off x="7178675" y="5944196"/>
            <a:ext cx="46038" cy="13493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6" name="Line 153"/>
          <p:cNvSpPr>
            <a:spLocks noChangeShapeType="1"/>
          </p:cNvSpPr>
          <p:nvPr/>
        </p:nvSpPr>
        <p:spPr bwMode="auto">
          <a:xfrm flipH="1">
            <a:off x="7148513" y="6128346"/>
            <a:ext cx="30162" cy="682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" name="Line 154"/>
          <p:cNvSpPr>
            <a:spLocks noChangeShapeType="1"/>
          </p:cNvSpPr>
          <p:nvPr/>
        </p:nvSpPr>
        <p:spPr bwMode="auto">
          <a:xfrm flipH="1">
            <a:off x="7116763" y="6229946"/>
            <a:ext cx="31750" cy="825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" name="Rectangle 155"/>
          <p:cNvSpPr>
            <a:spLocks noChangeArrowheads="1"/>
          </p:cNvSpPr>
          <p:nvPr/>
        </p:nvSpPr>
        <p:spPr bwMode="auto">
          <a:xfrm>
            <a:off x="1965325" y="5793383"/>
            <a:ext cx="1016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300" b="1">
                <a:solidFill>
                  <a:srgbClr val="000000"/>
                </a:solidFill>
                <a:latin typeface="Helvetica" pitchFamily="34" charset="0"/>
              </a:rPr>
              <a:t>T</a:t>
            </a:r>
            <a:endParaRPr lang="en-US" altLang="en-US" sz="2400" baseline="-25000">
              <a:latin typeface="Times" pitchFamily="18" charset="0"/>
            </a:endParaRPr>
          </a:p>
        </p:txBody>
      </p:sp>
      <p:sp>
        <p:nvSpPr>
          <p:cNvPr id="159" name="Rectangle 156"/>
          <p:cNvSpPr>
            <a:spLocks noChangeArrowheads="1"/>
          </p:cNvSpPr>
          <p:nvPr/>
        </p:nvSpPr>
        <p:spPr bwMode="auto">
          <a:xfrm>
            <a:off x="1011238" y="4737696"/>
            <a:ext cx="1016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300" b="1">
                <a:solidFill>
                  <a:srgbClr val="000000"/>
                </a:solidFill>
                <a:latin typeface="Helvetica" pitchFamily="34" charset="0"/>
              </a:rPr>
              <a:t>T</a:t>
            </a:r>
            <a:endParaRPr lang="en-US" altLang="en-US" sz="2400" baseline="-25000">
              <a:latin typeface="Times" pitchFamily="18" charset="0"/>
            </a:endParaRPr>
          </a:p>
        </p:txBody>
      </p:sp>
      <p:sp>
        <p:nvSpPr>
          <p:cNvPr id="160" name="Rectangle 157"/>
          <p:cNvSpPr>
            <a:spLocks noChangeArrowheads="1"/>
          </p:cNvSpPr>
          <p:nvPr/>
        </p:nvSpPr>
        <p:spPr bwMode="auto">
          <a:xfrm>
            <a:off x="3009900" y="4720233"/>
            <a:ext cx="1016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300" b="1">
                <a:solidFill>
                  <a:srgbClr val="000000"/>
                </a:solidFill>
                <a:latin typeface="Helvetica" pitchFamily="34" charset="0"/>
              </a:rPr>
              <a:t>T</a:t>
            </a:r>
            <a:endParaRPr lang="en-US" altLang="en-US" sz="2400" baseline="-25000">
              <a:latin typeface="Times" pitchFamily="18" charset="0"/>
            </a:endParaRPr>
          </a:p>
        </p:txBody>
      </p:sp>
      <p:grpSp>
        <p:nvGrpSpPr>
          <p:cNvPr id="161" name="Group 158"/>
          <p:cNvGrpSpPr>
            <a:grpSpLocks/>
          </p:cNvGrpSpPr>
          <p:nvPr/>
        </p:nvGrpSpPr>
        <p:grpSpPr bwMode="auto">
          <a:xfrm>
            <a:off x="6913563" y="4710708"/>
            <a:ext cx="254000" cy="292100"/>
            <a:chOff x="4504" y="2916"/>
            <a:chExt cx="160" cy="184"/>
          </a:xfrm>
        </p:grpSpPr>
        <p:sp>
          <p:nvSpPr>
            <p:cNvPr id="162" name="Rectangle 159"/>
            <p:cNvSpPr>
              <a:spLocks noChangeArrowheads="1"/>
            </p:cNvSpPr>
            <p:nvPr/>
          </p:nvSpPr>
          <p:spPr bwMode="auto">
            <a:xfrm>
              <a:off x="4504" y="2916"/>
              <a:ext cx="160" cy="1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Rectangle 160"/>
            <p:cNvSpPr>
              <a:spLocks noChangeArrowheads="1"/>
            </p:cNvSpPr>
            <p:nvPr/>
          </p:nvSpPr>
          <p:spPr bwMode="auto">
            <a:xfrm>
              <a:off x="4547" y="2941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3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altLang="en-US" sz="2400" baseline="-25000">
                <a:latin typeface="Times" pitchFamily="18" charset="0"/>
              </a:endParaRPr>
            </a:p>
          </p:txBody>
        </p:sp>
      </p:grpSp>
      <p:grpSp>
        <p:nvGrpSpPr>
          <p:cNvPr id="168" name="Group 165"/>
          <p:cNvGrpSpPr>
            <a:grpSpLocks/>
          </p:cNvGrpSpPr>
          <p:nvPr/>
        </p:nvGrpSpPr>
        <p:grpSpPr bwMode="auto">
          <a:xfrm>
            <a:off x="6405563" y="4710708"/>
            <a:ext cx="254000" cy="292100"/>
            <a:chOff x="4504" y="2916"/>
            <a:chExt cx="160" cy="184"/>
          </a:xfrm>
        </p:grpSpPr>
        <p:sp>
          <p:nvSpPr>
            <p:cNvPr id="169" name="Rectangle 166"/>
            <p:cNvSpPr>
              <a:spLocks noChangeArrowheads="1"/>
            </p:cNvSpPr>
            <p:nvPr/>
          </p:nvSpPr>
          <p:spPr bwMode="auto">
            <a:xfrm>
              <a:off x="4504" y="2916"/>
              <a:ext cx="160" cy="1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" name="Rectangle 167"/>
            <p:cNvSpPr>
              <a:spLocks noChangeArrowheads="1"/>
            </p:cNvSpPr>
            <p:nvPr/>
          </p:nvSpPr>
          <p:spPr bwMode="auto">
            <a:xfrm>
              <a:off x="4547" y="2941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3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altLang="en-US" sz="2400" baseline="-25000">
                <a:latin typeface="Times" pitchFamily="18" charset="0"/>
              </a:endParaRPr>
            </a:p>
          </p:txBody>
        </p:sp>
      </p:grpSp>
      <p:grpSp>
        <p:nvGrpSpPr>
          <p:cNvPr id="171" name="Group 168"/>
          <p:cNvGrpSpPr>
            <a:grpSpLocks/>
          </p:cNvGrpSpPr>
          <p:nvPr/>
        </p:nvGrpSpPr>
        <p:grpSpPr bwMode="auto">
          <a:xfrm>
            <a:off x="5935663" y="5790208"/>
            <a:ext cx="254000" cy="292100"/>
            <a:chOff x="4504" y="2916"/>
            <a:chExt cx="160" cy="184"/>
          </a:xfrm>
        </p:grpSpPr>
        <p:sp>
          <p:nvSpPr>
            <p:cNvPr id="172" name="Rectangle 169"/>
            <p:cNvSpPr>
              <a:spLocks noChangeArrowheads="1"/>
            </p:cNvSpPr>
            <p:nvPr/>
          </p:nvSpPr>
          <p:spPr bwMode="auto">
            <a:xfrm>
              <a:off x="4504" y="2916"/>
              <a:ext cx="160" cy="1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Rectangle 170"/>
            <p:cNvSpPr>
              <a:spLocks noChangeArrowheads="1"/>
            </p:cNvSpPr>
            <p:nvPr/>
          </p:nvSpPr>
          <p:spPr bwMode="auto">
            <a:xfrm>
              <a:off x="4547" y="2941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3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altLang="en-US" sz="2400" baseline="-25000">
                <a:latin typeface="Times" pitchFamily="18" charset="0"/>
              </a:endParaRPr>
            </a:p>
          </p:txBody>
        </p:sp>
      </p:grpSp>
      <p:grpSp>
        <p:nvGrpSpPr>
          <p:cNvPr id="174" name="Group 171"/>
          <p:cNvGrpSpPr>
            <a:grpSpLocks/>
          </p:cNvGrpSpPr>
          <p:nvPr/>
        </p:nvGrpSpPr>
        <p:grpSpPr bwMode="auto">
          <a:xfrm>
            <a:off x="5154613" y="5777508"/>
            <a:ext cx="254000" cy="292100"/>
            <a:chOff x="4504" y="2916"/>
            <a:chExt cx="160" cy="184"/>
          </a:xfrm>
        </p:grpSpPr>
        <p:sp>
          <p:nvSpPr>
            <p:cNvPr id="175" name="Rectangle 172"/>
            <p:cNvSpPr>
              <a:spLocks noChangeArrowheads="1"/>
            </p:cNvSpPr>
            <p:nvPr/>
          </p:nvSpPr>
          <p:spPr bwMode="auto">
            <a:xfrm>
              <a:off x="4504" y="2916"/>
              <a:ext cx="160" cy="1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" name="Rectangle 173"/>
            <p:cNvSpPr>
              <a:spLocks noChangeArrowheads="1"/>
            </p:cNvSpPr>
            <p:nvPr/>
          </p:nvSpPr>
          <p:spPr bwMode="auto">
            <a:xfrm>
              <a:off x="4547" y="2941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3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altLang="en-US" sz="2400" baseline="-25000">
                <a:latin typeface="Times" pitchFamily="18" charset="0"/>
              </a:endParaRPr>
            </a:p>
          </p:txBody>
        </p:sp>
      </p:grpSp>
      <p:grpSp>
        <p:nvGrpSpPr>
          <p:cNvPr id="177" name="Group 174"/>
          <p:cNvGrpSpPr>
            <a:grpSpLocks/>
          </p:cNvGrpSpPr>
          <p:nvPr/>
        </p:nvGrpSpPr>
        <p:grpSpPr bwMode="auto">
          <a:xfrm>
            <a:off x="4881563" y="4704358"/>
            <a:ext cx="254000" cy="292100"/>
            <a:chOff x="4504" y="2916"/>
            <a:chExt cx="160" cy="184"/>
          </a:xfrm>
        </p:grpSpPr>
        <p:sp>
          <p:nvSpPr>
            <p:cNvPr id="178" name="Rectangle 175"/>
            <p:cNvSpPr>
              <a:spLocks noChangeArrowheads="1"/>
            </p:cNvSpPr>
            <p:nvPr/>
          </p:nvSpPr>
          <p:spPr bwMode="auto">
            <a:xfrm>
              <a:off x="4504" y="2916"/>
              <a:ext cx="160" cy="1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" name="Rectangle 176"/>
            <p:cNvSpPr>
              <a:spLocks noChangeArrowheads="1"/>
            </p:cNvSpPr>
            <p:nvPr/>
          </p:nvSpPr>
          <p:spPr bwMode="auto">
            <a:xfrm>
              <a:off x="4547" y="2941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3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altLang="en-US" sz="2400" baseline="-25000">
                <a:latin typeface="Times" pitchFamily="18" charset="0"/>
              </a:endParaRPr>
            </a:p>
          </p:txBody>
        </p:sp>
      </p:grpSp>
      <p:grpSp>
        <p:nvGrpSpPr>
          <p:cNvPr id="180" name="Group 177"/>
          <p:cNvGrpSpPr>
            <a:grpSpLocks/>
          </p:cNvGrpSpPr>
          <p:nvPr/>
        </p:nvGrpSpPr>
        <p:grpSpPr bwMode="auto">
          <a:xfrm>
            <a:off x="3935413" y="5758458"/>
            <a:ext cx="254000" cy="292100"/>
            <a:chOff x="4504" y="2916"/>
            <a:chExt cx="160" cy="184"/>
          </a:xfrm>
        </p:grpSpPr>
        <p:sp>
          <p:nvSpPr>
            <p:cNvPr id="181" name="Rectangle 178"/>
            <p:cNvSpPr>
              <a:spLocks noChangeArrowheads="1"/>
            </p:cNvSpPr>
            <p:nvPr/>
          </p:nvSpPr>
          <p:spPr bwMode="auto">
            <a:xfrm>
              <a:off x="4504" y="2916"/>
              <a:ext cx="160" cy="1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" name="Rectangle 179"/>
            <p:cNvSpPr>
              <a:spLocks noChangeArrowheads="1"/>
            </p:cNvSpPr>
            <p:nvPr/>
          </p:nvSpPr>
          <p:spPr bwMode="auto">
            <a:xfrm>
              <a:off x="4547" y="2941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3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altLang="en-US" sz="2400" baseline="-25000">
                <a:latin typeface="Times" pitchFamily="18" charset="0"/>
              </a:endParaRPr>
            </a:p>
          </p:txBody>
        </p:sp>
      </p:grpSp>
      <p:grpSp>
        <p:nvGrpSpPr>
          <p:cNvPr id="183" name="Group 180"/>
          <p:cNvGrpSpPr>
            <a:grpSpLocks/>
          </p:cNvGrpSpPr>
          <p:nvPr/>
        </p:nvGrpSpPr>
        <p:grpSpPr bwMode="auto">
          <a:xfrm>
            <a:off x="3116263" y="5771158"/>
            <a:ext cx="254000" cy="292100"/>
            <a:chOff x="4504" y="2916"/>
            <a:chExt cx="160" cy="184"/>
          </a:xfrm>
        </p:grpSpPr>
        <p:sp>
          <p:nvSpPr>
            <p:cNvPr id="184" name="Rectangle 181"/>
            <p:cNvSpPr>
              <a:spLocks noChangeArrowheads="1"/>
            </p:cNvSpPr>
            <p:nvPr/>
          </p:nvSpPr>
          <p:spPr bwMode="auto">
            <a:xfrm>
              <a:off x="4504" y="2916"/>
              <a:ext cx="160" cy="1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" name="Rectangle 182"/>
            <p:cNvSpPr>
              <a:spLocks noChangeArrowheads="1"/>
            </p:cNvSpPr>
            <p:nvPr/>
          </p:nvSpPr>
          <p:spPr bwMode="auto">
            <a:xfrm>
              <a:off x="4547" y="2941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3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altLang="en-US" sz="2400" baseline="-25000">
                <a:latin typeface="Times" pitchFamily="18" charset="0"/>
              </a:endParaRPr>
            </a:p>
          </p:txBody>
        </p:sp>
      </p:grpSp>
      <p:grpSp>
        <p:nvGrpSpPr>
          <p:cNvPr id="186" name="Group 183"/>
          <p:cNvGrpSpPr>
            <a:grpSpLocks/>
          </p:cNvGrpSpPr>
          <p:nvPr/>
        </p:nvGrpSpPr>
        <p:grpSpPr bwMode="auto">
          <a:xfrm>
            <a:off x="2919413" y="4685308"/>
            <a:ext cx="254000" cy="292100"/>
            <a:chOff x="4504" y="2916"/>
            <a:chExt cx="160" cy="184"/>
          </a:xfrm>
        </p:grpSpPr>
        <p:sp>
          <p:nvSpPr>
            <p:cNvPr id="187" name="Rectangle 184"/>
            <p:cNvSpPr>
              <a:spLocks noChangeArrowheads="1"/>
            </p:cNvSpPr>
            <p:nvPr/>
          </p:nvSpPr>
          <p:spPr bwMode="auto">
            <a:xfrm>
              <a:off x="4504" y="2916"/>
              <a:ext cx="160" cy="1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" name="Rectangle 185"/>
            <p:cNvSpPr>
              <a:spLocks noChangeArrowheads="1"/>
            </p:cNvSpPr>
            <p:nvPr/>
          </p:nvSpPr>
          <p:spPr bwMode="auto">
            <a:xfrm>
              <a:off x="4547" y="2941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3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altLang="en-US" sz="2400" baseline="-25000">
                <a:latin typeface="Times" pitchFamily="18" charset="0"/>
              </a:endParaRPr>
            </a:p>
          </p:txBody>
        </p:sp>
      </p:grpSp>
      <p:grpSp>
        <p:nvGrpSpPr>
          <p:cNvPr id="189" name="Group 186"/>
          <p:cNvGrpSpPr>
            <a:grpSpLocks/>
          </p:cNvGrpSpPr>
          <p:nvPr/>
        </p:nvGrpSpPr>
        <p:grpSpPr bwMode="auto">
          <a:xfrm>
            <a:off x="1878013" y="5777508"/>
            <a:ext cx="254000" cy="292100"/>
            <a:chOff x="4504" y="2916"/>
            <a:chExt cx="160" cy="184"/>
          </a:xfrm>
        </p:grpSpPr>
        <p:sp>
          <p:nvSpPr>
            <p:cNvPr id="190" name="Rectangle 187"/>
            <p:cNvSpPr>
              <a:spLocks noChangeArrowheads="1"/>
            </p:cNvSpPr>
            <p:nvPr/>
          </p:nvSpPr>
          <p:spPr bwMode="auto">
            <a:xfrm>
              <a:off x="4504" y="2916"/>
              <a:ext cx="160" cy="1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1" name="Rectangle 188"/>
            <p:cNvSpPr>
              <a:spLocks noChangeArrowheads="1"/>
            </p:cNvSpPr>
            <p:nvPr/>
          </p:nvSpPr>
          <p:spPr bwMode="auto">
            <a:xfrm>
              <a:off x="4547" y="2941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3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altLang="en-US" sz="2400" baseline="-25000">
                <a:latin typeface="Times" pitchFamily="18" charset="0"/>
              </a:endParaRPr>
            </a:p>
          </p:txBody>
        </p:sp>
      </p:grpSp>
      <p:grpSp>
        <p:nvGrpSpPr>
          <p:cNvPr id="192" name="Group 189"/>
          <p:cNvGrpSpPr>
            <a:grpSpLocks/>
          </p:cNvGrpSpPr>
          <p:nvPr/>
        </p:nvGrpSpPr>
        <p:grpSpPr bwMode="auto">
          <a:xfrm>
            <a:off x="938213" y="4678958"/>
            <a:ext cx="254000" cy="292100"/>
            <a:chOff x="4504" y="2916"/>
            <a:chExt cx="160" cy="184"/>
          </a:xfrm>
        </p:grpSpPr>
        <p:sp>
          <p:nvSpPr>
            <p:cNvPr id="193" name="Rectangle 190"/>
            <p:cNvSpPr>
              <a:spLocks noChangeArrowheads="1"/>
            </p:cNvSpPr>
            <p:nvPr/>
          </p:nvSpPr>
          <p:spPr bwMode="auto">
            <a:xfrm>
              <a:off x="4504" y="2916"/>
              <a:ext cx="160" cy="1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" name="Rectangle 191"/>
            <p:cNvSpPr>
              <a:spLocks noChangeArrowheads="1"/>
            </p:cNvSpPr>
            <p:nvPr/>
          </p:nvSpPr>
          <p:spPr bwMode="auto">
            <a:xfrm>
              <a:off x="4547" y="2941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3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altLang="en-US" sz="2400" baseline="-25000">
                <a:latin typeface="Times" pitchFamily="18" charset="0"/>
              </a:endParaRP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757356"/>
              </p:ext>
            </p:extLst>
          </p:nvPr>
        </p:nvGraphicFramePr>
        <p:xfrm>
          <a:off x="673100" y="1557338"/>
          <a:ext cx="2552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公式" r:id="rId3" imgW="2552400" imgH="330120" progId="Equation.3">
                  <p:embed/>
                </p:oleObj>
              </mc:Choice>
              <mc:Fallback>
                <p:oleObj name="公式" r:id="rId3" imgW="2552400" imgH="330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3100" y="1557338"/>
                        <a:ext cx="25527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/>
              <p:cNvSpPr txBox="1"/>
              <p:nvPr/>
            </p:nvSpPr>
            <p:spPr>
              <a:xfrm>
                <a:off x="4440238" y="2120464"/>
                <a:ext cx="4271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TextBox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238" y="2120464"/>
                <a:ext cx="42710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/>
              <p:cNvSpPr txBox="1"/>
              <p:nvPr/>
            </p:nvSpPr>
            <p:spPr>
              <a:xfrm>
                <a:off x="5872924" y="2642196"/>
                <a:ext cx="408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TextBox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924" y="2642196"/>
                <a:ext cx="40895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6999955" y="3277751"/>
                <a:ext cx="646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dirty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b="0" i="1" dirty="0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b="0" i="1" dirty="0" smtClean="0">
                              <a:latin typeface="Cambria Math"/>
                            </a:rPr>
                            <m:t>+1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955" y="3277751"/>
                <a:ext cx="646716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53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Monte Carlo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策略评价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785"/>
                <a:ext cx="8229600" cy="5373216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p"/>
                </a:pP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目标：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学习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𝑉</m:t>
                        </m:r>
                      </m:e>
                      <m:sup>
                        <m:r>
                          <a:rPr lang="zh-CN" altLang="en-US" sz="2400" i="1" smtClean="0">
                            <a:latin typeface="Cambria Math"/>
                            <a:ea typeface="黑体" panose="02010609060101010101" pitchFamily="49" charset="-122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CN" sz="2400" i="1" smtClean="0">
                            <a:latin typeface="Cambria Math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黑体" panose="02010609060101010101" pitchFamily="49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；</a:t>
                </a:r>
                <a:endParaRPr lang="en-US" altLang="zh-CN" sz="2400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p"/>
                </a:pP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给定：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在访问状态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，采用策略下</a:t>
                </a:r>
                <a:r>
                  <a:rPr lang="el-GR" altLang="zh-CN" sz="24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π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，获得的若干经验；</a:t>
                </a:r>
                <a:endParaRPr lang="en-US" altLang="zh-CN" sz="2400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p"/>
                </a:pP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思路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在访问状态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后，对所获得的返回，进行平均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p"/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p"/>
                </a:pP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p"/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p"/>
                </a:pP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Every-Visit MC</a:t>
                </a:r>
                <a:r>
                  <a:rPr lang="en-US" altLang="zh-CN" sz="24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</a:p>
              <a:p>
                <a:pPr lvl="1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zh-CN" altLang="en-US" sz="2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在一次经验中，对每次访问到的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都进行平均</a:t>
                </a:r>
                <a:endParaRPr lang="en-US" altLang="zh-CN" sz="20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p"/>
                </a:pP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First-visit </a:t>
                </a:r>
                <a:r>
                  <a:rPr lang="en-US" altLang="zh-CN" sz="24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MC</a:t>
                </a:r>
              </a:p>
              <a:p>
                <a:pPr lvl="1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zh-CN" altLang="en-US" sz="2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一次经验中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，只对首次访问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到的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进行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平均</a:t>
                </a:r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5"/>
                <a:ext cx="8229600" cy="5373216"/>
              </a:xfrm>
              <a:blipFill rotWithShape="1">
                <a:blip r:embed="rId2"/>
                <a:stretch>
                  <a:fillRect l="-963" t="-1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269331" y="3270175"/>
            <a:ext cx="4606925" cy="950913"/>
            <a:chOff x="1110" y="1765"/>
            <a:chExt cx="2902" cy="599"/>
          </a:xfrm>
        </p:grpSpPr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1110" y="2160"/>
              <a:ext cx="202" cy="204"/>
            </a:xfrm>
            <a:prstGeom prst="ellipse">
              <a:avLst/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1785" y="2160"/>
              <a:ext cx="202" cy="204"/>
            </a:xfrm>
            <a:prstGeom prst="ellipse">
              <a:avLst/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2460" y="2160"/>
              <a:ext cx="202" cy="204"/>
            </a:xfrm>
            <a:prstGeom prst="ellipse">
              <a:avLst/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3135" y="2160"/>
              <a:ext cx="202" cy="204"/>
            </a:xfrm>
            <a:prstGeom prst="ellipse">
              <a:avLst/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3810" y="2160"/>
              <a:ext cx="202" cy="204"/>
            </a:xfrm>
            <a:prstGeom prst="ellipse">
              <a:avLst/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311" y="2259"/>
              <a:ext cx="477" cy="0"/>
            </a:xfrm>
            <a:prstGeom prst="line">
              <a:avLst/>
            </a:prstGeom>
            <a:noFill/>
            <a:ln w="15875">
              <a:solidFill>
                <a:srgbClr val="9933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989" y="2262"/>
              <a:ext cx="477" cy="0"/>
            </a:xfrm>
            <a:prstGeom prst="line">
              <a:avLst/>
            </a:prstGeom>
            <a:noFill/>
            <a:ln w="15875">
              <a:solidFill>
                <a:srgbClr val="9933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3336" y="2262"/>
              <a:ext cx="477" cy="0"/>
            </a:xfrm>
            <a:prstGeom prst="line">
              <a:avLst/>
            </a:prstGeom>
            <a:noFill/>
            <a:ln w="15875">
              <a:solidFill>
                <a:srgbClr val="9933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1551" y="1765"/>
              <a:ext cx="1356" cy="467"/>
            </a:xfrm>
            <a:custGeom>
              <a:avLst/>
              <a:gdLst>
                <a:gd name="T0" fmla="*/ 1107 w 1356"/>
                <a:gd name="T1" fmla="*/ 467 h 467"/>
                <a:gd name="T2" fmla="*/ 1293 w 1356"/>
                <a:gd name="T3" fmla="*/ 281 h 467"/>
                <a:gd name="T4" fmla="*/ 729 w 1356"/>
                <a:gd name="T5" fmla="*/ 5 h 467"/>
                <a:gd name="T6" fmla="*/ 81 w 1356"/>
                <a:gd name="T7" fmla="*/ 251 h 467"/>
                <a:gd name="T8" fmla="*/ 243 w 1356"/>
                <a:gd name="T9" fmla="*/ 46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6" h="467">
                  <a:moveTo>
                    <a:pt x="1107" y="467"/>
                  </a:moveTo>
                  <a:cubicBezTo>
                    <a:pt x="1231" y="412"/>
                    <a:pt x="1356" y="358"/>
                    <a:pt x="1293" y="281"/>
                  </a:cubicBezTo>
                  <a:cubicBezTo>
                    <a:pt x="1230" y="204"/>
                    <a:pt x="931" y="10"/>
                    <a:pt x="729" y="5"/>
                  </a:cubicBezTo>
                  <a:cubicBezTo>
                    <a:pt x="527" y="0"/>
                    <a:pt x="162" y="175"/>
                    <a:pt x="81" y="251"/>
                  </a:cubicBezTo>
                  <a:cubicBezTo>
                    <a:pt x="0" y="327"/>
                    <a:pt x="121" y="394"/>
                    <a:pt x="243" y="461"/>
                  </a:cubicBezTo>
                </a:path>
              </a:pathLst>
            </a:cu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2673" y="2280"/>
              <a:ext cx="477" cy="0"/>
            </a:xfrm>
            <a:prstGeom prst="line">
              <a:avLst/>
            </a:prstGeom>
            <a:noFill/>
            <a:ln w="15875">
              <a:solidFill>
                <a:srgbClr val="9933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725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大 纲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556792"/>
            <a:ext cx="8640960" cy="50405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起源</a:t>
            </a:r>
            <a:endParaRPr lang="en-US" altLang="zh-CN" sz="2800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altLang="zh-CN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MDP</a:t>
            </a: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模型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  <a:buNone/>
            </a:pP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动态规划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  <a:buNone/>
            </a:pP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强化学习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  <a:buNone/>
            </a:pPr>
            <a:endParaRPr lang="en-US" altLang="zh-CN" sz="2100" dirty="0" smtClean="0">
              <a:solidFill>
                <a:srgbClr val="0070C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  <a:buNone/>
            </a:pP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buNone/>
            </a:pPr>
            <a:endParaRPr lang="en-US" altLang="zh-CN" sz="4000" b="1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zh-CN" altLang="en-US" sz="4000" b="1" dirty="0">
              <a:latin typeface="华文宋体" pitchFamily="2" charset="-122"/>
              <a:ea typeface="华文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264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Monte Carlo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最优控制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278630"/>
              </p:ext>
            </p:extLst>
          </p:nvPr>
        </p:nvGraphicFramePr>
        <p:xfrm>
          <a:off x="2340198" y="1412776"/>
          <a:ext cx="4464050" cy="359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Visio" r:id="rId3" imgW="2581961" imgH="2079041" progId="Visio.Drawing.11">
                  <p:embed/>
                </p:oleObj>
              </mc:Choice>
              <mc:Fallback>
                <p:oleObj name="Visio" r:id="rId3" imgW="2581961" imgH="2079041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198" y="1412776"/>
                        <a:ext cx="4464050" cy="359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4797151"/>
            <a:ext cx="8229600" cy="1584177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策略迭代：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MC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方法对策略进行评估，计算值函数；</a:t>
            </a: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MC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策略修正：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根据值函数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或者状态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动作对值函数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，采用贪心策略进行策略修正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49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Monte Carlo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方法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4024313" y="2348880"/>
            <a:ext cx="2147887" cy="3398838"/>
          </a:xfrm>
          <a:custGeom>
            <a:avLst/>
            <a:gdLst>
              <a:gd name="T0" fmla="*/ 188 w 1353"/>
              <a:gd name="T1" fmla="*/ 0 h 2141"/>
              <a:gd name="T2" fmla="*/ 404 w 1353"/>
              <a:gd name="T3" fmla="*/ 66 h 2141"/>
              <a:gd name="T4" fmla="*/ 695 w 1353"/>
              <a:gd name="T5" fmla="*/ 160 h 2141"/>
              <a:gd name="T6" fmla="*/ 827 w 1353"/>
              <a:gd name="T7" fmla="*/ 198 h 2141"/>
              <a:gd name="T8" fmla="*/ 921 w 1353"/>
              <a:gd name="T9" fmla="*/ 255 h 2141"/>
              <a:gd name="T10" fmla="*/ 1156 w 1353"/>
              <a:gd name="T11" fmla="*/ 292 h 2141"/>
              <a:gd name="T12" fmla="*/ 1240 w 1353"/>
              <a:gd name="T13" fmla="*/ 377 h 2141"/>
              <a:gd name="T14" fmla="*/ 1118 w 1353"/>
              <a:gd name="T15" fmla="*/ 556 h 2141"/>
              <a:gd name="T16" fmla="*/ 1052 w 1353"/>
              <a:gd name="T17" fmla="*/ 660 h 2141"/>
              <a:gd name="T18" fmla="*/ 986 w 1353"/>
              <a:gd name="T19" fmla="*/ 745 h 2141"/>
              <a:gd name="T20" fmla="*/ 1221 w 1353"/>
              <a:gd name="T21" fmla="*/ 1028 h 2141"/>
              <a:gd name="T22" fmla="*/ 1306 w 1353"/>
              <a:gd name="T23" fmla="*/ 1245 h 2141"/>
              <a:gd name="T24" fmla="*/ 1353 w 1353"/>
              <a:gd name="T25" fmla="*/ 1462 h 2141"/>
              <a:gd name="T26" fmla="*/ 1353 w 1353"/>
              <a:gd name="T27" fmla="*/ 1924 h 2141"/>
              <a:gd name="T28" fmla="*/ 1353 w 1353"/>
              <a:gd name="T29" fmla="*/ 2075 h 2141"/>
              <a:gd name="T30" fmla="*/ 1221 w 1353"/>
              <a:gd name="T31" fmla="*/ 2141 h 2141"/>
              <a:gd name="T32" fmla="*/ 1137 w 1353"/>
              <a:gd name="T33" fmla="*/ 2037 h 2141"/>
              <a:gd name="T34" fmla="*/ 1099 w 1353"/>
              <a:gd name="T35" fmla="*/ 1321 h 2141"/>
              <a:gd name="T36" fmla="*/ 958 w 1353"/>
              <a:gd name="T37" fmla="*/ 1056 h 2141"/>
              <a:gd name="T38" fmla="*/ 752 w 1353"/>
              <a:gd name="T39" fmla="*/ 915 h 2141"/>
              <a:gd name="T40" fmla="*/ 601 w 1353"/>
              <a:gd name="T41" fmla="*/ 755 h 2141"/>
              <a:gd name="T42" fmla="*/ 620 w 1353"/>
              <a:gd name="T43" fmla="*/ 660 h 2141"/>
              <a:gd name="T44" fmla="*/ 799 w 1353"/>
              <a:gd name="T45" fmla="*/ 472 h 2141"/>
              <a:gd name="T46" fmla="*/ 517 w 1353"/>
              <a:gd name="T47" fmla="*/ 377 h 2141"/>
              <a:gd name="T48" fmla="*/ 272 w 1353"/>
              <a:gd name="T49" fmla="*/ 292 h 2141"/>
              <a:gd name="T50" fmla="*/ 38 w 1353"/>
              <a:gd name="T51" fmla="*/ 226 h 2141"/>
              <a:gd name="T52" fmla="*/ 0 w 1353"/>
              <a:gd name="T53" fmla="*/ 75 h 2141"/>
              <a:gd name="T54" fmla="*/ 150 w 1353"/>
              <a:gd name="T55" fmla="*/ 9 h 2141"/>
              <a:gd name="T56" fmla="*/ 179 w 1353"/>
              <a:gd name="T57" fmla="*/ 9 h 2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53" h="2141">
                <a:moveTo>
                  <a:pt x="188" y="0"/>
                </a:moveTo>
                <a:lnTo>
                  <a:pt x="404" y="66"/>
                </a:lnTo>
                <a:lnTo>
                  <a:pt x="695" y="160"/>
                </a:lnTo>
                <a:lnTo>
                  <a:pt x="827" y="198"/>
                </a:lnTo>
                <a:lnTo>
                  <a:pt x="921" y="255"/>
                </a:lnTo>
                <a:lnTo>
                  <a:pt x="1156" y="292"/>
                </a:lnTo>
                <a:lnTo>
                  <a:pt x="1240" y="377"/>
                </a:lnTo>
                <a:lnTo>
                  <a:pt x="1118" y="556"/>
                </a:lnTo>
                <a:lnTo>
                  <a:pt x="1052" y="660"/>
                </a:lnTo>
                <a:lnTo>
                  <a:pt x="986" y="745"/>
                </a:lnTo>
                <a:lnTo>
                  <a:pt x="1221" y="1028"/>
                </a:lnTo>
                <a:lnTo>
                  <a:pt x="1306" y="1245"/>
                </a:lnTo>
                <a:lnTo>
                  <a:pt x="1353" y="1462"/>
                </a:lnTo>
                <a:lnTo>
                  <a:pt x="1353" y="1924"/>
                </a:lnTo>
                <a:lnTo>
                  <a:pt x="1353" y="2075"/>
                </a:lnTo>
                <a:lnTo>
                  <a:pt x="1221" y="2141"/>
                </a:lnTo>
                <a:lnTo>
                  <a:pt x="1137" y="2037"/>
                </a:lnTo>
                <a:lnTo>
                  <a:pt x="1099" y="1321"/>
                </a:lnTo>
                <a:lnTo>
                  <a:pt x="958" y="1056"/>
                </a:lnTo>
                <a:lnTo>
                  <a:pt x="752" y="915"/>
                </a:lnTo>
                <a:lnTo>
                  <a:pt x="601" y="755"/>
                </a:lnTo>
                <a:lnTo>
                  <a:pt x="620" y="660"/>
                </a:lnTo>
                <a:lnTo>
                  <a:pt x="799" y="472"/>
                </a:lnTo>
                <a:lnTo>
                  <a:pt x="517" y="377"/>
                </a:lnTo>
                <a:lnTo>
                  <a:pt x="272" y="292"/>
                </a:lnTo>
                <a:lnTo>
                  <a:pt x="38" y="226"/>
                </a:lnTo>
                <a:lnTo>
                  <a:pt x="0" y="75"/>
                </a:lnTo>
                <a:lnTo>
                  <a:pt x="150" y="9"/>
                </a:lnTo>
                <a:lnTo>
                  <a:pt x="179" y="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4288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4054475" y="2348880"/>
            <a:ext cx="2117725" cy="3368675"/>
          </a:xfrm>
          <a:custGeom>
            <a:avLst/>
            <a:gdLst>
              <a:gd name="T0" fmla="*/ 413 w 1334"/>
              <a:gd name="T1" fmla="*/ 75 h 2122"/>
              <a:gd name="T2" fmla="*/ 582 w 1334"/>
              <a:gd name="T3" fmla="*/ 132 h 2122"/>
              <a:gd name="T4" fmla="*/ 686 w 1334"/>
              <a:gd name="T5" fmla="*/ 160 h 2122"/>
              <a:gd name="T6" fmla="*/ 780 w 1334"/>
              <a:gd name="T7" fmla="*/ 189 h 2122"/>
              <a:gd name="T8" fmla="*/ 892 w 1334"/>
              <a:gd name="T9" fmla="*/ 245 h 2122"/>
              <a:gd name="T10" fmla="*/ 1024 w 1334"/>
              <a:gd name="T11" fmla="*/ 273 h 2122"/>
              <a:gd name="T12" fmla="*/ 1127 w 1334"/>
              <a:gd name="T13" fmla="*/ 302 h 2122"/>
              <a:gd name="T14" fmla="*/ 1174 w 1334"/>
              <a:gd name="T15" fmla="*/ 330 h 2122"/>
              <a:gd name="T16" fmla="*/ 1193 w 1334"/>
              <a:gd name="T17" fmla="*/ 377 h 2122"/>
              <a:gd name="T18" fmla="*/ 1165 w 1334"/>
              <a:gd name="T19" fmla="*/ 443 h 2122"/>
              <a:gd name="T20" fmla="*/ 1090 w 1334"/>
              <a:gd name="T21" fmla="*/ 566 h 2122"/>
              <a:gd name="T22" fmla="*/ 1014 w 1334"/>
              <a:gd name="T23" fmla="*/ 679 h 2122"/>
              <a:gd name="T24" fmla="*/ 996 w 1334"/>
              <a:gd name="T25" fmla="*/ 745 h 2122"/>
              <a:gd name="T26" fmla="*/ 1043 w 1334"/>
              <a:gd name="T27" fmla="*/ 839 h 2122"/>
              <a:gd name="T28" fmla="*/ 1127 w 1334"/>
              <a:gd name="T29" fmla="*/ 943 h 2122"/>
              <a:gd name="T30" fmla="*/ 1212 w 1334"/>
              <a:gd name="T31" fmla="*/ 1066 h 2122"/>
              <a:gd name="T32" fmla="*/ 1249 w 1334"/>
              <a:gd name="T33" fmla="*/ 1160 h 2122"/>
              <a:gd name="T34" fmla="*/ 1306 w 1334"/>
              <a:gd name="T35" fmla="*/ 1349 h 2122"/>
              <a:gd name="T36" fmla="*/ 1324 w 1334"/>
              <a:gd name="T37" fmla="*/ 1462 h 2122"/>
              <a:gd name="T38" fmla="*/ 1334 w 1334"/>
              <a:gd name="T39" fmla="*/ 1660 h 2122"/>
              <a:gd name="T40" fmla="*/ 1334 w 1334"/>
              <a:gd name="T41" fmla="*/ 1820 h 2122"/>
              <a:gd name="T42" fmla="*/ 1334 w 1334"/>
              <a:gd name="T43" fmla="*/ 1962 h 2122"/>
              <a:gd name="T44" fmla="*/ 1324 w 1334"/>
              <a:gd name="T45" fmla="*/ 2056 h 2122"/>
              <a:gd name="T46" fmla="*/ 1259 w 1334"/>
              <a:gd name="T47" fmla="*/ 2113 h 2122"/>
              <a:gd name="T48" fmla="*/ 1193 w 1334"/>
              <a:gd name="T49" fmla="*/ 2113 h 2122"/>
              <a:gd name="T50" fmla="*/ 1155 w 1334"/>
              <a:gd name="T51" fmla="*/ 2085 h 2122"/>
              <a:gd name="T52" fmla="*/ 1137 w 1334"/>
              <a:gd name="T53" fmla="*/ 2047 h 2122"/>
              <a:gd name="T54" fmla="*/ 1127 w 1334"/>
              <a:gd name="T55" fmla="*/ 1981 h 2122"/>
              <a:gd name="T56" fmla="*/ 1108 w 1334"/>
              <a:gd name="T57" fmla="*/ 1849 h 2122"/>
              <a:gd name="T58" fmla="*/ 1099 w 1334"/>
              <a:gd name="T59" fmla="*/ 1698 h 2122"/>
              <a:gd name="T60" fmla="*/ 1080 w 1334"/>
              <a:gd name="T61" fmla="*/ 1471 h 2122"/>
              <a:gd name="T62" fmla="*/ 1033 w 1334"/>
              <a:gd name="T63" fmla="*/ 1245 h 2122"/>
              <a:gd name="T64" fmla="*/ 949 w 1334"/>
              <a:gd name="T65" fmla="*/ 1094 h 2122"/>
              <a:gd name="T66" fmla="*/ 808 w 1334"/>
              <a:gd name="T67" fmla="*/ 962 h 2122"/>
              <a:gd name="T68" fmla="*/ 657 w 1334"/>
              <a:gd name="T69" fmla="*/ 830 h 2122"/>
              <a:gd name="T70" fmla="*/ 610 w 1334"/>
              <a:gd name="T71" fmla="*/ 773 h 2122"/>
              <a:gd name="T72" fmla="*/ 592 w 1334"/>
              <a:gd name="T73" fmla="*/ 717 h 2122"/>
              <a:gd name="T74" fmla="*/ 629 w 1334"/>
              <a:gd name="T75" fmla="*/ 632 h 2122"/>
              <a:gd name="T76" fmla="*/ 714 w 1334"/>
              <a:gd name="T77" fmla="*/ 528 h 2122"/>
              <a:gd name="T78" fmla="*/ 704 w 1334"/>
              <a:gd name="T79" fmla="*/ 453 h 2122"/>
              <a:gd name="T80" fmla="*/ 573 w 1334"/>
              <a:gd name="T81" fmla="*/ 405 h 2122"/>
              <a:gd name="T82" fmla="*/ 197 w 1334"/>
              <a:gd name="T83" fmla="*/ 273 h 2122"/>
              <a:gd name="T84" fmla="*/ 75 w 1334"/>
              <a:gd name="T85" fmla="*/ 236 h 2122"/>
              <a:gd name="T86" fmla="*/ 9 w 1334"/>
              <a:gd name="T87" fmla="*/ 170 h 2122"/>
              <a:gd name="T88" fmla="*/ 0 w 1334"/>
              <a:gd name="T89" fmla="*/ 132 h 2122"/>
              <a:gd name="T90" fmla="*/ 19 w 1334"/>
              <a:gd name="T91" fmla="*/ 56 h 2122"/>
              <a:gd name="T92" fmla="*/ 75 w 1334"/>
              <a:gd name="T93" fmla="*/ 28 h 2122"/>
              <a:gd name="T94" fmla="*/ 160 w 1334"/>
              <a:gd name="T95" fmla="*/ 9 h 2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34" h="2122">
                <a:moveTo>
                  <a:pt x="169" y="0"/>
                </a:moveTo>
                <a:lnTo>
                  <a:pt x="225" y="19"/>
                </a:lnTo>
                <a:lnTo>
                  <a:pt x="319" y="47"/>
                </a:lnTo>
                <a:lnTo>
                  <a:pt x="413" y="75"/>
                </a:lnTo>
                <a:lnTo>
                  <a:pt x="498" y="104"/>
                </a:lnTo>
                <a:lnTo>
                  <a:pt x="526" y="113"/>
                </a:lnTo>
                <a:lnTo>
                  <a:pt x="545" y="122"/>
                </a:lnTo>
                <a:lnTo>
                  <a:pt x="582" y="132"/>
                </a:lnTo>
                <a:lnTo>
                  <a:pt x="620" y="141"/>
                </a:lnTo>
                <a:lnTo>
                  <a:pt x="648" y="151"/>
                </a:lnTo>
                <a:lnTo>
                  <a:pt x="676" y="160"/>
                </a:lnTo>
                <a:lnTo>
                  <a:pt x="686" y="160"/>
                </a:lnTo>
                <a:lnTo>
                  <a:pt x="714" y="170"/>
                </a:lnTo>
                <a:lnTo>
                  <a:pt x="742" y="179"/>
                </a:lnTo>
                <a:lnTo>
                  <a:pt x="742" y="179"/>
                </a:lnTo>
                <a:lnTo>
                  <a:pt x="780" y="189"/>
                </a:lnTo>
                <a:lnTo>
                  <a:pt x="836" y="217"/>
                </a:lnTo>
                <a:lnTo>
                  <a:pt x="855" y="226"/>
                </a:lnTo>
                <a:lnTo>
                  <a:pt x="874" y="236"/>
                </a:lnTo>
                <a:lnTo>
                  <a:pt x="892" y="245"/>
                </a:lnTo>
                <a:lnTo>
                  <a:pt x="930" y="255"/>
                </a:lnTo>
                <a:lnTo>
                  <a:pt x="986" y="273"/>
                </a:lnTo>
                <a:lnTo>
                  <a:pt x="1014" y="273"/>
                </a:lnTo>
                <a:lnTo>
                  <a:pt x="1024" y="273"/>
                </a:lnTo>
                <a:lnTo>
                  <a:pt x="1061" y="283"/>
                </a:lnTo>
                <a:lnTo>
                  <a:pt x="1080" y="283"/>
                </a:lnTo>
                <a:lnTo>
                  <a:pt x="1099" y="292"/>
                </a:lnTo>
                <a:lnTo>
                  <a:pt x="1127" y="302"/>
                </a:lnTo>
                <a:lnTo>
                  <a:pt x="1146" y="311"/>
                </a:lnTo>
                <a:lnTo>
                  <a:pt x="1165" y="321"/>
                </a:lnTo>
                <a:lnTo>
                  <a:pt x="1174" y="330"/>
                </a:lnTo>
                <a:lnTo>
                  <a:pt x="1174" y="330"/>
                </a:lnTo>
                <a:lnTo>
                  <a:pt x="1184" y="339"/>
                </a:lnTo>
                <a:lnTo>
                  <a:pt x="1193" y="349"/>
                </a:lnTo>
                <a:lnTo>
                  <a:pt x="1193" y="368"/>
                </a:lnTo>
                <a:lnTo>
                  <a:pt x="1193" y="377"/>
                </a:lnTo>
                <a:lnTo>
                  <a:pt x="1193" y="387"/>
                </a:lnTo>
                <a:lnTo>
                  <a:pt x="1184" y="415"/>
                </a:lnTo>
                <a:lnTo>
                  <a:pt x="1174" y="434"/>
                </a:lnTo>
                <a:lnTo>
                  <a:pt x="1165" y="443"/>
                </a:lnTo>
                <a:lnTo>
                  <a:pt x="1155" y="462"/>
                </a:lnTo>
                <a:lnTo>
                  <a:pt x="1146" y="481"/>
                </a:lnTo>
                <a:lnTo>
                  <a:pt x="1118" y="519"/>
                </a:lnTo>
                <a:lnTo>
                  <a:pt x="1090" y="566"/>
                </a:lnTo>
                <a:lnTo>
                  <a:pt x="1071" y="594"/>
                </a:lnTo>
                <a:lnTo>
                  <a:pt x="1061" y="604"/>
                </a:lnTo>
                <a:lnTo>
                  <a:pt x="1052" y="632"/>
                </a:lnTo>
                <a:lnTo>
                  <a:pt x="1014" y="679"/>
                </a:lnTo>
                <a:lnTo>
                  <a:pt x="996" y="698"/>
                </a:lnTo>
                <a:lnTo>
                  <a:pt x="996" y="698"/>
                </a:lnTo>
                <a:lnTo>
                  <a:pt x="986" y="726"/>
                </a:lnTo>
                <a:lnTo>
                  <a:pt x="996" y="745"/>
                </a:lnTo>
                <a:lnTo>
                  <a:pt x="996" y="755"/>
                </a:lnTo>
                <a:lnTo>
                  <a:pt x="1005" y="773"/>
                </a:lnTo>
                <a:lnTo>
                  <a:pt x="1024" y="811"/>
                </a:lnTo>
                <a:lnTo>
                  <a:pt x="1043" y="839"/>
                </a:lnTo>
                <a:lnTo>
                  <a:pt x="1071" y="877"/>
                </a:lnTo>
                <a:lnTo>
                  <a:pt x="1080" y="887"/>
                </a:lnTo>
                <a:lnTo>
                  <a:pt x="1099" y="905"/>
                </a:lnTo>
                <a:lnTo>
                  <a:pt x="1127" y="943"/>
                </a:lnTo>
                <a:lnTo>
                  <a:pt x="1146" y="971"/>
                </a:lnTo>
                <a:lnTo>
                  <a:pt x="1174" y="1009"/>
                </a:lnTo>
                <a:lnTo>
                  <a:pt x="1193" y="1038"/>
                </a:lnTo>
                <a:lnTo>
                  <a:pt x="1212" y="1066"/>
                </a:lnTo>
                <a:lnTo>
                  <a:pt x="1221" y="1085"/>
                </a:lnTo>
                <a:lnTo>
                  <a:pt x="1240" y="1122"/>
                </a:lnTo>
                <a:lnTo>
                  <a:pt x="1240" y="1132"/>
                </a:lnTo>
                <a:lnTo>
                  <a:pt x="1249" y="1160"/>
                </a:lnTo>
                <a:lnTo>
                  <a:pt x="1268" y="1207"/>
                </a:lnTo>
                <a:lnTo>
                  <a:pt x="1287" y="1264"/>
                </a:lnTo>
                <a:lnTo>
                  <a:pt x="1306" y="1330"/>
                </a:lnTo>
                <a:lnTo>
                  <a:pt x="1306" y="1349"/>
                </a:lnTo>
                <a:lnTo>
                  <a:pt x="1306" y="1358"/>
                </a:lnTo>
                <a:lnTo>
                  <a:pt x="1315" y="1387"/>
                </a:lnTo>
                <a:lnTo>
                  <a:pt x="1324" y="1434"/>
                </a:lnTo>
                <a:lnTo>
                  <a:pt x="1324" y="1462"/>
                </a:lnTo>
                <a:lnTo>
                  <a:pt x="1324" y="1509"/>
                </a:lnTo>
                <a:lnTo>
                  <a:pt x="1334" y="1566"/>
                </a:lnTo>
                <a:lnTo>
                  <a:pt x="1334" y="1613"/>
                </a:lnTo>
                <a:lnTo>
                  <a:pt x="1334" y="1660"/>
                </a:lnTo>
                <a:lnTo>
                  <a:pt x="1334" y="1688"/>
                </a:lnTo>
                <a:lnTo>
                  <a:pt x="1334" y="1717"/>
                </a:lnTo>
                <a:lnTo>
                  <a:pt x="1334" y="1773"/>
                </a:lnTo>
                <a:lnTo>
                  <a:pt x="1334" y="1820"/>
                </a:lnTo>
                <a:lnTo>
                  <a:pt x="1334" y="1868"/>
                </a:lnTo>
                <a:lnTo>
                  <a:pt x="1334" y="1905"/>
                </a:lnTo>
                <a:lnTo>
                  <a:pt x="1334" y="1934"/>
                </a:lnTo>
                <a:lnTo>
                  <a:pt x="1334" y="1962"/>
                </a:lnTo>
                <a:lnTo>
                  <a:pt x="1334" y="1990"/>
                </a:lnTo>
                <a:lnTo>
                  <a:pt x="1334" y="2000"/>
                </a:lnTo>
                <a:lnTo>
                  <a:pt x="1334" y="2019"/>
                </a:lnTo>
                <a:lnTo>
                  <a:pt x="1324" y="2056"/>
                </a:lnTo>
                <a:lnTo>
                  <a:pt x="1306" y="2085"/>
                </a:lnTo>
                <a:lnTo>
                  <a:pt x="1287" y="2094"/>
                </a:lnTo>
                <a:lnTo>
                  <a:pt x="1268" y="2103"/>
                </a:lnTo>
                <a:lnTo>
                  <a:pt x="1259" y="2113"/>
                </a:lnTo>
                <a:lnTo>
                  <a:pt x="1249" y="2113"/>
                </a:lnTo>
                <a:lnTo>
                  <a:pt x="1221" y="2122"/>
                </a:lnTo>
                <a:lnTo>
                  <a:pt x="1212" y="2122"/>
                </a:lnTo>
                <a:lnTo>
                  <a:pt x="1193" y="2113"/>
                </a:lnTo>
                <a:lnTo>
                  <a:pt x="1193" y="2113"/>
                </a:lnTo>
                <a:lnTo>
                  <a:pt x="1174" y="2103"/>
                </a:lnTo>
                <a:lnTo>
                  <a:pt x="1165" y="2094"/>
                </a:lnTo>
                <a:lnTo>
                  <a:pt x="1155" y="2085"/>
                </a:lnTo>
                <a:lnTo>
                  <a:pt x="1155" y="2085"/>
                </a:lnTo>
                <a:lnTo>
                  <a:pt x="1146" y="2066"/>
                </a:lnTo>
                <a:lnTo>
                  <a:pt x="1146" y="2066"/>
                </a:lnTo>
                <a:lnTo>
                  <a:pt x="1137" y="2047"/>
                </a:lnTo>
                <a:lnTo>
                  <a:pt x="1137" y="2037"/>
                </a:lnTo>
                <a:lnTo>
                  <a:pt x="1127" y="2009"/>
                </a:lnTo>
                <a:lnTo>
                  <a:pt x="1127" y="1990"/>
                </a:lnTo>
                <a:lnTo>
                  <a:pt x="1127" y="1981"/>
                </a:lnTo>
                <a:lnTo>
                  <a:pt x="1118" y="1943"/>
                </a:lnTo>
                <a:lnTo>
                  <a:pt x="1118" y="1924"/>
                </a:lnTo>
                <a:lnTo>
                  <a:pt x="1118" y="1896"/>
                </a:lnTo>
                <a:lnTo>
                  <a:pt x="1108" y="1849"/>
                </a:lnTo>
                <a:lnTo>
                  <a:pt x="1108" y="1830"/>
                </a:lnTo>
                <a:lnTo>
                  <a:pt x="1108" y="1792"/>
                </a:lnTo>
                <a:lnTo>
                  <a:pt x="1099" y="1736"/>
                </a:lnTo>
                <a:lnTo>
                  <a:pt x="1099" y="1698"/>
                </a:lnTo>
                <a:lnTo>
                  <a:pt x="1099" y="1679"/>
                </a:lnTo>
                <a:lnTo>
                  <a:pt x="1099" y="1641"/>
                </a:lnTo>
                <a:lnTo>
                  <a:pt x="1090" y="1547"/>
                </a:lnTo>
                <a:lnTo>
                  <a:pt x="1080" y="1471"/>
                </a:lnTo>
                <a:lnTo>
                  <a:pt x="1071" y="1405"/>
                </a:lnTo>
                <a:lnTo>
                  <a:pt x="1061" y="1349"/>
                </a:lnTo>
                <a:lnTo>
                  <a:pt x="1043" y="1292"/>
                </a:lnTo>
                <a:lnTo>
                  <a:pt x="1033" y="1245"/>
                </a:lnTo>
                <a:lnTo>
                  <a:pt x="1014" y="1207"/>
                </a:lnTo>
                <a:lnTo>
                  <a:pt x="1005" y="1188"/>
                </a:lnTo>
                <a:lnTo>
                  <a:pt x="986" y="1151"/>
                </a:lnTo>
                <a:lnTo>
                  <a:pt x="949" y="1094"/>
                </a:lnTo>
                <a:lnTo>
                  <a:pt x="911" y="1047"/>
                </a:lnTo>
                <a:lnTo>
                  <a:pt x="864" y="1000"/>
                </a:lnTo>
                <a:lnTo>
                  <a:pt x="836" y="981"/>
                </a:lnTo>
                <a:lnTo>
                  <a:pt x="808" y="962"/>
                </a:lnTo>
                <a:lnTo>
                  <a:pt x="770" y="934"/>
                </a:lnTo>
                <a:lnTo>
                  <a:pt x="723" y="896"/>
                </a:lnTo>
                <a:lnTo>
                  <a:pt x="676" y="849"/>
                </a:lnTo>
                <a:lnTo>
                  <a:pt x="657" y="830"/>
                </a:lnTo>
                <a:lnTo>
                  <a:pt x="648" y="821"/>
                </a:lnTo>
                <a:lnTo>
                  <a:pt x="629" y="802"/>
                </a:lnTo>
                <a:lnTo>
                  <a:pt x="620" y="792"/>
                </a:lnTo>
                <a:lnTo>
                  <a:pt x="610" y="773"/>
                </a:lnTo>
                <a:lnTo>
                  <a:pt x="601" y="755"/>
                </a:lnTo>
                <a:lnTo>
                  <a:pt x="592" y="736"/>
                </a:lnTo>
                <a:lnTo>
                  <a:pt x="592" y="726"/>
                </a:lnTo>
                <a:lnTo>
                  <a:pt x="592" y="717"/>
                </a:lnTo>
                <a:lnTo>
                  <a:pt x="592" y="707"/>
                </a:lnTo>
                <a:lnTo>
                  <a:pt x="592" y="698"/>
                </a:lnTo>
                <a:lnTo>
                  <a:pt x="610" y="660"/>
                </a:lnTo>
                <a:lnTo>
                  <a:pt x="629" y="632"/>
                </a:lnTo>
                <a:lnTo>
                  <a:pt x="667" y="585"/>
                </a:lnTo>
                <a:lnTo>
                  <a:pt x="686" y="566"/>
                </a:lnTo>
                <a:lnTo>
                  <a:pt x="695" y="556"/>
                </a:lnTo>
                <a:lnTo>
                  <a:pt x="714" y="528"/>
                </a:lnTo>
                <a:lnTo>
                  <a:pt x="723" y="509"/>
                </a:lnTo>
                <a:lnTo>
                  <a:pt x="723" y="500"/>
                </a:lnTo>
                <a:lnTo>
                  <a:pt x="714" y="472"/>
                </a:lnTo>
                <a:lnTo>
                  <a:pt x="704" y="453"/>
                </a:lnTo>
                <a:lnTo>
                  <a:pt x="676" y="443"/>
                </a:lnTo>
                <a:lnTo>
                  <a:pt x="657" y="434"/>
                </a:lnTo>
                <a:lnTo>
                  <a:pt x="639" y="424"/>
                </a:lnTo>
                <a:lnTo>
                  <a:pt x="573" y="405"/>
                </a:lnTo>
                <a:lnTo>
                  <a:pt x="441" y="358"/>
                </a:lnTo>
                <a:lnTo>
                  <a:pt x="376" y="330"/>
                </a:lnTo>
                <a:lnTo>
                  <a:pt x="319" y="311"/>
                </a:lnTo>
                <a:lnTo>
                  <a:pt x="197" y="273"/>
                </a:lnTo>
                <a:lnTo>
                  <a:pt x="131" y="255"/>
                </a:lnTo>
                <a:lnTo>
                  <a:pt x="122" y="255"/>
                </a:lnTo>
                <a:lnTo>
                  <a:pt x="94" y="245"/>
                </a:lnTo>
                <a:lnTo>
                  <a:pt x="75" y="236"/>
                </a:lnTo>
                <a:lnTo>
                  <a:pt x="47" y="217"/>
                </a:lnTo>
                <a:lnTo>
                  <a:pt x="28" y="207"/>
                </a:lnTo>
                <a:lnTo>
                  <a:pt x="19" y="189"/>
                </a:lnTo>
                <a:lnTo>
                  <a:pt x="9" y="170"/>
                </a:lnTo>
                <a:lnTo>
                  <a:pt x="0" y="160"/>
                </a:lnTo>
                <a:lnTo>
                  <a:pt x="0" y="151"/>
                </a:lnTo>
                <a:lnTo>
                  <a:pt x="0" y="141"/>
                </a:lnTo>
                <a:lnTo>
                  <a:pt x="0" y="132"/>
                </a:lnTo>
                <a:lnTo>
                  <a:pt x="0" y="104"/>
                </a:lnTo>
                <a:lnTo>
                  <a:pt x="0" y="94"/>
                </a:lnTo>
                <a:lnTo>
                  <a:pt x="9" y="75"/>
                </a:lnTo>
                <a:lnTo>
                  <a:pt x="19" y="56"/>
                </a:lnTo>
                <a:lnTo>
                  <a:pt x="28" y="56"/>
                </a:lnTo>
                <a:lnTo>
                  <a:pt x="47" y="47"/>
                </a:lnTo>
                <a:lnTo>
                  <a:pt x="56" y="38"/>
                </a:lnTo>
                <a:lnTo>
                  <a:pt x="75" y="28"/>
                </a:lnTo>
                <a:lnTo>
                  <a:pt x="113" y="19"/>
                </a:lnTo>
                <a:lnTo>
                  <a:pt x="141" y="9"/>
                </a:lnTo>
                <a:lnTo>
                  <a:pt x="150" y="9"/>
                </a:lnTo>
                <a:lnTo>
                  <a:pt x="160" y="9"/>
                </a:lnTo>
              </a:path>
            </a:pathLst>
          </a:custGeom>
          <a:solidFill>
            <a:srgbClr val="CB4350"/>
          </a:solidFill>
          <a:ln>
            <a:noFill/>
          </a:ln>
          <a:extLst>
            <a:ext uri="{91240B29-F687-4F45-9708-019B960494DF}">
              <a14:hiddenLine xmlns:a14="http://schemas.microsoft.com/office/drawing/2010/main" w="14288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" name="Group 8"/>
          <p:cNvGrpSpPr>
            <a:grpSpLocks/>
          </p:cNvGrpSpPr>
          <p:nvPr/>
        </p:nvGrpSpPr>
        <p:grpSpPr bwMode="auto">
          <a:xfrm>
            <a:off x="1027113" y="2483818"/>
            <a:ext cx="6784975" cy="3503612"/>
            <a:chOff x="807" y="1670"/>
            <a:chExt cx="4274" cy="2207"/>
          </a:xfrm>
        </p:grpSpPr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1953" y="1962"/>
              <a:ext cx="66" cy="57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auto">
            <a:xfrm>
              <a:off x="4358" y="2264"/>
              <a:ext cx="103" cy="113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170" y="2924"/>
              <a:ext cx="113" cy="114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auto">
            <a:xfrm>
              <a:off x="4198" y="2556"/>
              <a:ext cx="66" cy="67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auto">
            <a:xfrm>
              <a:off x="4799" y="2924"/>
              <a:ext cx="104" cy="114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4489" y="2924"/>
              <a:ext cx="104" cy="114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Oval 15"/>
            <p:cNvSpPr>
              <a:spLocks noChangeArrowheads="1"/>
            </p:cNvSpPr>
            <p:nvPr/>
          </p:nvSpPr>
          <p:spPr bwMode="auto">
            <a:xfrm>
              <a:off x="4677" y="2556"/>
              <a:ext cx="66" cy="57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 flipH="1">
              <a:off x="4226" y="2368"/>
              <a:ext cx="151" cy="19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4442" y="2349"/>
              <a:ext cx="254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4226" y="2613"/>
              <a:ext cx="1" cy="30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4724" y="2604"/>
              <a:ext cx="113" cy="32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 flipH="1">
              <a:off x="4546" y="2613"/>
              <a:ext cx="141" cy="32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Oval 21"/>
            <p:cNvSpPr>
              <a:spLocks noChangeArrowheads="1"/>
            </p:cNvSpPr>
            <p:nvPr/>
          </p:nvSpPr>
          <p:spPr bwMode="auto">
            <a:xfrm>
              <a:off x="1295" y="2264"/>
              <a:ext cx="104" cy="113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Oval 22"/>
            <p:cNvSpPr>
              <a:spLocks noChangeArrowheads="1"/>
            </p:cNvSpPr>
            <p:nvPr/>
          </p:nvSpPr>
          <p:spPr bwMode="auto">
            <a:xfrm>
              <a:off x="1145" y="2924"/>
              <a:ext cx="103" cy="114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Oval 23"/>
            <p:cNvSpPr>
              <a:spLocks noChangeArrowheads="1"/>
            </p:cNvSpPr>
            <p:nvPr/>
          </p:nvSpPr>
          <p:spPr bwMode="auto">
            <a:xfrm>
              <a:off x="835" y="2924"/>
              <a:ext cx="103" cy="114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Oval 24"/>
            <p:cNvSpPr>
              <a:spLocks noChangeArrowheads="1"/>
            </p:cNvSpPr>
            <p:nvPr/>
          </p:nvSpPr>
          <p:spPr bwMode="auto">
            <a:xfrm>
              <a:off x="1023" y="2556"/>
              <a:ext cx="66" cy="57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1427" y="2924"/>
              <a:ext cx="103" cy="114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Oval 26"/>
            <p:cNvSpPr>
              <a:spLocks noChangeArrowheads="1"/>
            </p:cNvSpPr>
            <p:nvPr/>
          </p:nvSpPr>
          <p:spPr bwMode="auto">
            <a:xfrm>
              <a:off x="1615" y="2556"/>
              <a:ext cx="65" cy="57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 flipH="1">
              <a:off x="1060" y="2358"/>
              <a:ext cx="235" cy="20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>
              <a:off x="1380" y="2358"/>
              <a:ext cx="253" cy="19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29"/>
            <p:cNvSpPr>
              <a:spLocks noChangeShapeType="1"/>
            </p:cNvSpPr>
            <p:nvPr/>
          </p:nvSpPr>
          <p:spPr bwMode="auto">
            <a:xfrm flipH="1">
              <a:off x="891" y="2604"/>
              <a:ext cx="141" cy="32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0"/>
            <p:cNvSpPr>
              <a:spLocks noChangeShapeType="1"/>
            </p:cNvSpPr>
            <p:nvPr/>
          </p:nvSpPr>
          <p:spPr bwMode="auto">
            <a:xfrm>
              <a:off x="1060" y="2604"/>
              <a:ext cx="123" cy="32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1"/>
            <p:cNvSpPr>
              <a:spLocks noChangeShapeType="1"/>
            </p:cNvSpPr>
            <p:nvPr/>
          </p:nvSpPr>
          <p:spPr bwMode="auto">
            <a:xfrm flipH="1">
              <a:off x="1483" y="2613"/>
              <a:ext cx="141" cy="32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Oval 32"/>
            <p:cNvSpPr>
              <a:spLocks noChangeArrowheads="1"/>
            </p:cNvSpPr>
            <p:nvPr/>
          </p:nvSpPr>
          <p:spPr bwMode="auto">
            <a:xfrm>
              <a:off x="2225" y="2264"/>
              <a:ext cx="104" cy="113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Oval 33"/>
            <p:cNvSpPr>
              <a:spLocks noChangeArrowheads="1"/>
            </p:cNvSpPr>
            <p:nvPr/>
          </p:nvSpPr>
          <p:spPr bwMode="auto">
            <a:xfrm>
              <a:off x="2047" y="2924"/>
              <a:ext cx="113" cy="114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Oval 34"/>
            <p:cNvSpPr>
              <a:spLocks noChangeArrowheads="1"/>
            </p:cNvSpPr>
            <p:nvPr/>
          </p:nvSpPr>
          <p:spPr bwMode="auto">
            <a:xfrm>
              <a:off x="1765" y="2924"/>
              <a:ext cx="103" cy="114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Oval 35"/>
            <p:cNvSpPr>
              <a:spLocks noChangeArrowheads="1"/>
            </p:cNvSpPr>
            <p:nvPr/>
          </p:nvSpPr>
          <p:spPr bwMode="auto">
            <a:xfrm>
              <a:off x="2075" y="2556"/>
              <a:ext cx="56" cy="67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Oval 36"/>
            <p:cNvSpPr>
              <a:spLocks noChangeArrowheads="1"/>
            </p:cNvSpPr>
            <p:nvPr/>
          </p:nvSpPr>
          <p:spPr bwMode="auto">
            <a:xfrm>
              <a:off x="2667" y="2924"/>
              <a:ext cx="103" cy="114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Oval 37"/>
            <p:cNvSpPr>
              <a:spLocks noChangeArrowheads="1"/>
            </p:cNvSpPr>
            <p:nvPr/>
          </p:nvSpPr>
          <p:spPr bwMode="auto">
            <a:xfrm>
              <a:off x="2357" y="2924"/>
              <a:ext cx="103" cy="114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Oval 38"/>
            <p:cNvSpPr>
              <a:spLocks noChangeArrowheads="1"/>
            </p:cNvSpPr>
            <p:nvPr/>
          </p:nvSpPr>
          <p:spPr bwMode="auto">
            <a:xfrm>
              <a:off x="2545" y="2556"/>
              <a:ext cx="66" cy="57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39"/>
            <p:cNvSpPr>
              <a:spLocks noChangeShapeType="1"/>
            </p:cNvSpPr>
            <p:nvPr/>
          </p:nvSpPr>
          <p:spPr bwMode="auto">
            <a:xfrm flipH="1">
              <a:off x="2113" y="2358"/>
              <a:ext cx="122" cy="20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>
              <a:off x="2310" y="2358"/>
              <a:ext cx="254" cy="19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1"/>
            <p:cNvSpPr>
              <a:spLocks noChangeShapeType="1"/>
            </p:cNvSpPr>
            <p:nvPr/>
          </p:nvSpPr>
          <p:spPr bwMode="auto">
            <a:xfrm>
              <a:off x="2094" y="2613"/>
              <a:ext cx="1" cy="31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2"/>
            <p:cNvSpPr>
              <a:spLocks noChangeShapeType="1"/>
            </p:cNvSpPr>
            <p:nvPr/>
          </p:nvSpPr>
          <p:spPr bwMode="auto">
            <a:xfrm>
              <a:off x="2592" y="2604"/>
              <a:ext cx="112" cy="32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3"/>
            <p:cNvSpPr>
              <a:spLocks noChangeShapeType="1"/>
            </p:cNvSpPr>
            <p:nvPr/>
          </p:nvSpPr>
          <p:spPr bwMode="auto">
            <a:xfrm flipH="1">
              <a:off x="2413" y="2613"/>
              <a:ext cx="141" cy="32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Oval 44"/>
            <p:cNvSpPr>
              <a:spLocks noChangeArrowheads="1"/>
            </p:cNvSpPr>
            <p:nvPr/>
          </p:nvSpPr>
          <p:spPr bwMode="auto">
            <a:xfrm>
              <a:off x="3409" y="2264"/>
              <a:ext cx="103" cy="113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" name="Group 45"/>
            <p:cNvGrpSpPr>
              <a:grpSpLocks/>
            </p:cNvGrpSpPr>
            <p:nvPr/>
          </p:nvGrpSpPr>
          <p:grpSpPr bwMode="auto">
            <a:xfrm>
              <a:off x="2949" y="2556"/>
              <a:ext cx="413" cy="482"/>
              <a:chOff x="2949" y="2556"/>
              <a:chExt cx="413" cy="482"/>
            </a:xfrm>
          </p:grpSpPr>
          <p:sp>
            <p:nvSpPr>
              <p:cNvPr id="178" name="Oval 46"/>
              <p:cNvSpPr>
                <a:spLocks noChangeArrowheads="1"/>
              </p:cNvSpPr>
              <p:nvPr/>
            </p:nvSpPr>
            <p:spPr bwMode="auto">
              <a:xfrm>
                <a:off x="3259" y="2924"/>
                <a:ext cx="103" cy="114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" name="Oval 47"/>
              <p:cNvSpPr>
                <a:spLocks noChangeArrowheads="1"/>
              </p:cNvSpPr>
              <p:nvPr/>
            </p:nvSpPr>
            <p:spPr bwMode="auto">
              <a:xfrm>
                <a:off x="2949" y="2924"/>
                <a:ext cx="103" cy="114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" name="Oval 48"/>
              <p:cNvSpPr>
                <a:spLocks noChangeArrowheads="1"/>
              </p:cNvSpPr>
              <p:nvPr/>
            </p:nvSpPr>
            <p:spPr bwMode="auto">
              <a:xfrm>
                <a:off x="3137" y="2556"/>
                <a:ext cx="65" cy="57"/>
              </a:xfrm>
              <a:prstGeom prst="ellipse">
                <a:avLst/>
              </a:prstGeom>
              <a:solidFill>
                <a:srgbClr val="0000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" name="Group 49"/>
            <p:cNvGrpSpPr>
              <a:grpSpLocks/>
            </p:cNvGrpSpPr>
            <p:nvPr/>
          </p:nvGrpSpPr>
          <p:grpSpPr bwMode="auto">
            <a:xfrm>
              <a:off x="3541" y="2556"/>
              <a:ext cx="413" cy="482"/>
              <a:chOff x="3541" y="2556"/>
              <a:chExt cx="413" cy="482"/>
            </a:xfrm>
          </p:grpSpPr>
          <p:sp>
            <p:nvSpPr>
              <p:cNvPr id="175" name="Oval 50"/>
              <p:cNvSpPr>
                <a:spLocks noChangeArrowheads="1"/>
              </p:cNvSpPr>
              <p:nvPr/>
            </p:nvSpPr>
            <p:spPr bwMode="auto">
              <a:xfrm>
                <a:off x="3851" y="2924"/>
                <a:ext cx="103" cy="114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" name="Oval 51"/>
              <p:cNvSpPr>
                <a:spLocks noChangeArrowheads="1"/>
              </p:cNvSpPr>
              <p:nvPr/>
            </p:nvSpPr>
            <p:spPr bwMode="auto">
              <a:xfrm>
                <a:off x="3541" y="2924"/>
                <a:ext cx="103" cy="114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" name="Oval 52"/>
              <p:cNvSpPr>
                <a:spLocks noChangeArrowheads="1"/>
              </p:cNvSpPr>
              <p:nvPr/>
            </p:nvSpPr>
            <p:spPr bwMode="auto">
              <a:xfrm>
                <a:off x="3728" y="2556"/>
                <a:ext cx="66" cy="57"/>
              </a:xfrm>
              <a:prstGeom prst="ellipse">
                <a:avLst/>
              </a:prstGeom>
              <a:solidFill>
                <a:srgbClr val="0000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 flipH="1">
              <a:off x="3174" y="2358"/>
              <a:ext cx="235" cy="20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494" y="2358"/>
              <a:ext cx="253" cy="19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 flipH="1">
              <a:off x="3005" y="2604"/>
              <a:ext cx="141" cy="32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3174" y="2604"/>
              <a:ext cx="122" cy="32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3775" y="2604"/>
              <a:ext cx="113" cy="32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58"/>
            <p:cNvSpPr>
              <a:spLocks noChangeShapeType="1"/>
            </p:cNvSpPr>
            <p:nvPr/>
          </p:nvSpPr>
          <p:spPr bwMode="auto">
            <a:xfrm flipH="1">
              <a:off x="3597" y="2613"/>
              <a:ext cx="141" cy="32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2817" y="1670"/>
              <a:ext cx="104" cy="113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3728" y="1962"/>
              <a:ext cx="66" cy="57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 flipH="1">
              <a:off x="2009" y="1745"/>
              <a:ext cx="808" cy="2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2911" y="1745"/>
              <a:ext cx="827" cy="2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>
              <a:off x="1990" y="2009"/>
              <a:ext cx="245" cy="26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 flipH="1">
              <a:off x="1380" y="2000"/>
              <a:ext cx="573" cy="28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>
              <a:off x="3775" y="2000"/>
              <a:ext cx="592" cy="28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 flipH="1">
              <a:off x="3494" y="2009"/>
              <a:ext cx="244" cy="27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67"/>
            <p:cNvSpPr>
              <a:spLocks noChangeShapeType="1"/>
            </p:cNvSpPr>
            <p:nvPr/>
          </p:nvSpPr>
          <p:spPr bwMode="auto">
            <a:xfrm>
              <a:off x="1652" y="2604"/>
              <a:ext cx="151" cy="33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929" y="3528"/>
              <a:ext cx="103" cy="113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1173" y="3528"/>
              <a:ext cx="104" cy="113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1417" y="3528"/>
              <a:ext cx="104" cy="113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1662" y="3528"/>
              <a:ext cx="103" cy="113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1906" y="3528"/>
              <a:ext cx="103" cy="113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2150" y="3528"/>
              <a:ext cx="104" cy="113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2423" y="3519"/>
              <a:ext cx="112" cy="113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2667" y="3528"/>
              <a:ext cx="113" cy="113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2892" y="3528"/>
              <a:ext cx="113" cy="113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3155" y="3528"/>
              <a:ext cx="113" cy="113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3400" y="3528"/>
              <a:ext cx="112" cy="113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3644" y="3528"/>
              <a:ext cx="113" cy="113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3888" y="3528"/>
              <a:ext cx="113" cy="113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4640" y="3528"/>
              <a:ext cx="103" cy="113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4884" y="3528"/>
              <a:ext cx="103" cy="113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1427" y="3236"/>
              <a:ext cx="66" cy="66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1117" y="3236"/>
              <a:ext cx="56" cy="66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85"/>
            <p:cNvSpPr>
              <a:spLocks noChangeShapeType="1"/>
            </p:cNvSpPr>
            <p:nvPr/>
          </p:nvSpPr>
          <p:spPr bwMode="auto">
            <a:xfrm flipH="1">
              <a:off x="1145" y="3028"/>
              <a:ext cx="47" cy="2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86"/>
            <p:cNvSpPr>
              <a:spLocks noChangeShapeType="1"/>
            </p:cNvSpPr>
            <p:nvPr/>
          </p:nvSpPr>
          <p:spPr bwMode="auto">
            <a:xfrm flipH="1">
              <a:off x="985" y="3292"/>
              <a:ext cx="151" cy="23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87"/>
            <p:cNvSpPr>
              <a:spLocks noChangeShapeType="1"/>
            </p:cNvSpPr>
            <p:nvPr/>
          </p:nvSpPr>
          <p:spPr bwMode="auto">
            <a:xfrm>
              <a:off x="1154" y="3292"/>
              <a:ext cx="66" cy="23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88"/>
            <p:cNvSpPr>
              <a:spLocks noChangeShapeType="1"/>
            </p:cNvSpPr>
            <p:nvPr/>
          </p:nvSpPr>
          <p:spPr bwMode="auto">
            <a:xfrm flipH="1">
              <a:off x="1455" y="3028"/>
              <a:ext cx="19" cy="20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89"/>
            <p:cNvSpPr>
              <a:spLocks noChangeShapeType="1"/>
            </p:cNvSpPr>
            <p:nvPr/>
          </p:nvSpPr>
          <p:spPr bwMode="auto">
            <a:xfrm>
              <a:off x="1455" y="3292"/>
              <a:ext cx="1" cy="23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Oval 90"/>
            <p:cNvSpPr>
              <a:spLocks noChangeArrowheads="1"/>
            </p:cNvSpPr>
            <p:nvPr/>
          </p:nvSpPr>
          <p:spPr bwMode="auto">
            <a:xfrm>
              <a:off x="1803" y="3236"/>
              <a:ext cx="56" cy="66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91"/>
            <p:cNvSpPr>
              <a:spLocks noChangeShapeType="1"/>
            </p:cNvSpPr>
            <p:nvPr/>
          </p:nvSpPr>
          <p:spPr bwMode="auto">
            <a:xfrm>
              <a:off x="1812" y="3028"/>
              <a:ext cx="9" cy="20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92"/>
            <p:cNvSpPr>
              <a:spLocks noChangeShapeType="1"/>
            </p:cNvSpPr>
            <p:nvPr/>
          </p:nvSpPr>
          <p:spPr bwMode="auto">
            <a:xfrm flipH="1">
              <a:off x="1718" y="3283"/>
              <a:ext cx="94" cy="2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93"/>
            <p:cNvSpPr>
              <a:spLocks noChangeShapeType="1"/>
            </p:cNvSpPr>
            <p:nvPr/>
          </p:nvSpPr>
          <p:spPr bwMode="auto">
            <a:xfrm>
              <a:off x="1840" y="3283"/>
              <a:ext cx="94" cy="23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Oval 94"/>
            <p:cNvSpPr>
              <a:spLocks noChangeArrowheads="1"/>
            </p:cNvSpPr>
            <p:nvPr/>
          </p:nvSpPr>
          <p:spPr bwMode="auto">
            <a:xfrm>
              <a:off x="2329" y="3226"/>
              <a:ext cx="65" cy="66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95"/>
            <p:cNvSpPr>
              <a:spLocks noChangeShapeType="1"/>
            </p:cNvSpPr>
            <p:nvPr/>
          </p:nvSpPr>
          <p:spPr bwMode="auto">
            <a:xfrm flipH="1">
              <a:off x="2357" y="3028"/>
              <a:ext cx="37" cy="20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96"/>
            <p:cNvSpPr>
              <a:spLocks noChangeShapeType="1"/>
            </p:cNvSpPr>
            <p:nvPr/>
          </p:nvSpPr>
          <p:spPr bwMode="auto">
            <a:xfrm flipH="1">
              <a:off x="2216" y="3264"/>
              <a:ext cx="131" cy="26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97"/>
            <p:cNvSpPr>
              <a:spLocks noChangeShapeType="1"/>
            </p:cNvSpPr>
            <p:nvPr/>
          </p:nvSpPr>
          <p:spPr bwMode="auto">
            <a:xfrm>
              <a:off x="2366" y="3273"/>
              <a:ext cx="94" cy="25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Oval 98"/>
            <p:cNvSpPr>
              <a:spLocks noChangeArrowheads="1"/>
            </p:cNvSpPr>
            <p:nvPr/>
          </p:nvSpPr>
          <p:spPr bwMode="auto">
            <a:xfrm>
              <a:off x="2686" y="3236"/>
              <a:ext cx="65" cy="66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99"/>
            <p:cNvSpPr>
              <a:spLocks noChangeShapeType="1"/>
            </p:cNvSpPr>
            <p:nvPr/>
          </p:nvSpPr>
          <p:spPr bwMode="auto">
            <a:xfrm>
              <a:off x="2714" y="3038"/>
              <a:ext cx="1" cy="18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100"/>
            <p:cNvSpPr>
              <a:spLocks noChangeShapeType="1"/>
            </p:cNvSpPr>
            <p:nvPr/>
          </p:nvSpPr>
          <p:spPr bwMode="auto">
            <a:xfrm>
              <a:off x="2714" y="3292"/>
              <a:ext cx="1" cy="23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2967" y="3236"/>
              <a:ext cx="66" cy="56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102"/>
            <p:cNvSpPr>
              <a:spLocks noChangeShapeType="1"/>
            </p:cNvSpPr>
            <p:nvPr/>
          </p:nvSpPr>
          <p:spPr bwMode="auto">
            <a:xfrm>
              <a:off x="2996" y="3028"/>
              <a:ext cx="1" cy="19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103"/>
            <p:cNvSpPr>
              <a:spLocks noChangeShapeType="1"/>
            </p:cNvSpPr>
            <p:nvPr/>
          </p:nvSpPr>
          <p:spPr bwMode="auto">
            <a:xfrm flipH="1">
              <a:off x="2949" y="3283"/>
              <a:ext cx="28" cy="23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Oval 104"/>
            <p:cNvSpPr>
              <a:spLocks noChangeArrowheads="1"/>
            </p:cNvSpPr>
            <p:nvPr/>
          </p:nvSpPr>
          <p:spPr bwMode="auto">
            <a:xfrm>
              <a:off x="3531" y="3226"/>
              <a:ext cx="66" cy="66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105"/>
            <p:cNvSpPr>
              <a:spLocks noChangeShapeType="1"/>
            </p:cNvSpPr>
            <p:nvPr/>
          </p:nvSpPr>
          <p:spPr bwMode="auto">
            <a:xfrm>
              <a:off x="3005" y="3273"/>
              <a:ext cx="179" cy="25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106"/>
            <p:cNvSpPr>
              <a:spLocks noChangeShapeType="1"/>
            </p:cNvSpPr>
            <p:nvPr/>
          </p:nvSpPr>
          <p:spPr bwMode="auto">
            <a:xfrm flipH="1">
              <a:off x="3559" y="3028"/>
              <a:ext cx="29" cy="20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107"/>
            <p:cNvSpPr>
              <a:spLocks noChangeShapeType="1"/>
            </p:cNvSpPr>
            <p:nvPr/>
          </p:nvSpPr>
          <p:spPr bwMode="auto">
            <a:xfrm flipH="1">
              <a:off x="3465" y="3283"/>
              <a:ext cx="85" cy="2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108"/>
            <p:cNvSpPr>
              <a:spLocks noChangeShapeType="1"/>
            </p:cNvSpPr>
            <p:nvPr/>
          </p:nvSpPr>
          <p:spPr bwMode="auto">
            <a:xfrm>
              <a:off x="3569" y="3283"/>
              <a:ext cx="122" cy="2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Oval 109"/>
            <p:cNvSpPr>
              <a:spLocks noChangeArrowheads="1"/>
            </p:cNvSpPr>
            <p:nvPr/>
          </p:nvSpPr>
          <p:spPr bwMode="auto">
            <a:xfrm>
              <a:off x="4828" y="3226"/>
              <a:ext cx="65" cy="66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110"/>
            <p:cNvSpPr>
              <a:spLocks noChangeShapeType="1"/>
            </p:cNvSpPr>
            <p:nvPr/>
          </p:nvSpPr>
          <p:spPr bwMode="auto">
            <a:xfrm>
              <a:off x="4856" y="3028"/>
              <a:ext cx="1" cy="20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111"/>
            <p:cNvSpPr>
              <a:spLocks noChangeShapeType="1"/>
            </p:cNvSpPr>
            <p:nvPr/>
          </p:nvSpPr>
          <p:spPr bwMode="auto">
            <a:xfrm>
              <a:off x="4865" y="3283"/>
              <a:ext cx="57" cy="2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112"/>
            <p:cNvSpPr>
              <a:spLocks noChangeShapeType="1"/>
            </p:cNvSpPr>
            <p:nvPr/>
          </p:nvSpPr>
          <p:spPr bwMode="auto">
            <a:xfrm flipH="1">
              <a:off x="4715" y="3273"/>
              <a:ext cx="131" cy="26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Oval 113"/>
            <p:cNvSpPr>
              <a:spLocks noChangeArrowheads="1"/>
            </p:cNvSpPr>
            <p:nvPr/>
          </p:nvSpPr>
          <p:spPr bwMode="auto">
            <a:xfrm>
              <a:off x="3869" y="3236"/>
              <a:ext cx="66" cy="66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14"/>
            <p:cNvSpPr>
              <a:spLocks noChangeShapeType="1"/>
            </p:cNvSpPr>
            <p:nvPr/>
          </p:nvSpPr>
          <p:spPr bwMode="auto">
            <a:xfrm>
              <a:off x="3898" y="3028"/>
              <a:ext cx="1" cy="2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15"/>
            <p:cNvSpPr>
              <a:spLocks noChangeShapeType="1"/>
            </p:cNvSpPr>
            <p:nvPr/>
          </p:nvSpPr>
          <p:spPr bwMode="auto">
            <a:xfrm>
              <a:off x="3898" y="3283"/>
              <a:ext cx="37" cy="2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116"/>
            <p:cNvSpPr>
              <a:spLocks noChangeShapeType="1"/>
            </p:cNvSpPr>
            <p:nvPr/>
          </p:nvSpPr>
          <p:spPr bwMode="auto">
            <a:xfrm>
              <a:off x="1004" y="3622"/>
              <a:ext cx="28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17"/>
            <p:cNvSpPr>
              <a:spLocks noChangeShapeType="1"/>
            </p:cNvSpPr>
            <p:nvPr/>
          </p:nvSpPr>
          <p:spPr bwMode="auto">
            <a:xfrm>
              <a:off x="1220" y="3632"/>
              <a:ext cx="1" cy="5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18"/>
            <p:cNvSpPr>
              <a:spLocks noChangeShapeType="1"/>
            </p:cNvSpPr>
            <p:nvPr/>
          </p:nvSpPr>
          <p:spPr bwMode="auto">
            <a:xfrm flipH="1">
              <a:off x="882" y="3613"/>
              <a:ext cx="56" cy="7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19"/>
            <p:cNvSpPr>
              <a:spLocks noChangeShapeType="1"/>
            </p:cNvSpPr>
            <p:nvPr/>
          </p:nvSpPr>
          <p:spPr bwMode="auto">
            <a:xfrm flipH="1">
              <a:off x="844" y="3707"/>
              <a:ext cx="19" cy="2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20"/>
            <p:cNvSpPr>
              <a:spLocks noChangeShapeType="1"/>
            </p:cNvSpPr>
            <p:nvPr/>
          </p:nvSpPr>
          <p:spPr bwMode="auto">
            <a:xfrm flipH="1">
              <a:off x="807" y="3764"/>
              <a:ext cx="19" cy="2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21"/>
            <p:cNvSpPr>
              <a:spLocks noChangeShapeType="1"/>
            </p:cNvSpPr>
            <p:nvPr/>
          </p:nvSpPr>
          <p:spPr bwMode="auto">
            <a:xfrm>
              <a:off x="1032" y="3717"/>
              <a:ext cx="19" cy="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122"/>
            <p:cNvSpPr>
              <a:spLocks noChangeShapeType="1"/>
            </p:cNvSpPr>
            <p:nvPr/>
          </p:nvSpPr>
          <p:spPr bwMode="auto">
            <a:xfrm>
              <a:off x="1060" y="3773"/>
              <a:ext cx="10" cy="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123"/>
            <p:cNvSpPr>
              <a:spLocks noChangeShapeType="1"/>
            </p:cNvSpPr>
            <p:nvPr/>
          </p:nvSpPr>
          <p:spPr bwMode="auto">
            <a:xfrm>
              <a:off x="1220" y="3717"/>
              <a:ext cx="1" cy="4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124"/>
            <p:cNvSpPr>
              <a:spLocks noChangeShapeType="1"/>
            </p:cNvSpPr>
            <p:nvPr/>
          </p:nvSpPr>
          <p:spPr bwMode="auto">
            <a:xfrm>
              <a:off x="1220" y="3792"/>
              <a:ext cx="10" cy="4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125"/>
            <p:cNvSpPr>
              <a:spLocks noChangeShapeType="1"/>
            </p:cNvSpPr>
            <p:nvPr/>
          </p:nvSpPr>
          <p:spPr bwMode="auto">
            <a:xfrm flipH="1">
              <a:off x="1633" y="3622"/>
              <a:ext cx="47" cy="8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126"/>
            <p:cNvSpPr>
              <a:spLocks noChangeShapeType="1"/>
            </p:cNvSpPr>
            <p:nvPr/>
          </p:nvSpPr>
          <p:spPr bwMode="auto">
            <a:xfrm>
              <a:off x="1737" y="3622"/>
              <a:ext cx="28" cy="8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127"/>
            <p:cNvSpPr>
              <a:spLocks noChangeShapeType="1"/>
            </p:cNvSpPr>
            <p:nvPr/>
          </p:nvSpPr>
          <p:spPr bwMode="auto">
            <a:xfrm>
              <a:off x="1784" y="3736"/>
              <a:ext cx="19" cy="4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128"/>
            <p:cNvSpPr>
              <a:spLocks noChangeShapeType="1"/>
            </p:cNvSpPr>
            <p:nvPr/>
          </p:nvSpPr>
          <p:spPr bwMode="auto">
            <a:xfrm>
              <a:off x="1812" y="3821"/>
              <a:ext cx="19" cy="2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129"/>
            <p:cNvSpPr>
              <a:spLocks noChangeShapeType="1"/>
            </p:cNvSpPr>
            <p:nvPr/>
          </p:nvSpPr>
          <p:spPr bwMode="auto">
            <a:xfrm flipH="1">
              <a:off x="1596" y="3726"/>
              <a:ext cx="19" cy="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130"/>
            <p:cNvSpPr>
              <a:spLocks noChangeShapeType="1"/>
            </p:cNvSpPr>
            <p:nvPr/>
          </p:nvSpPr>
          <p:spPr bwMode="auto">
            <a:xfrm flipH="1">
              <a:off x="1558" y="3792"/>
              <a:ext cx="29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131"/>
            <p:cNvSpPr>
              <a:spLocks noChangeShapeType="1"/>
            </p:cNvSpPr>
            <p:nvPr/>
          </p:nvSpPr>
          <p:spPr bwMode="auto">
            <a:xfrm>
              <a:off x="1953" y="3632"/>
              <a:ext cx="9" cy="6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132"/>
            <p:cNvSpPr>
              <a:spLocks noChangeShapeType="1"/>
            </p:cNvSpPr>
            <p:nvPr/>
          </p:nvSpPr>
          <p:spPr bwMode="auto">
            <a:xfrm>
              <a:off x="1962" y="3745"/>
              <a:ext cx="1" cy="4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133"/>
            <p:cNvSpPr>
              <a:spLocks noChangeShapeType="1"/>
            </p:cNvSpPr>
            <p:nvPr/>
          </p:nvSpPr>
          <p:spPr bwMode="auto">
            <a:xfrm>
              <a:off x="1962" y="3830"/>
              <a:ext cx="1" cy="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134"/>
            <p:cNvSpPr>
              <a:spLocks noChangeShapeType="1"/>
            </p:cNvSpPr>
            <p:nvPr/>
          </p:nvSpPr>
          <p:spPr bwMode="auto">
            <a:xfrm flipH="1">
              <a:off x="2413" y="3622"/>
              <a:ext cx="38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135"/>
            <p:cNvSpPr>
              <a:spLocks noChangeShapeType="1"/>
            </p:cNvSpPr>
            <p:nvPr/>
          </p:nvSpPr>
          <p:spPr bwMode="auto">
            <a:xfrm flipH="1">
              <a:off x="2385" y="3726"/>
              <a:ext cx="19" cy="4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136"/>
            <p:cNvSpPr>
              <a:spLocks noChangeShapeType="1"/>
            </p:cNvSpPr>
            <p:nvPr/>
          </p:nvSpPr>
          <p:spPr bwMode="auto">
            <a:xfrm flipH="1">
              <a:off x="2338" y="3802"/>
              <a:ext cx="28" cy="4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137"/>
            <p:cNvSpPr>
              <a:spLocks noChangeShapeType="1"/>
            </p:cNvSpPr>
            <p:nvPr/>
          </p:nvSpPr>
          <p:spPr bwMode="auto">
            <a:xfrm>
              <a:off x="2498" y="3622"/>
              <a:ext cx="37" cy="6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138"/>
            <p:cNvSpPr>
              <a:spLocks noChangeShapeType="1"/>
            </p:cNvSpPr>
            <p:nvPr/>
          </p:nvSpPr>
          <p:spPr bwMode="auto">
            <a:xfrm>
              <a:off x="2554" y="3717"/>
              <a:ext cx="19" cy="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139"/>
            <p:cNvSpPr>
              <a:spLocks noChangeShapeType="1"/>
            </p:cNvSpPr>
            <p:nvPr/>
          </p:nvSpPr>
          <p:spPr bwMode="auto">
            <a:xfrm>
              <a:off x="2592" y="3792"/>
              <a:ext cx="19" cy="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40"/>
            <p:cNvSpPr>
              <a:spLocks noChangeShapeType="1"/>
            </p:cNvSpPr>
            <p:nvPr/>
          </p:nvSpPr>
          <p:spPr bwMode="auto">
            <a:xfrm>
              <a:off x="2939" y="3632"/>
              <a:ext cx="1" cy="7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41"/>
            <p:cNvSpPr>
              <a:spLocks noChangeShapeType="1"/>
            </p:cNvSpPr>
            <p:nvPr/>
          </p:nvSpPr>
          <p:spPr bwMode="auto">
            <a:xfrm>
              <a:off x="2939" y="3736"/>
              <a:ext cx="1" cy="3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142"/>
            <p:cNvSpPr>
              <a:spLocks noChangeShapeType="1"/>
            </p:cNvSpPr>
            <p:nvPr/>
          </p:nvSpPr>
          <p:spPr bwMode="auto">
            <a:xfrm>
              <a:off x="2939" y="3811"/>
              <a:ext cx="1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143"/>
            <p:cNvSpPr>
              <a:spLocks noChangeShapeType="1"/>
            </p:cNvSpPr>
            <p:nvPr/>
          </p:nvSpPr>
          <p:spPr bwMode="auto">
            <a:xfrm flipH="1">
              <a:off x="3174" y="3632"/>
              <a:ext cx="19" cy="5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44"/>
            <p:cNvSpPr>
              <a:spLocks noChangeShapeType="1"/>
            </p:cNvSpPr>
            <p:nvPr/>
          </p:nvSpPr>
          <p:spPr bwMode="auto">
            <a:xfrm flipH="1">
              <a:off x="3146" y="3707"/>
              <a:ext cx="19" cy="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145"/>
            <p:cNvSpPr>
              <a:spLocks noChangeShapeType="1"/>
            </p:cNvSpPr>
            <p:nvPr/>
          </p:nvSpPr>
          <p:spPr bwMode="auto">
            <a:xfrm flipH="1">
              <a:off x="3118" y="3792"/>
              <a:ext cx="19" cy="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146"/>
            <p:cNvSpPr>
              <a:spLocks noChangeShapeType="1"/>
            </p:cNvSpPr>
            <p:nvPr/>
          </p:nvSpPr>
          <p:spPr bwMode="auto">
            <a:xfrm>
              <a:off x="3231" y="3622"/>
              <a:ext cx="37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47"/>
            <p:cNvSpPr>
              <a:spLocks noChangeShapeType="1"/>
            </p:cNvSpPr>
            <p:nvPr/>
          </p:nvSpPr>
          <p:spPr bwMode="auto">
            <a:xfrm>
              <a:off x="3287" y="3707"/>
              <a:ext cx="19" cy="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48"/>
            <p:cNvSpPr>
              <a:spLocks noChangeShapeType="1"/>
            </p:cNvSpPr>
            <p:nvPr/>
          </p:nvSpPr>
          <p:spPr bwMode="auto">
            <a:xfrm>
              <a:off x="3315" y="3783"/>
              <a:ext cx="28" cy="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149"/>
            <p:cNvSpPr>
              <a:spLocks noChangeShapeType="1"/>
            </p:cNvSpPr>
            <p:nvPr/>
          </p:nvSpPr>
          <p:spPr bwMode="auto">
            <a:xfrm>
              <a:off x="3691" y="3632"/>
              <a:ext cx="1" cy="5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150"/>
            <p:cNvSpPr>
              <a:spLocks noChangeShapeType="1"/>
            </p:cNvSpPr>
            <p:nvPr/>
          </p:nvSpPr>
          <p:spPr bwMode="auto">
            <a:xfrm>
              <a:off x="3700" y="3726"/>
              <a:ext cx="1" cy="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151"/>
            <p:cNvSpPr>
              <a:spLocks noChangeShapeType="1"/>
            </p:cNvSpPr>
            <p:nvPr/>
          </p:nvSpPr>
          <p:spPr bwMode="auto">
            <a:xfrm>
              <a:off x="3700" y="3783"/>
              <a:ext cx="1" cy="4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152"/>
            <p:cNvSpPr>
              <a:spLocks noChangeShapeType="1"/>
            </p:cNvSpPr>
            <p:nvPr/>
          </p:nvSpPr>
          <p:spPr bwMode="auto">
            <a:xfrm>
              <a:off x="4959" y="3622"/>
              <a:ext cx="56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153"/>
            <p:cNvSpPr>
              <a:spLocks noChangeShapeType="1"/>
            </p:cNvSpPr>
            <p:nvPr/>
          </p:nvSpPr>
          <p:spPr bwMode="auto">
            <a:xfrm>
              <a:off x="5025" y="3717"/>
              <a:ext cx="28" cy="2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154"/>
            <p:cNvSpPr>
              <a:spLocks noChangeShapeType="1"/>
            </p:cNvSpPr>
            <p:nvPr/>
          </p:nvSpPr>
          <p:spPr bwMode="auto">
            <a:xfrm>
              <a:off x="5062" y="3764"/>
              <a:ext cx="19" cy="2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155"/>
            <p:cNvSpPr>
              <a:spLocks noChangeShapeType="1"/>
            </p:cNvSpPr>
            <p:nvPr/>
          </p:nvSpPr>
          <p:spPr bwMode="auto">
            <a:xfrm flipH="1">
              <a:off x="4875" y="3622"/>
              <a:ext cx="28" cy="9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156"/>
            <p:cNvSpPr>
              <a:spLocks noChangeShapeType="1"/>
            </p:cNvSpPr>
            <p:nvPr/>
          </p:nvSpPr>
          <p:spPr bwMode="auto">
            <a:xfrm flipH="1">
              <a:off x="4856" y="3745"/>
              <a:ext cx="19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157"/>
            <p:cNvSpPr>
              <a:spLocks noChangeShapeType="1"/>
            </p:cNvSpPr>
            <p:nvPr/>
          </p:nvSpPr>
          <p:spPr bwMode="auto">
            <a:xfrm flipH="1">
              <a:off x="4837" y="3821"/>
              <a:ext cx="19" cy="5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158"/>
            <p:cNvSpPr>
              <a:spLocks noChangeShapeType="1"/>
            </p:cNvSpPr>
            <p:nvPr/>
          </p:nvSpPr>
          <p:spPr bwMode="auto">
            <a:xfrm>
              <a:off x="4705" y="3632"/>
              <a:ext cx="19" cy="5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159"/>
            <p:cNvSpPr>
              <a:spLocks noChangeShapeType="1"/>
            </p:cNvSpPr>
            <p:nvPr/>
          </p:nvSpPr>
          <p:spPr bwMode="auto">
            <a:xfrm>
              <a:off x="4734" y="3707"/>
              <a:ext cx="18" cy="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160"/>
            <p:cNvSpPr>
              <a:spLocks noChangeShapeType="1"/>
            </p:cNvSpPr>
            <p:nvPr/>
          </p:nvSpPr>
          <p:spPr bwMode="auto">
            <a:xfrm>
              <a:off x="4762" y="3792"/>
              <a:ext cx="19" cy="2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161"/>
            <p:cNvSpPr>
              <a:spLocks noChangeShapeType="1"/>
            </p:cNvSpPr>
            <p:nvPr/>
          </p:nvSpPr>
          <p:spPr bwMode="auto">
            <a:xfrm flipH="1">
              <a:off x="4621" y="3613"/>
              <a:ext cx="28" cy="7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162"/>
            <p:cNvSpPr>
              <a:spLocks noChangeShapeType="1"/>
            </p:cNvSpPr>
            <p:nvPr/>
          </p:nvSpPr>
          <p:spPr bwMode="auto">
            <a:xfrm flipH="1">
              <a:off x="4602" y="3717"/>
              <a:ext cx="19" cy="3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163"/>
            <p:cNvSpPr>
              <a:spLocks noChangeShapeType="1"/>
            </p:cNvSpPr>
            <p:nvPr/>
          </p:nvSpPr>
          <p:spPr bwMode="auto">
            <a:xfrm flipH="1">
              <a:off x="4583" y="3773"/>
              <a:ext cx="19" cy="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Rectangle 164"/>
            <p:cNvSpPr>
              <a:spLocks noChangeArrowheads="1"/>
            </p:cNvSpPr>
            <p:nvPr/>
          </p:nvSpPr>
          <p:spPr bwMode="auto">
            <a:xfrm>
              <a:off x="2169" y="3528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2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altLang="en-US" sz="2400" baseline="-25000">
                <a:latin typeface="Times" pitchFamily="18" charset="0"/>
              </a:endParaRPr>
            </a:p>
          </p:txBody>
        </p:sp>
        <p:sp>
          <p:nvSpPr>
            <p:cNvPr id="166" name="Rectangle 165"/>
            <p:cNvSpPr>
              <a:spLocks noChangeArrowheads="1"/>
            </p:cNvSpPr>
            <p:nvPr/>
          </p:nvSpPr>
          <p:spPr bwMode="auto">
            <a:xfrm>
              <a:off x="2695" y="3528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2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altLang="en-US" sz="2400" baseline="-25000">
                <a:latin typeface="Times" pitchFamily="18" charset="0"/>
              </a:endParaRPr>
            </a:p>
          </p:txBody>
        </p:sp>
        <p:sp>
          <p:nvSpPr>
            <p:cNvPr id="167" name="Rectangle 166"/>
            <p:cNvSpPr>
              <a:spLocks noChangeArrowheads="1"/>
            </p:cNvSpPr>
            <p:nvPr/>
          </p:nvSpPr>
          <p:spPr bwMode="auto">
            <a:xfrm>
              <a:off x="3428" y="3537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2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altLang="en-US" sz="2400" baseline="-25000">
                <a:latin typeface="Times" pitchFamily="18" charset="0"/>
              </a:endParaRPr>
            </a:p>
          </p:txBody>
        </p:sp>
        <p:sp>
          <p:nvSpPr>
            <p:cNvPr id="168" name="Rectangle 167"/>
            <p:cNvSpPr>
              <a:spLocks noChangeArrowheads="1"/>
            </p:cNvSpPr>
            <p:nvPr/>
          </p:nvSpPr>
          <p:spPr bwMode="auto">
            <a:xfrm>
              <a:off x="3916" y="3528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2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altLang="en-US" sz="2400" baseline="-25000">
                <a:latin typeface="Times" pitchFamily="18" charset="0"/>
              </a:endParaRPr>
            </a:p>
          </p:txBody>
        </p:sp>
        <p:sp>
          <p:nvSpPr>
            <p:cNvPr id="169" name="Rectangle 168"/>
            <p:cNvSpPr>
              <a:spLocks noChangeArrowheads="1"/>
            </p:cNvSpPr>
            <p:nvPr/>
          </p:nvSpPr>
          <p:spPr bwMode="auto">
            <a:xfrm>
              <a:off x="1436" y="3528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2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altLang="en-US" sz="2400" baseline="-25000">
                <a:latin typeface="Times" pitchFamily="18" charset="0"/>
              </a:endParaRPr>
            </a:p>
          </p:txBody>
        </p:sp>
        <p:sp>
          <p:nvSpPr>
            <p:cNvPr id="170" name="Rectangle 169"/>
            <p:cNvSpPr>
              <a:spLocks noChangeArrowheads="1"/>
            </p:cNvSpPr>
            <p:nvPr/>
          </p:nvSpPr>
          <p:spPr bwMode="auto">
            <a:xfrm>
              <a:off x="854" y="2934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2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altLang="en-US" sz="2400" baseline="-25000">
                <a:latin typeface="Times" pitchFamily="18" charset="0"/>
              </a:endParaRPr>
            </a:p>
          </p:txBody>
        </p:sp>
        <p:sp>
          <p:nvSpPr>
            <p:cNvPr id="171" name="Rectangle 170"/>
            <p:cNvSpPr>
              <a:spLocks noChangeArrowheads="1"/>
            </p:cNvSpPr>
            <p:nvPr/>
          </p:nvSpPr>
          <p:spPr bwMode="auto">
            <a:xfrm>
              <a:off x="2075" y="2924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2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altLang="en-US" sz="2400" baseline="-25000">
                <a:latin typeface="Times" pitchFamily="18" charset="0"/>
              </a:endParaRPr>
            </a:p>
          </p:txBody>
        </p:sp>
        <p:sp>
          <p:nvSpPr>
            <p:cNvPr id="172" name="Rectangle 171"/>
            <p:cNvSpPr>
              <a:spLocks noChangeArrowheads="1"/>
            </p:cNvSpPr>
            <p:nvPr/>
          </p:nvSpPr>
          <p:spPr bwMode="auto">
            <a:xfrm>
              <a:off x="3287" y="2934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2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altLang="en-US" sz="2400" baseline="-25000">
                <a:latin typeface="Times" pitchFamily="18" charset="0"/>
              </a:endParaRPr>
            </a:p>
          </p:txBody>
        </p:sp>
        <p:sp>
          <p:nvSpPr>
            <p:cNvPr id="173" name="Rectangle 172"/>
            <p:cNvSpPr>
              <a:spLocks noChangeArrowheads="1"/>
            </p:cNvSpPr>
            <p:nvPr/>
          </p:nvSpPr>
          <p:spPr bwMode="auto">
            <a:xfrm>
              <a:off x="4198" y="2934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2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altLang="en-US" sz="2400" baseline="-25000">
                <a:latin typeface="Times" pitchFamily="18" charset="0"/>
              </a:endParaRPr>
            </a:p>
          </p:txBody>
        </p:sp>
        <p:sp>
          <p:nvSpPr>
            <p:cNvPr id="174" name="Rectangle 173"/>
            <p:cNvSpPr>
              <a:spLocks noChangeArrowheads="1"/>
            </p:cNvSpPr>
            <p:nvPr/>
          </p:nvSpPr>
          <p:spPr bwMode="auto">
            <a:xfrm>
              <a:off x="4508" y="2934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2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altLang="en-US" sz="2400" baseline="-25000">
                <a:latin typeface="Times" pitchFamily="18" charset="0"/>
              </a:endParaRPr>
            </a:p>
          </p:txBody>
        </p:sp>
      </p:grpSp>
      <p:grpSp>
        <p:nvGrpSpPr>
          <p:cNvPr id="183" name="Group 176"/>
          <p:cNvGrpSpPr>
            <a:grpSpLocks/>
          </p:cNvGrpSpPr>
          <p:nvPr/>
        </p:nvGrpSpPr>
        <p:grpSpPr bwMode="auto">
          <a:xfrm>
            <a:off x="3924300" y="5344493"/>
            <a:ext cx="254000" cy="292100"/>
            <a:chOff x="4504" y="2916"/>
            <a:chExt cx="160" cy="184"/>
          </a:xfrm>
        </p:grpSpPr>
        <p:sp>
          <p:nvSpPr>
            <p:cNvPr id="184" name="Rectangle 177"/>
            <p:cNvSpPr>
              <a:spLocks noChangeArrowheads="1"/>
            </p:cNvSpPr>
            <p:nvPr/>
          </p:nvSpPr>
          <p:spPr bwMode="auto">
            <a:xfrm>
              <a:off x="4504" y="2916"/>
              <a:ext cx="160" cy="1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" name="Rectangle 178"/>
            <p:cNvSpPr>
              <a:spLocks noChangeArrowheads="1"/>
            </p:cNvSpPr>
            <p:nvPr/>
          </p:nvSpPr>
          <p:spPr bwMode="auto">
            <a:xfrm>
              <a:off x="4547" y="2941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3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altLang="en-US" sz="2400" baseline="-25000">
                <a:latin typeface="Times" pitchFamily="18" charset="0"/>
              </a:endParaRPr>
            </a:p>
          </p:txBody>
        </p:sp>
      </p:grpSp>
      <p:grpSp>
        <p:nvGrpSpPr>
          <p:cNvPr id="186" name="Group 179"/>
          <p:cNvGrpSpPr>
            <a:grpSpLocks/>
          </p:cNvGrpSpPr>
          <p:nvPr/>
        </p:nvGrpSpPr>
        <p:grpSpPr bwMode="auto">
          <a:xfrm>
            <a:off x="5105400" y="5388943"/>
            <a:ext cx="254000" cy="292100"/>
            <a:chOff x="4504" y="2916"/>
            <a:chExt cx="160" cy="184"/>
          </a:xfrm>
        </p:grpSpPr>
        <p:sp>
          <p:nvSpPr>
            <p:cNvPr id="187" name="Rectangle 180"/>
            <p:cNvSpPr>
              <a:spLocks noChangeArrowheads="1"/>
            </p:cNvSpPr>
            <p:nvPr/>
          </p:nvSpPr>
          <p:spPr bwMode="auto">
            <a:xfrm>
              <a:off x="4504" y="2916"/>
              <a:ext cx="160" cy="1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" name="Rectangle 181"/>
            <p:cNvSpPr>
              <a:spLocks noChangeArrowheads="1"/>
            </p:cNvSpPr>
            <p:nvPr/>
          </p:nvSpPr>
          <p:spPr bwMode="auto">
            <a:xfrm>
              <a:off x="4547" y="2941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3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altLang="en-US" sz="2400" baseline="-25000">
                <a:latin typeface="Times" pitchFamily="18" charset="0"/>
              </a:endParaRPr>
            </a:p>
          </p:txBody>
        </p:sp>
      </p:grpSp>
      <p:grpSp>
        <p:nvGrpSpPr>
          <p:cNvPr id="189" name="Group 182"/>
          <p:cNvGrpSpPr>
            <a:grpSpLocks/>
          </p:cNvGrpSpPr>
          <p:nvPr/>
        </p:nvGrpSpPr>
        <p:grpSpPr bwMode="auto">
          <a:xfrm>
            <a:off x="2959100" y="4442793"/>
            <a:ext cx="254000" cy="292100"/>
            <a:chOff x="4504" y="2916"/>
            <a:chExt cx="160" cy="184"/>
          </a:xfrm>
        </p:grpSpPr>
        <p:sp>
          <p:nvSpPr>
            <p:cNvPr id="190" name="Rectangle 183"/>
            <p:cNvSpPr>
              <a:spLocks noChangeArrowheads="1"/>
            </p:cNvSpPr>
            <p:nvPr/>
          </p:nvSpPr>
          <p:spPr bwMode="auto">
            <a:xfrm>
              <a:off x="4504" y="2916"/>
              <a:ext cx="160" cy="1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1" name="Rectangle 184"/>
            <p:cNvSpPr>
              <a:spLocks noChangeArrowheads="1"/>
            </p:cNvSpPr>
            <p:nvPr/>
          </p:nvSpPr>
          <p:spPr bwMode="auto">
            <a:xfrm>
              <a:off x="4547" y="2941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3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altLang="en-US" sz="2400" baseline="-25000">
                <a:latin typeface="Times" pitchFamily="18" charset="0"/>
              </a:endParaRPr>
            </a:p>
          </p:txBody>
        </p:sp>
      </p:grpSp>
      <p:grpSp>
        <p:nvGrpSpPr>
          <p:cNvPr id="192" name="Group 185"/>
          <p:cNvGrpSpPr>
            <a:grpSpLocks/>
          </p:cNvGrpSpPr>
          <p:nvPr/>
        </p:nvGrpSpPr>
        <p:grpSpPr bwMode="auto">
          <a:xfrm>
            <a:off x="4876800" y="4442793"/>
            <a:ext cx="254000" cy="292100"/>
            <a:chOff x="4504" y="2916"/>
            <a:chExt cx="160" cy="184"/>
          </a:xfrm>
        </p:grpSpPr>
        <p:sp>
          <p:nvSpPr>
            <p:cNvPr id="193" name="Rectangle 186"/>
            <p:cNvSpPr>
              <a:spLocks noChangeArrowheads="1"/>
            </p:cNvSpPr>
            <p:nvPr/>
          </p:nvSpPr>
          <p:spPr bwMode="auto">
            <a:xfrm>
              <a:off x="4504" y="2916"/>
              <a:ext cx="160" cy="1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" name="Rectangle 187"/>
            <p:cNvSpPr>
              <a:spLocks noChangeArrowheads="1"/>
            </p:cNvSpPr>
            <p:nvPr/>
          </p:nvSpPr>
          <p:spPr bwMode="auto">
            <a:xfrm>
              <a:off x="4547" y="2941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3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altLang="en-US" sz="2400" baseline="-25000">
                <a:latin typeface="Times" pitchFamily="18" charset="0"/>
              </a:endParaRPr>
            </a:p>
          </p:txBody>
        </p:sp>
      </p:grpSp>
      <p:grpSp>
        <p:nvGrpSpPr>
          <p:cNvPr id="195" name="Group 188"/>
          <p:cNvGrpSpPr>
            <a:grpSpLocks/>
          </p:cNvGrpSpPr>
          <p:nvPr/>
        </p:nvGrpSpPr>
        <p:grpSpPr bwMode="auto">
          <a:xfrm>
            <a:off x="3124200" y="5382593"/>
            <a:ext cx="254000" cy="292100"/>
            <a:chOff x="4504" y="2916"/>
            <a:chExt cx="160" cy="184"/>
          </a:xfrm>
        </p:grpSpPr>
        <p:sp>
          <p:nvSpPr>
            <p:cNvPr id="196" name="Rectangle 189"/>
            <p:cNvSpPr>
              <a:spLocks noChangeArrowheads="1"/>
            </p:cNvSpPr>
            <p:nvPr/>
          </p:nvSpPr>
          <p:spPr bwMode="auto">
            <a:xfrm>
              <a:off x="4504" y="2916"/>
              <a:ext cx="160" cy="1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" name="Rectangle 190"/>
            <p:cNvSpPr>
              <a:spLocks noChangeArrowheads="1"/>
            </p:cNvSpPr>
            <p:nvPr/>
          </p:nvSpPr>
          <p:spPr bwMode="auto">
            <a:xfrm>
              <a:off x="4547" y="2941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3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altLang="en-US" sz="2400" baseline="-25000">
                <a:latin typeface="Times" pitchFamily="18" charset="0"/>
              </a:endParaRPr>
            </a:p>
          </p:txBody>
        </p:sp>
      </p:grpSp>
      <p:grpSp>
        <p:nvGrpSpPr>
          <p:cNvPr id="198" name="Group 191"/>
          <p:cNvGrpSpPr>
            <a:grpSpLocks/>
          </p:cNvGrpSpPr>
          <p:nvPr/>
        </p:nvGrpSpPr>
        <p:grpSpPr bwMode="auto">
          <a:xfrm>
            <a:off x="1936750" y="5382593"/>
            <a:ext cx="254000" cy="292100"/>
            <a:chOff x="4504" y="2916"/>
            <a:chExt cx="160" cy="184"/>
          </a:xfrm>
        </p:grpSpPr>
        <p:sp>
          <p:nvSpPr>
            <p:cNvPr id="199" name="Rectangle 192"/>
            <p:cNvSpPr>
              <a:spLocks noChangeArrowheads="1"/>
            </p:cNvSpPr>
            <p:nvPr/>
          </p:nvSpPr>
          <p:spPr bwMode="auto">
            <a:xfrm>
              <a:off x="4504" y="2916"/>
              <a:ext cx="160" cy="1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" name="Rectangle 193"/>
            <p:cNvSpPr>
              <a:spLocks noChangeArrowheads="1"/>
            </p:cNvSpPr>
            <p:nvPr/>
          </p:nvSpPr>
          <p:spPr bwMode="auto">
            <a:xfrm>
              <a:off x="4547" y="2941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3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altLang="en-US" sz="2400" baseline="-25000">
                <a:latin typeface="Times" pitchFamily="18" charset="0"/>
              </a:endParaRPr>
            </a:p>
          </p:txBody>
        </p:sp>
      </p:grpSp>
      <p:grpSp>
        <p:nvGrpSpPr>
          <p:cNvPr id="201" name="Group 194"/>
          <p:cNvGrpSpPr>
            <a:grpSpLocks/>
          </p:cNvGrpSpPr>
          <p:nvPr/>
        </p:nvGrpSpPr>
        <p:grpSpPr bwMode="auto">
          <a:xfrm>
            <a:off x="5873750" y="5350843"/>
            <a:ext cx="254000" cy="292100"/>
            <a:chOff x="4504" y="2916"/>
            <a:chExt cx="160" cy="184"/>
          </a:xfrm>
        </p:grpSpPr>
        <p:sp>
          <p:nvSpPr>
            <p:cNvPr id="202" name="Rectangle 195"/>
            <p:cNvSpPr>
              <a:spLocks noChangeArrowheads="1"/>
            </p:cNvSpPr>
            <p:nvPr/>
          </p:nvSpPr>
          <p:spPr bwMode="auto">
            <a:xfrm>
              <a:off x="4504" y="2916"/>
              <a:ext cx="160" cy="1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" name="Rectangle 196"/>
            <p:cNvSpPr>
              <a:spLocks noChangeArrowheads="1"/>
            </p:cNvSpPr>
            <p:nvPr/>
          </p:nvSpPr>
          <p:spPr bwMode="auto">
            <a:xfrm>
              <a:off x="4547" y="2941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3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altLang="en-US" sz="2400" baseline="-25000">
                <a:latin typeface="Times" pitchFamily="18" charset="0"/>
              </a:endParaRPr>
            </a:p>
          </p:txBody>
        </p:sp>
      </p:grpSp>
      <p:grpSp>
        <p:nvGrpSpPr>
          <p:cNvPr id="204" name="Group 197"/>
          <p:cNvGrpSpPr>
            <a:grpSpLocks/>
          </p:cNvGrpSpPr>
          <p:nvPr/>
        </p:nvGrpSpPr>
        <p:grpSpPr bwMode="auto">
          <a:xfrm>
            <a:off x="6330950" y="4430093"/>
            <a:ext cx="254000" cy="292100"/>
            <a:chOff x="4504" y="2916"/>
            <a:chExt cx="160" cy="184"/>
          </a:xfrm>
        </p:grpSpPr>
        <p:sp>
          <p:nvSpPr>
            <p:cNvPr id="205" name="Rectangle 198"/>
            <p:cNvSpPr>
              <a:spLocks noChangeArrowheads="1"/>
            </p:cNvSpPr>
            <p:nvPr/>
          </p:nvSpPr>
          <p:spPr bwMode="auto">
            <a:xfrm>
              <a:off x="4504" y="2916"/>
              <a:ext cx="160" cy="1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" name="Rectangle 199"/>
            <p:cNvSpPr>
              <a:spLocks noChangeArrowheads="1"/>
            </p:cNvSpPr>
            <p:nvPr/>
          </p:nvSpPr>
          <p:spPr bwMode="auto">
            <a:xfrm>
              <a:off x="4547" y="2941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3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altLang="en-US" sz="2400" baseline="-25000">
                <a:latin typeface="Times" pitchFamily="18" charset="0"/>
              </a:endParaRPr>
            </a:p>
          </p:txBody>
        </p:sp>
      </p:grpSp>
      <p:grpSp>
        <p:nvGrpSpPr>
          <p:cNvPr id="207" name="Group 200"/>
          <p:cNvGrpSpPr>
            <a:grpSpLocks/>
          </p:cNvGrpSpPr>
          <p:nvPr/>
        </p:nvGrpSpPr>
        <p:grpSpPr bwMode="auto">
          <a:xfrm>
            <a:off x="6826250" y="4430093"/>
            <a:ext cx="254000" cy="292100"/>
            <a:chOff x="4504" y="2916"/>
            <a:chExt cx="160" cy="184"/>
          </a:xfrm>
        </p:grpSpPr>
        <p:sp>
          <p:nvSpPr>
            <p:cNvPr id="208" name="Rectangle 201"/>
            <p:cNvSpPr>
              <a:spLocks noChangeArrowheads="1"/>
            </p:cNvSpPr>
            <p:nvPr/>
          </p:nvSpPr>
          <p:spPr bwMode="auto">
            <a:xfrm>
              <a:off x="4504" y="2916"/>
              <a:ext cx="160" cy="1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" name="Rectangle 202"/>
            <p:cNvSpPr>
              <a:spLocks noChangeArrowheads="1"/>
            </p:cNvSpPr>
            <p:nvPr/>
          </p:nvSpPr>
          <p:spPr bwMode="auto">
            <a:xfrm>
              <a:off x="4547" y="2941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3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altLang="en-US" sz="2400" baseline="-25000">
                <a:latin typeface="Times" pitchFamily="18" charset="0"/>
              </a:endParaRPr>
            </a:p>
          </p:txBody>
        </p:sp>
      </p:grpSp>
      <p:grpSp>
        <p:nvGrpSpPr>
          <p:cNvPr id="210" name="Group 203"/>
          <p:cNvGrpSpPr>
            <a:grpSpLocks/>
          </p:cNvGrpSpPr>
          <p:nvPr/>
        </p:nvGrpSpPr>
        <p:grpSpPr bwMode="auto">
          <a:xfrm>
            <a:off x="1047750" y="4430093"/>
            <a:ext cx="254000" cy="292100"/>
            <a:chOff x="4504" y="2916"/>
            <a:chExt cx="160" cy="184"/>
          </a:xfrm>
        </p:grpSpPr>
        <p:sp>
          <p:nvSpPr>
            <p:cNvPr id="211" name="Rectangle 204"/>
            <p:cNvSpPr>
              <a:spLocks noChangeArrowheads="1"/>
            </p:cNvSpPr>
            <p:nvPr/>
          </p:nvSpPr>
          <p:spPr bwMode="auto">
            <a:xfrm>
              <a:off x="4504" y="2916"/>
              <a:ext cx="160" cy="1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" name="Rectangle 205"/>
            <p:cNvSpPr>
              <a:spLocks noChangeArrowheads="1"/>
            </p:cNvSpPr>
            <p:nvPr/>
          </p:nvSpPr>
          <p:spPr bwMode="auto">
            <a:xfrm>
              <a:off x="4547" y="2941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3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altLang="en-US" sz="2400" baseline="-25000">
                <a:latin typeface="Times" pitchFamily="18" charset="0"/>
              </a:endParaRPr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034029"/>
              </p:ext>
            </p:extLst>
          </p:nvPr>
        </p:nvGraphicFramePr>
        <p:xfrm>
          <a:off x="469900" y="1557338"/>
          <a:ext cx="2959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公式" r:id="rId3" imgW="2958840" imgH="330120" progId="Equation.3">
                  <p:embed/>
                </p:oleObj>
              </mc:Choice>
              <mc:Fallback>
                <p:oleObj name="公式" r:id="rId3" imgW="2958840" imgH="33012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1557338"/>
                        <a:ext cx="2959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4440238" y="2120464"/>
                <a:ext cx="4271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238" y="2120464"/>
                <a:ext cx="42710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5795930" y="5770736"/>
                <a:ext cx="468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930" y="5770736"/>
                <a:ext cx="46884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96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785"/>
                <a:ext cx="8229600" cy="537321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p"/>
                </a:pP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Every-Visit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MC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</a:p>
              <a:p>
                <a:pPr lvl="1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000" dirty="0" smtClean="0">
                  <a:solidFill>
                    <a:srgbClr val="0070C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endParaRPr lang="en-US" altLang="zh-CN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zh-CN" altLang="en-US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目标：</a:t>
                </a:r>
                <a:r>
                  <a:rPr lang="zh-CN" altLang="en-US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在经过若干次平均后，得到真实的返回值</a:t>
                </a:r>
                <a:endParaRPr lang="en-US" altLang="zh-CN" sz="2000" dirty="0" smtClean="0">
                  <a:solidFill>
                    <a:srgbClr val="0070C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p"/>
                </a:pPr>
                <a:r>
                  <a:rPr lang="zh-CN" altLang="en-US" sz="24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最简单的时间差分方法</a:t>
                </a:r>
                <a:r>
                  <a:rPr lang="en-US" altLang="zh-CN" sz="24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emporal </a:t>
                </a:r>
                <a:r>
                  <a:rPr lang="en-US" altLang="zh-CN" sz="24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ifference)</a:t>
                </a:r>
              </a:p>
              <a:p>
                <a:pPr lvl="1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zh-CN" altLang="en-US" sz="2000" b="0" i="1" dirty="0" smtClean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endParaRPr lang="en-US" altLang="zh-CN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zh-CN" altLang="en-US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目标：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在每一次经验后，都对返回值进行估计</a:t>
                </a:r>
                <a:endPara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0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5"/>
                <a:ext cx="8229600" cy="5373216"/>
              </a:xfrm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时差学习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H="1" flipV="1">
            <a:off x="3275856" y="2692888"/>
            <a:ext cx="0" cy="368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" name="Group 9"/>
          <p:cNvGrpSpPr>
            <a:grpSpLocks/>
          </p:cNvGrpSpPr>
          <p:nvPr/>
        </p:nvGrpSpPr>
        <p:grpSpPr bwMode="auto">
          <a:xfrm>
            <a:off x="3059832" y="4886325"/>
            <a:ext cx="1625600" cy="463550"/>
            <a:chOff x="2692" y="3556"/>
            <a:chExt cx="1024" cy="292"/>
          </a:xfrm>
        </p:grpSpPr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2700" y="3656"/>
              <a:ext cx="100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 flipV="1">
              <a:off x="3708" y="3556"/>
              <a:ext cx="8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 flipV="1">
              <a:off x="2692" y="3556"/>
              <a:ext cx="8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2928" y="3660"/>
              <a:ext cx="0" cy="1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131840" y="2650148"/>
            <a:ext cx="30264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49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Freeform 4"/>
          <p:cNvSpPr>
            <a:spLocks/>
          </p:cNvSpPr>
          <p:nvPr/>
        </p:nvSpPr>
        <p:spPr bwMode="auto">
          <a:xfrm>
            <a:off x="4211960" y="2420888"/>
            <a:ext cx="1778000" cy="1587500"/>
          </a:xfrm>
          <a:custGeom>
            <a:avLst/>
            <a:gdLst>
              <a:gd name="T0" fmla="*/ 66 w 1120"/>
              <a:gd name="T1" fmla="*/ 10 h 1000"/>
              <a:gd name="T2" fmla="*/ 150 w 1120"/>
              <a:gd name="T3" fmla="*/ 0 h 1000"/>
              <a:gd name="T4" fmla="*/ 226 w 1120"/>
              <a:gd name="T5" fmla="*/ 0 h 1000"/>
              <a:gd name="T6" fmla="*/ 282 w 1120"/>
              <a:gd name="T7" fmla="*/ 0 h 1000"/>
              <a:gd name="T8" fmla="*/ 320 w 1120"/>
              <a:gd name="T9" fmla="*/ 10 h 1000"/>
              <a:gd name="T10" fmla="*/ 348 w 1120"/>
              <a:gd name="T11" fmla="*/ 20 h 1000"/>
              <a:gd name="T12" fmla="*/ 423 w 1120"/>
              <a:gd name="T13" fmla="*/ 51 h 1000"/>
              <a:gd name="T14" fmla="*/ 489 w 1120"/>
              <a:gd name="T15" fmla="*/ 81 h 1000"/>
              <a:gd name="T16" fmla="*/ 583 w 1120"/>
              <a:gd name="T17" fmla="*/ 122 h 1000"/>
              <a:gd name="T18" fmla="*/ 621 w 1120"/>
              <a:gd name="T19" fmla="*/ 143 h 1000"/>
              <a:gd name="T20" fmla="*/ 715 w 1120"/>
              <a:gd name="T21" fmla="*/ 184 h 1000"/>
              <a:gd name="T22" fmla="*/ 800 w 1120"/>
              <a:gd name="T23" fmla="*/ 214 h 1000"/>
              <a:gd name="T24" fmla="*/ 884 w 1120"/>
              <a:gd name="T25" fmla="*/ 245 h 1000"/>
              <a:gd name="T26" fmla="*/ 922 w 1120"/>
              <a:gd name="T27" fmla="*/ 255 h 1000"/>
              <a:gd name="T28" fmla="*/ 1007 w 1120"/>
              <a:gd name="T29" fmla="*/ 286 h 1000"/>
              <a:gd name="T30" fmla="*/ 1082 w 1120"/>
              <a:gd name="T31" fmla="*/ 337 h 1000"/>
              <a:gd name="T32" fmla="*/ 1110 w 1120"/>
              <a:gd name="T33" fmla="*/ 367 h 1000"/>
              <a:gd name="T34" fmla="*/ 1120 w 1120"/>
              <a:gd name="T35" fmla="*/ 408 h 1000"/>
              <a:gd name="T36" fmla="*/ 1120 w 1120"/>
              <a:gd name="T37" fmla="*/ 459 h 1000"/>
              <a:gd name="T38" fmla="*/ 1091 w 1120"/>
              <a:gd name="T39" fmla="*/ 531 h 1000"/>
              <a:gd name="T40" fmla="*/ 1063 w 1120"/>
              <a:gd name="T41" fmla="*/ 582 h 1000"/>
              <a:gd name="T42" fmla="*/ 931 w 1120"/>
              <a:gd name="T43" fmla="*/ 786 h 1000"/>
              <a:gd name="T44" fmla="*/ 875 w 1120"/>
              <a:gd name="T45" fmla="*/ 857 h 1000"/>
              <a:gd name="T46" fmla="*/ 818 w 1120"/>
              <a:gd name="T47" fmla="*/ 919 h 1000"/>
              <a:gd name="T48" fmla="*/ 790 w 1120"/>
              <a:gd name="T49" fmla="*/ 949 h 1000"/>
              <a:gd name="T50" fmla="*/ 734 w 1120"/>
              <a:gd name="T51" fmla="*/ 980 h 1000"/>
              <a:gd name="T52" fmla="*/ 706 w 1120"/>
              <a:gd name="T53" fmla="*/ 990 h 1000"/>
              <a:gd name="T54" fmla="*/ 640 w 1120"/>
              <a:gd name="T55" fmla="*/ 1000 h 1000"/>
              <a:gd name="T56" fmla="*/ 583 w 1120"/>
              <a:gd name="T57" fmla="*/ 980 h 1000"/>
              <a:gd name="T58" fmla="*/ 555 w 1120"/>
              <a:gd name="T59" fmla="*/ 959 h 1000"/>
              <a:gd name="T60" fmla="*/ 536 w 1120"/>
              <a:gd name="T61" fmla="*/ 908 h 1000"/>
              <a:gd name="T62" fmla="*/ 527 w 1120"/>
              <a:gd name="T63" fmla="*/ 827 h 1000"/>
              <a:gd name="T64" fmla="*/ 527 w 1120"/>
              <a:gd name="T65" fmla="*/ 796 h 1000"/>
              <a:gd name="T66" fmla="*/ 546 w 1120"/>
              <a:gd name="T67" fmla="*/ 745 h 1000"/>
              <a:gd name="T68" fmla="*/ 583 w 1120"/>
              <a:gd name="T69" fmla="*/ 694 h 1000"/>
              <a:gd name="T70" fmla="*/ 640 w 1120"/>
              <a:gd name="T71" fmla="*/ 633 h 1000"/>
              <a:gd name="T72" fmla="*/ 658 w 1120"/>
              <a:gd name="T73" fmla="*/ 612 h 1000"/>
              <a:gd name="T74" fmla="*/ 696 w 1120"/>
              <a:gd name="T75" fmla="*/ 571 h 1000"/>
              <a:gd name="T76" fmla="*/ 706 w 1120"/>
              <a:gd name="T77" fmla="*/ 531 h 1000"/>
              <a:gd name="T78" fmla="*/ 668 w 1120"/>
              <a:gd name="T79" fmla="*/ 500 h 1000"/>
              <a:gd name="T80" fmla="*/ 621 w 1120"/>
              <a:gd name="T81" fmla="*/ 490 h 1000"/>
              <a:gd name="T82" fmla="*/ 527 w 1120"/>
              <a:gd name="T83" fmla="*/ 480 h 1000"/>
              <a:gd name="T84" fmla="*/ 423 w 1120"/>
              <a:gd name="T85" fmla="*/ 459 h 1000"/>
              <a:gd name="T86" fmla="*/ 386 w 1120"/>
              <a:gd name="T87" fmla="*/ 459 h 1000"/>
              <a:gd name="T88" fmla="*/ 310 w 1120"/>
              <a:gd name="T89" fmla="*/ 439 h 1000"/>
              <a:gd name="T90" fmla="*/ 244 w 1120"/>
              <a:gd name="T91" fmla="*/ 408 h 1000"/>
              <a:gd name="T92" fmla="*/ 131 w 1120"/>
              <a:gd name="T93" fmla="*/ 347 h 1000"/>
              <a:gd name="T94" fmla="*/ 66 w 1120"/>
              <a:gd name="T95" fmla="*/ 306 h 1000"/>
              <a:gd name="T96" fmla="*/ 18 w 1120"/>
              <a:gd name="T97" fmla="*/ 255 h 1000"/>
              <a:gd name="T98" fmla="*/ 0 w 1120"/>
              <a:gd name="T99" fmla="*/ 194 h 1000"/>
              <a:gd name="T100" fmla="*/ 0 w 1120"/>
              <a:gd name="T101" fmla="*/ 143 h 1000"/>
              <a:gd name="T102" fmla="*/ 9 w 1120"/>
              <a:gd name="T103" fmla="*/ 81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20" h="1000">
                <a:moveTo>
                  <a:pt x="47" y="10"/>
                </a:moveTo>
                <a:lnTo>
                  <a:pt x="66" y="10"/>
                </a:lnTo>
                <a:lnTo>
                  <a:pt x="122" y="0"/>
                </a:lnTo>
                <a:lnTo>
                  <a:pt x="150" y="0"/>
                </a:lnTo>
                <a:lnTo>
                  <a:pt x="188" y="0"/>
                </a:lnTo>
                <a:lnTo>
                  <a:pt x="226" y="0"/>
                </a:lnTo>
                <a:lnTo>
                  <a:pt x="263" y="0"/>
                </a:lnTo>
                <a:lnTo>
                  <a:pt x="282" y="0"/>
                </a:lnTo>
                <a:lnTo>
                  <a:pt x="310" y="10"/>
                </a:lnTo>
                <a:lnTo>
                  <a:pt x="320" y="10"/>
                </a:lnTo>
                <a:lnTo>
                  <a:pt x="329" y="10"/>
                </a:lnTo>
                <a:lnTo>
                  <a:pt x="348" y="20"/>
                </a:lnTo>
                <a:lnTo>
                  <a:pt x="376" y="30"/>
                </a:lnTo>
                <a:lnTo>
                  <a:pt x="423" y="51"/>
                </a:lnTo>
                <a:lnTo>
                  <a:pt x="442" y="61"/>
                </a:lnTo>
                <a:lnTo>
                  <a:pt x="489" y="81"/>
                </a:lnTo>
                <a:lnTo>
                  <a:pt x="536" y="102"/>
                </a:lnTo>
                <a:lnTo>
                  <a:pt x="583" y="122"/>
                </a:lnTo>
                <a:lnTo>
                  <a:pt x="602" y="133"/>
                </a:lnTo>
                <a:lnTo>
                  <a:pt x="621" y="143"/>
                </a:lnTo>
                <a:lnTo>
                  <a:pt x="668" y="163"/>
                </a:lnTo>
                <a:lnTo>
                  <a:pt x="715" y="184"/>
                </a:lnTo>
                <a:lnTo>
                  <a:pt x="771" y="204"/>
                </a:lnTo>
                <a:lnTo>
                  <a:pt x="800" y="214"/>
                </a:lnTo>
                <a:lnTo>
                  <a:pt x="847" y="235"/>
                </a:lnTo>
                <a:lnTo>
                  <a:pt x="884" y="245"/>
                </a:lnTo>
                <a:lnTo>
                  <a:pt x="913" y="255"/>
                </a:lnTo>
                <a:lnTo>
                  <a:pt x="922" y="255"/>
                </a:lnTo>
                <a:lnTo>
                  <a:pt x="960" y="265"/>
                </a:lnTo>
                <a:lnTo>
                  <a:pt x="1007" y="286"/>
                </a:lnTo>
                <a:lnTo>
                  <a:pt x="1044" y="306"/>
                </a:lnTo>
                <a:lnTo>
                  <a:pt x="1082" y="337"/>
                </a:lnTo>
                <a:lnTo>
                  <a:pt x="1101" y="357"/>
                </a:lnTo>
                <a:lnTo>
                  <a:pt x="1110" y="367"/>
                </a:lnTo>
                <a:lnTo>
                  <a:pt x="1120" y="398"/>
                </a:lnTo>
                <a:lnTo>
                  <a:pt x="1120" y="408"/>
                </a:lnTo>
                <a:lnTo>
                  <a:pt x="1120" y="449"/>
                </a:lnTo>
                <a:lnTo>
                  <a:pt x="1120" y="459"/>
                </a:lnTo>
                <a:lnTo>
                  <a:pt x="1110" y="490"/>
                </a:lnTo>
                <a:lnTo>
                  <a:pt x="1091" y="531"/>
                </a:lnTo>
                <a:lnTo>
                  <a:pt x="1073" y="571"/>
                </a:lnTo>
                <a:lnTo>
                  <a:pt x="1063" y="582"/>
                </a:lnTo>
                <a:lnTo>
                  <a:pt x="1026" y="653"/>
                </a:lnTo>
                <a:lnTo>
                  <a:pt x="931" y="786"/>
                </a:lnTo>
                <a:lnTo>
                  <a:pt x="884" y="847"/>
                </a:lnTo>
                <a:lnTo>
                  <a:pt x="875" y="857"/>
                </a:lnTo>
                <a:lnTo>
                  <a:pt x="847" y="898"/>
                </a:lnTo>
                <a:lnTo>
                  <a:pt x="818" y="919"/>
                </a:lnTo>
                <a:lnTo>
                  <a:pt x="800" y="939"/>
                </a:lnTo>
                <a:lnTo>
                  <a:pt x="790" y="949"/>
                </a:lnTo>
                <a:lnTo>
                  <a:pt x="753" y="970"/>
                </a:lnTo>
                <a:lnTo>
                  <a:pt x="734" y="980"/>
                </a:lnTo>
                <a:lnTo>
                  <a:pt x="715" y="990"/>
                </a:lnTo>
                <a:lnTo>
                  <a:pt x="706" y="990"/>
                </a:lnTo>
                <a:lnTo>
                  <a:pt x="677" y="1000"/>
                </a:lnTo>
                <a:lnTo>
                  <a:pt x="640" y="1000"/>
                </a:lnTo>
                <a:lnTo>
                  <a:pt x="611" y="990"/>
                </a:lnTo>
                <a:lnTo>
                  <a:pt x="583" y="980"/>
                </a:lnTo>
                <a:lnTo>
                  <a:pt x="574" y="970"/>
                </a:lnTo>
                <a:lnTo>
                  <a:pt x="555" y="959"/>
                </a:lnTo>
                <a:lnTo>
                  <a:pt x="546" y="939"/>
                </a:lnTo>
                <a:lnTo>
                  <a:pt x="536" y="908"/>
                </a:lnTo>
                <a:lnTo>
                  <a:pt x="527" y="857"/>
                </a:lnTo>
                <a:lnTo>
                  <a:pt x="527" y="827"/>
                </a:lnTo>
                <a:lnTo>
                  <a:pt x="527" y="816"/>
                </a:lnTo>
                <a:lnTo>
                  <a:pt x="527" y="796"/>
                </a:lnTo>
                <a:lnTo>
                  <a:pt x="536" y="765"/>
                </a:lnTo>
                <a:lnTo>
                  <a:pt x="546" y="745"/>
                </a:lnTo>
                <a:lnTo>
                  <a:pt x="564" y="714"/>
                </a:lnTo>
                <a:lnTo>
                  <a:pt x="583" y="694"/>
                </a:lnTo>
                <a:lnTo>
                  <a:pt x="611" y="653"/>
                </a:lnTo>
                <a:lnTo>
                  <a:pt x="640" y="633"/>
                </a:lnTo>
                <a:lnTo>
                  <a:pt x="649" y="623"/>
                </a:lnTo>
                <a:lnTo>
                  <a:pt x="658" y="612"/>
                </a:lnTo>
                <a:lnTo>
                  <a:pt x="687" y="582"/>
                </a:lnTo>
                <a:lnTo>
                  <a:pt x="696" y="571"/>
                </a:lnTo>
                <a:lnTo>
                  <a:pt x="706" y="541"/>
                </a:lnTo>
                <a:lnTo>
                  <a:pt x="706" y="531"/>
                </a:lnTo>
                <a:lnTo>
                  <a:pt x="687" y="510"/>
                </a:lnTo>
                <a:lnTo>
                  <a:pt x="668" y="500"/>
                </a:lnTo>
                <a:lnTo>
                  <a:pt x="640" y="490"/>
                </a:lnTo>
                <a:lnTo>
                  <a:pt x="621" y="490"/>
                </a:lnTo>
                <a:lnTo>
                  <a:pt x="593" y="490"/>
                </a:lnTo>
                <a:lnTo>
                  <a:pt x="527" y="480"/>
                </a:lnTo>
                <a:lnTo>
                  <a:pt x="470" y="469"/>
                </a:lnTo>
                <a:lnTo>
                  <a:pt x="423" y="459"/>
                </a:lnTo>
                <a:lnTo>
                  <a:pt x="404" y="459"/>
                </a:lnTo>
                <a:lnTo>
                  <a:pt x="386" y="459"/>
                </a:lnTo>
                <a:lnTo>
                  <a:pt x="348" y="449"/>
                </a:lnTo>
                <a:lnTo>
                  <a:pt x="310" y="439"/>
                </a:lnTo>
                <a:lnTo>
                  <a:pt x="263" y="418"/>
                </a:lnTo>
                <a:lnTo>
                  <a:pt x="244" y="408"/>
                </a:lnTo>
                <a:lnTo>
                  <a:pt x="207" y="388"/>
                </a:lnTo>
                <a:lnTo>
                  <a:pt x="131" y="347"/>
                </a:lnTo>
                <a:lnTo>
                  <a:pt x="84" y="316"/>
                </a:lnTo>
                <a:lnTo>
                  <a:pt x="66" y="306"/>
                </a:lnTo>
                <a:lnTo>
                  <a:pt x="37" y="286"/>
                </a:lnTo>
                <a:lnTo>
                  <a:pt x="18" y="255"/>
                </a:lnTo>
                <a:lnTo>
                  <a:pt x="0" y="214"/>
                </a:lnTo>
                <a:lnTo>
                  <a:pt x="0" y="194"/>
                </a:lnTo>
                <a:lnTo>
                  <a:pt x="0" y="184"/>
                </a:lnTo>
                <a:lnTo>
                  <a:pt x="0" y="143"/>
                </a:lnTo>
                <a:lnTo>
                  <a:pt x="0" y="112"/>
                </a:lnTo>
                <a:lnTo>
                  <a:pt x="9" y="81"/>
                </a:lnTo>
                <a:lnTo>
                  <a:pt x="18" y="61"/>
                </a:lnTo>
              </a:path>
            </a:pathLst>
          </a:custGeom>
          <a:solidFill>
            <a:srgbClr val="CB4350"/>
          </a:solidFill>
          <a:ln>
            <a:noFill/>
          </a:ln>
          <a:extLst>
            <a:ext uri="{91240B29-F687-4F45-9708-019B960494DF}">
              <a14:hiddenLine xmlns:a14="http://schemas.microsoft.com/office/drawing/2010/main" w="14288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时差方法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1116013" y="2589213"/>
            <a:ext cx="6797675" cy="3792537"/>
            <a:chOff x="757" y="1437"/>
            <a:chExt cx="4282" cy="2389"/>
          </a:xfrm>
        </p:grpSpPr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1905" y="1753"/>
              <a:ext cx="66" cy="62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4314" y="2080"/>
              <a:ext cx="104" cy="123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4126" y="2795"/>
              <a:ext cx="113" cy="122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4154" y="2396"/>
              <a:ext cx="66" cy="72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4757" y="2795"/>
              <a:ext cx="103" cy="122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4446" y="2795"/>
              <a:ext cx="104" cy="122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4634" y="2396"/>
              <a:ext cx="66" cy="62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>
              <a:off x="4183" y="2192"/>
              <a:ext cx="150" cy="21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4399" y="2172"/>
              <a:ext cx="254" cy="22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4183" y="2458"/>
              <a:ext cx="1" cy="3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4682" y="2448"/>
              <a:ext cx="112" cy="34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H="1">
              <a:off x="4503" y="2458"/>
              <a:ext cx="141" cy="34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Oval 18"/>
            <p:cNvSpPr>
              <a:spLocks noChangeArrowheads="1"/>
            </p:cNvSpPr>
            <p:nvPr/>
          </p:nvSpPr>
          <p:spPr bwMode="auto">
            <a:xfrm>
              <a:off x="1246" y="2080"/>
              <a:ext cx="104" cy="123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Oval 19"/>
            <p:cNvSpPr>
              <a:spLocks noChangeArrowheads="1"/>
            </p:cNvSpPr>
            <p:nvPr/>
          </p:nvSpPr>
          <p:spPr bwMode="auto">
            <a:xfrm>
              <a:off x="1096" y="2795"/>
              <a:ext cx="103" cy="122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Oval 20"/>
            <p:cNvSpPr>
              <a:spLocks noChangeArrowheads="1"/>
            </p:cNvSpPr>
            <p:nvPr/>
          </p:nvSpPr>
          <p:spPr bwMode="auto">
            <a:xfrm>
              <a:off x="785" y="2795"/>
              <a:ext cx="104" cy="122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Oval 21"/>
            <p:cNvSpPr>
              <a:spLocks noChangeArrowheads="1"/>
            </p:cNvSpPr>
            <p:nvPr/>
          </p:nvSpPr>
          <p:spPr bwMode="auto">
            <a:xfrm>
              <a:off x="973" y="2396"/>
              <a:ext cx="66" cy="62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Oval 22"/>
            <p:cNvSpPr>
              <a:spLocks noChangeArrowheads="1"/>
            </p:cNvSpPr>
            <p:nvPr/>
          </p:nvSpPr>
          <p:spPr bwMode="auto">
            <a:xfrm>
              <a:off x="1378" y="2795"/>
              <a:ext cx="104" cy="122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Oval 23"/>
            <p:cNvSpPr>
              <a:spLocks noChangeArrowheads="1"/>
            </p:cNvSpPr>
            <p:nvPr/>
          </p:nvSpPr>
          <p:spPr bwMode="auto">
            <a:xfrm>
              <a:off x="1566" y="2396"/>
              <a:ext cx="66" cy="62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 flipH="1">
              <a:off x="1011" y="2182"/>
              <a:ext cx="235" cy="22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1331" y="2182"/>
              <a:ext cx="254" cy="21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H="1">
              <a:off x="842" y="2448"/>
              <a:ext cx="141" cy="34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1011" y="2448"/>
              <a:ext cx="122" cy="34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 flipH="1">
              <a:off x="1434" y="2458"/>
              <a:ext cx="142" cy="34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Oval 29"/>
            <p:cNvSpPr>
              <a:spLocks noChangeArrowheads="1"/>
            </p:cNvSpPr>
            <p:nvPr/>
          </p:nvSpPr>
          <p:spPr bwMode="auto">
            <a:xfrm>
              <a:off x="2178" y="2080"/>
              <a:ext cx="104" cy="123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Oval 30"/>
            <p:cNvSpPr>
              <a:spLocks noChangeArrowheads="1"/>
            </p:cNvSpPr>
            <p:nvPr/>
          </p:nvSpPr>
          <p:spPr bwMode="auto">
            <a:xfrm>
              <a:off x="1999" y="2795"/>
              <a:ext cx="113" cy="122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Oval 31"/>
            <p:cNvSpPr>
              <a:spLocks noChangeArrowheads="1"/>
            </p:cNvSpPr>
            <p:nvPr/>
          </p:nvSpPr>
          <p:spPr bwMode="auto">
            <a:xfrm>
              <a:off x="1717" y="2795"/>
              <a:ext cx="103" cy="122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32"/>
            <p:cNvSpPr>
              <a:spLocks noChangeArrowheads="1"/>
            </p:cNvSpPr>
            <p:nvPr/>
          </p:nvSpPr>
          <p:spPr bwMode="auto">
            <a:xfrm>
              <a:off x="2027" y="2396"/>
              <a:ext cx="57" cy="72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2620" y="2795"/>
              <a:ext cx="104" cy="122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Oval 34"/>
            <p:cNvSpPr>
              <a:spLocks noChangeArrowheads="1"/>
            </p:cNvSpPr>
            <p:nvPr/>
          </p:nvSpPr>
          <p:spPr bwMode="auto">
            <a:xfrm>
              <a:off x="2310" y="2795"/>
              <a:ext cx="103" cy="122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Oval 35"/>
            <p:cNvSpPr>
              <a:spLocks noChangeArrowheads="1"/>
            </p:cNvSpPr>
            <p:nvPr/>
          </p:nvSpPr>
          <p:spPr bwMode="auto">
            <a:xfrm>
              <a:off x="2498" y="2396"/>
              <a:ext cx="66" cy="62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 flipH="1">
              <a:off x="2065" y="2182"/>
              <a:ext cx="122" cy="22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>
              <a:off x="2263" y="2182"/>
              <a:ext cx="254" cy="21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38"/>
            <p:cNvSpPr>
              <a:spLocks noChangeShapeType="1"/>
            </p:cNvSpPr>
            <p:nvPr/>
          </p:nvSpPr>
          <p:spPr bwMode="auto">
            <a:xfrm>
              <a:off x="2046" y="2458"/>
              <a:ext cx="1" cy="33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>
              <a:off x="2545" y="2448"/>
              <a:ext cx="113" cy="34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 flipH="1">
              <a:off x="2366" y="2458"/>
              <a:ext cx="141" cy="34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Oval 41"/>
            <p:cNvSpPr>
              <a:spLocks noChangeArrowheads="1"/>
            </p:cNvSpPr>
            <p:nvPr/>
          </p:nvSpPr>
          <p:spPr bwMode="auto">
            <a:xfrm>
              <a:off x="3364" y="2080"/>
              <a:ext cx="103" cy="123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7" name="Group 42"/>
            <p:cNvGrpSpPr>
              <a:grpSpLocks/>
            </p:cNvGrpSpPr>
            <p:nvPr/>
          </p:nvGrpSpPr>
          <p:grpSpPr bwMode="auto">
            <a:xfrm>
              <a:off x="2903" y="2396"/>
              <a:ext cx="414" cy="521"/>
              <a:chOff x="2903" y="2396"/>
              <a:chExt cx="414" cy="521"/>
            </a:xfrm>
          </p:grpSpPr>
          <p:sp>
            <p:nvSpPr>
              <p:cNvPr id="173" name="Oval 43"/>
              <p:cNvSpPr>
                <a:spLocks noChangeArrowheads="1"/>
              </p:cNvSpPr>
              <p:nvPr/>
            </p:nvSpPr>
            <p:spPr bwMode="auto">
              <a:xfrm>
                <a:off x="3213" y="2795"/>
                <a:ext cx="104" cy="122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" name="Oval 44"/>
              <p:cNvSpPr>
                <a:spLocks noChangeArrowheads="1"/>
              </p:cNvSpPr>
              <p:nvPr/>
            </p:nvSpPr>
            <p:spPr bwMode="auto">
              <a:xfrm>
                <a:off x="2903" y="2795"/>
                <a:ext cx="103" cy="122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" name="Oval 45"/>
              <p:cNvSpPr>
                <a:spLocks noChangeArrowheads="1"/>
              </p:cNvSpPr>
              <p:nvPr/>
            </p:nvSpPr>
            <p:spPr bwMode="auto">
              <a:xfrm>
                <a:off x="3091" y="2396"/>
                <a:ext cx="66" cy="62"/>
              </a:xfrm>
              <a:prstGeom prst="ellipse">
                <a:avLst/>
              </a:prstGeom>
              <a:solidFill>
                <a:srgbClr val="0000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8" name="Group 46"/>
            <p:cNvGrpSpPr>
              <a:grpSpLocks/>
            </p:cNvGrpSpPr>
            <p:nvPr/>
          </p:nvGrpSpPr>
          <p:grpSpPr bwMode="auto">
            <a:xfrm>
              <a:off x="3496" y="2396"/>
              <a:ext cx="414" cy="521"/>
              <a:chOff x="3496" y="2396"/>
              <a:chExt cx="414" cy="521"/>
            </a:xfrm>
          </p:grpSpPr>
          <p:sp>
            <p:nvSpPr>
              <p:cNvPr id="170" name="Oval 47"/>
              <p:cNvSpPr>
                <a:spLocks noChangeArrowheads="1"/>
              </p:cNvSpPr>
              <p:nvPr/>
            </p:nvSpPr>
            <p:spPr bwMode="auto">
              <a:xfrm>
                <a:off x="3806" y="2795"/>
                <a:ext cx="104" cy="122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" name="Oval 48"/>
              <p:cNvSpPr>
                <a:spLocks noChangeArrowheads="1"/>
              </p:cNvSpPr>
              <p:nvPr/>
            </p:nvSpPr>
            <p:spPr bwMode="auto">
              <a:xfrm>
                <a:off x="3496" y="2795"/>
                <a:ext cx="103" cy="122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" name="Oval 49"/>
              <p:cNvSpPr>
                <a:spLocks noChangeArrowheads="1"/>
              </p:cNvSpPr>
              <p:nvPr/>
            </p:nvSpPr>
            <p:spPr bwMode="auto">
              <a:xfrm>
                <a:off x="3684" y="2396"/>
                <a:ext cx="66" cy="62"/>
              </a:xfrm>
              <a:prstGeom prst="ellipse">
                <a:avLst/>
              </a:prstGeom>
              <a:solidFill>
                <a:srgbClr val="0000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 flipH="1">
              <a:off x="3129" y="2182"/>
              <a:ext cx="235" cy="22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>
              <a:off x="3449" y="2182"/>
              <a:ext cx="254" cy="21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 flipH="1">
              <a:off x="2959" y="2448"/>
              <a:ext cx="141" cy="34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>
              <a:off x="3129" y="2448"/>
              <a:ext cx="122" cy="34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4"/>
            <p:cNvSpPr>
              <a:spLocks noChangeShapeType="1"/>
            </p:cNvSpPr>
            <p:nvPr/>
          </p:nvSpPr>
          <p:spPr bwMode="auto">
            <a:xfrm>
              <a:off x="3731" y="2448"/>
              <a:ext cx="113" cy="34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55"/>
            <p:cNvSpPr>
              <a:spLocks noChangeShapeType="1"/>
            </p:cNvSpPr>
            <p:nvPr/>
          </p:nvSpPr>
          <p:spPr bwMode="auto">
            <a:xfrm flipH="1">
              <a:off x="3552" y="2458"/>
              <a:ext cx="141" cy="34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Oval 56"/>
            <p:cNvSpPr>
              <a:spLocks noChangeArrowheads="1"/>
            </p:cNvSpPr>
            <p:nvPr/>
          </p:nvSpPr>
          <p:spPr bwMode="auto">
            <a:xfrm>
              <a:off x="2771" y="1437"/>
              <a:ext cx="103" cy="122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Oval 57"/>
            <p:cNvSpPr>
              <a:spLocks noChangeArrowheads="1"/>
            </p:cNvSpPr>
            <p:nvPr/>
          </p:nvSpPr>
          <p:spPr bwMode="auto">
            <a:xfrm>
              <a:off x="3684" y="1753"/>
              <a:ext cx="66" cy="62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58"/>
            <p:cNvSpPr>
              <a:spLocks noChangeShapeType="1"/>
            </p:cNvSpPr>
            <p:nvPr/>
          </p:nvSpPr>
          <p:spPr bwMode="auto">
            <a:xfrm flipH="1">
              <a:off x="1962" y="1519"/>
              <a:ext cx="809" cy="2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>
              <a:off x="2865" y="1519"/>
              <a:ext cx="828" cy="2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>
              <a:off x="1943" y="1804"/>
              <a:ext cx="244" cy="28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61"/>
            <p:cNvSpPr>
              <a:spLocks noChangeShapeType="1"/>
            </p:cNvSpPr>
            <p:nvPr/>
          </p:nvSpPr>
          <p:spPr bwMode="auto">
            <a:xfrm flipH="1">
              <a:off x="1331" y="1794"/>
              <a:ext cx="574" cy="30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62"/>
            <p:cNvSpPr>
              <a:spLocks noChangeShapeType="1"/>
            </p:cNvSpPr>
            <p:nvPr/>
          </p:nvSpPr>
          <p:spPr bwMode="auto">
            <a:xfrm>
              <a:off x="3731" y="1794"/>
              <a:ext cx="593" cy="30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63"/>
            <p:cNvSpPr>
              <a:spLocks noChangeShapeType="1"/>
            </p:cNvSpPr>
            <p:nvPr/>
          </p:nvSpPr>
          <p:spPr bwMode="auto">
            <a:xfrm flipH="1">
              <a:off x="3449" y="1804"/>
              <a:ext cx="244" cy="29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64"/>
            <p:cNvSpPr>
              <a:spLocks noChangeShapeType="1"/>
            </p:cNvSpPr>
            <p:nvPr/>
          </p:nvSpPr>
          <p:spPr bwMode="auto">
            <a:xfrm>
              <a:off x="1604" y="2448"/>
              <a:ext cx="150" cy="35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Oval 65"/>
            <p:cNvSpPr>
              <a:spLocks noChangeArrowheads="1"/>
            </p:cNvSpPr>
            <p:nvPr/>
          </p:nvSpPr>
          <p:spPr bwMode="auto">
            <a:xfrm>
              <a:off x="879" y="3448"/>
              <a:ext cx="104" cy="122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Oval 66"/>
            <p:cNvSpPr>
              <a:spLocks noChangeArrowheads="1"/>
            </p:cNvSpPr>
            <p:nvPr/>
          </p:nvSpPr>
          <p:spPr bwMode="auto">
            <a:xfrm>
              <a:off x="1124" y="3448"/>
              <a:ext cx="103" cy="122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Oval 67"/>
            <p:cNvSpPr>
              <a:spLocks noChangeArrowheads="1"/>
            </p:cNvSpPr>
            <p:nvPr/>
          </p:nvSpPr>
          <p:spPr bwMode="auto">
            <a:xfrm>
              <a:off x="1369" y="3448"/>
              <a:ext cx="103" cy="122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Oval 68"/>
            <p:cNvSpPr>
              <a:spLocks noChangeArrowheads="1"/>
            </p:cNvSpPr>
            <p:nvPr/>
          </p:nvSpPr>
          <p:spPr bwMode="auto">
            <a:xfrm>
              <a:off x="1613" y="3448"/>
              <a:ext cx="104" cy="122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Oval 69"/>
            <p:cNvSpPr>
              <a:spLocks noChangeArrowheads="1"/>
            </p:cNvSpPr>
            <p:nvPr/>
          </p:nvSpPr>
          <p:spPr bwMode="auto">
            <a:xfrm>
              <a:off x="1858" y="3448"/>
              <a:ext cx="104" cy="122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Oval 70"/>
            <p:cNvSpPr>
              <a:spLocks noChangeArrowheads="1"/>
            </p:cNvSpPr>
            <p:nvPr/>
          </p:nvSpPr>
          <p:spPr bwMode="auto">
            <a:xfrm>
              <a:off x="2103" y="3448"/>
              <a:ext cx="103" cy="122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71"/>
            <p:cNvSpPr>
              <a:spLocks noChangeArrowheads="1"/>
            </p:cNvSpPr>
            <p:nvPr/>
          </p:nvSpPr>
          <p:spPr bwMode="auto">
            <a:xfrm>
              <a:off x="2376" y="3438"/>
              <a:ext cx="113" cy="122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Oval 72"/>
            <p:cNvSpPr>
              <a:spLocks noChangeArrowheads="1"/>
            </p:cNvSpPr>
            <p:nvPr/>
          </p:nvSpPr>
          <p:spPr bwMode="auto">
            <a:xfrm>
              <a:off x="2620" y="3448"/>
              <a:ext cx="113" cy="122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Oval 73"/>
            <p:cNvSpPr>
              <a:spLocks noChangeArrowheads="1"/>
            </p:cNvSpPr>
            <p:nvPr/>
          </p:nvSpPr>
          <p:spPr bwMode="auto">
            <a:xfrm>
              <a:off x="2846" y="3448"/>
              <a:ext cx="113" cy="122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Oval 74"/>
            <p:cNvSpPr>
              <a:spLocks noChangeArrowheads="1"/>
            </p:cNvSpPr>
            <p:nvPr/>
          </p:nvSpPr>
          <p:spPr bwMode="auto">
            <a:xfrm>
              <a:off x="3110" y="3448"/>
              <a:ext cx="113" cy="122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Oval 75"/>
            <p:cNvSpPr>
              <a:spLocks noChangeArrowheads="1"/>
            </p:cNvSpPr>
            <p:nvPr/>
          </p:nvSpPr>
          <p:spPr bwMode="auto">
            <a:xfrm>
              <a:off x="3354" y="3448"/>
              <a:ext cx="113" cy="122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Oval 76"/>
            <p:cNvSpPr>
              <a:spLocks noChangeArrowheads="1"/>
            </p:cNvSpPr>
            <p:nvPr/>
          </p:nvSpPr>
          <p:spPr bwMode="auto">
            <a:xfrm>
              <a:off x="3599" y="3448"/>
              <a:ext cx="113" cy="122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Oval 77"/>
            <p:cNvSpPr>
              <a:spLocks noChangeArrowheads="1"/>
            </p:cNvSpPr>
            <p:nvPr/>
          </p:nvSpPr>
          <p:spPr bwMode="auto">
            <a:xfrm>
              <a:off x="3844" y="3448"/>
              <a:ext cx="113" cy="122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Oval 78"/>
            <p:cNvSpPr>
              <a:spLocks noChangeArrowheads="1"/>
            </p:cNvSpPr>
            <p:nvPr/>
          </p:nvSpPr>
          <p:spPr bwMode="auto">
            <a:xfrm>
              <a:off x="4597" y="3448"/>
              <a:ext cx="103" cy="122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Oval 79"/>
            <p:cNvSpPr>
              <a:spLocks noChangeArrowheads="1"/>
            </p:cNvSpPr>
            <p:nvPr/>
          </p:nvSpPr>
          <p:spPr bwMode="auto">
            <a:xfrm>
              <a:off x="4842" y="3448"/>
              <a:ext cx="103" cy="122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Oval 80"/>
            <p:cNvSpPr>
              <a:spLocks noChangeArrowheads="1"/>
            </p:cNvSpPr>
            <p:nvPr/>
          </p:nvSpPr>
          <p:spPr bwMode="auto">
            <a:xfrm>
              <a:off x="1378" y="3131"/>
              <a:ext cx="66" cy="72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Oval 81"/>
            <p:cNvSpPr>
              <a:spLocks noChangeArrowheads="1"/>
            </p:cNvSpPr>
            <p:nvPr/>
          </p:nvSpPr>
          <p:spPr bwMode="auto">
            <a:xfrm>
              <a:off x="1067" y="3131"/>
              <a:ext cx="57" cy="72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82"/>
            <p:cNvSpPr>
              <a:spLocks noChangeShapeType="1"/>
            </p:cNvSpPr>
            <p:nvPr/>
          </p:nvSpPr>
          <p:spPr bwMode="auto">
            <a:xfrm flipH="1">
              <a:off x="1096" y="2907"/>
              <a:ext cx="47" cy="23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83"/>
            <p:cNvSpPr>
              <a:spLocks noChangeShapeType="1"/>
            </p:cNvSpPr>
            <p:nvPr/>
          </p:nvSpPr>
          <p:spPr bwMode="auto">
            <a:xfrm flipH="1">
              <a:off x="936" y="3193"/>
              <a:ext cx="150" cy="25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84"/>
            <p:cNvSpPr>
              <a:spLocks noChangeShapeType="1"/>
            </p:cNvSpPr>
            <p:nvPr/>
          </p:nvSpPr>
          <p:spPr bwMode="auto">
            <a:xfrm>
              <a:off x="1105" y="3193"/>
              <a:ext cx="66" cy="25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85"/>
            <p:cNvSpPr>
              <a:spLocks noChangeShapeType="1"/>
            </p:cNvSpPr>
            <p:nvPr/>
          </p:nvSpPr>
          <p:spPr bwMode="auto">
            <a:xfrm flipH="1">
              <a:off x="1406" y="2907"/>
              <a:ext cx="19" cy="22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86"/>
            <p:cNvSpPr>
              <a:spLocks noChangeShapeType="1"/>
            </p:cNvSpPr>
            <p:nvPr/>
          </p:nvSpPr>
          <p:spPr bwMode="auto">
            <a:xfrm>
              <a:off x="1406" y="3193"/>
              <a:ext cx="1" cy="25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Oval 87"/>
            <p:cNvSpPr>
              <a:spLocks noChangeArrowheads="1"/>
            </p:cNvSpPr>
            <p:nvPr/>
          </p:nvSpPr>
          <p:spPr bwMode="auto">
            <a:xfrm>
              <a:off x="1754" y="3131"/>
              <a:ext cx="57" cy="72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88"/>
            <p:cNvSpPr>
              <a:spLocks noChangeShapeType="1"/>
            </p:cNvSpPr>
            <p:nvPr/>
          </p:nvSpPr>
          <p:spPr bwMode="auto">
            <a:xfrm>
              <a:off x="1764" y="2907"/>
              <a:ext cx="9" cy="22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89"/>
            <p:cNvSpPr>
              <a:spLocks noChangeShapeType="1"/>
            </p:cNvSpPr>
            <p:nvPr/>
          </p:nvSpPr>
          <p:spPr bwMode="auto">
            <a:xfrm flipH="1">
              <a:off x="1670" y="3182"/>
              <a:ext cx="94" cy="26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90"/>
            <p:cNvSpPr>
              <a:spLocks noChangeShapeType="1"/>
            </p:cNvSpPr>
            <p:nvPr/>
          </p:nvSpPr>
          <p:spPr bwMode="auto">
            <a:xfrm>
              <a:off x="1792" y="3182"/>
              <a:ext cx="94" cy="25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Oval 91"/>
            <p:cNvSpPr>
              <a:spLocks noChangeArrowheads="1"/>
            </p:cNvSpPr>
            <p:nvPr/>
          </p:nvSpPr>
          <p:spPr bwMode="auto">
            <a:xfrm>
              <a:off x="2282" y="3121"/>
              <a:ext cx="65" cy="72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92"/>
            <p:cNvSpPr>
              <a:spLocks noChangeShapeType="1"/>
            </p:cNvSpPr>
            <p:nvPr/>
          </p:nvSpPr>
          <p:spPr bwMode="auto">
            <a:xfrm flipH="1">
              <a:off x="2310" y="2907"/>
              <a:ext cx="37" cy="22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93"/>
            <p:cNvSpPr>
              <a:spLocks noChangeShapeType="1"/>
            </p:cNvSpPr>
            <p:nvPr/>
          </p:nvSpPr>
          <p:spPr bwMode="auto">
            <a:xfrm flipH="1">
              <a:off x="2169" y="3162"/>
              <a:ext cx="131" cy="28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94"/>
            <p:cNvSpPr>
              <a:spLocks noChangeShapeType="1"/>
            </p:cNvSpPr>
            <p:nvPr/>
          </p:nvSpPr>
          <p:spPr bwMode="auto">
            <a:xfrm>
              <a:off x="2319" y="3172"/>
              <a:ext cx="94" cy="2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Oval 95"/>
            <p:cNvSpPr>
              <a:spLocks noChangeArrowheads="1"/>
            </p:cNvSpPr>
            <p:nvPr/>
          </p:nvSpPr>
          <p:spPr bwMode="auto">
            <a:xfrm>
              <a:off x="2639" y="3131"/>
              <a:ext cx="66" cy="72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96"/>
            <p:cNvSpPr>
              <a:spLocks noChangeShapeType="1"/>
            </p:cNvSpPr>
            <p:nvPr/>
          </p:nvSpPr>
          <p:spPr bwMode="auto">
            <a:xfrm>
              <a:off x="2667" y="2917"/>
              <a:ext cx="1" cy="20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97"/>
            <p:cNvSpPr>
              <a:spLocks noChangeShapeType="1"/>
            </p:cNvSpPr>
            <p:nvPr/>
          </p:nvSpPr>
          <p:spPr bwMode="auto">
            <a:xfrm>
              <a:off x="2667" y="3193"/>
              <a:ext cx="1" cy="25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Oval 98"/>
            <p:cNvSpPr>
              <a:spLocks noChangeArrowheads="1"/>
            </p:cNvSpPr>
            <p:nvPr/>
          </p:nvSpPr>
          <p:spPr bwMode="auto">
            <a:xfrm>
              <a:off x="2922" y="3131"/>
              <a:ext cx="65" cy="62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99"/>
            <p:cNvSpPr>
              <a:spLocks noChangeShapeType="1"/>
            </p:cNvSpPr>
            <p:nvPr/>
          </p:nvSpPr>
          <p:spPr bwMode="auto">
            <a:xfrm>
              <a:off x="2950" y="2907"/>
              <a:ext cx="1" cy="21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100"/>
            <p:cNvSpPr>
              <a:spLocks noChangeShapeType="1"/>
            </p:cNvSpPr>
            <p:nvPr/>
          </p:nvSpPr>
          <p:spPr bwMode="auto">
            <a:xfrm flipH="1">
              <a:off x="2903" y="3182"/>
              <a:ext cx="28" cy="25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Oval 101"/>
            <p:cNvSpPr>
              <a:spLocks noChangeArrowheads="1"/>
            </p:cNvSpPr>
            <p:nvPr/>
          </p:nvSpPr>
          <p:spPr bwMode="auto">
            <a:xfrm>
              <a:off x="3486" y="3121"/>
              <a:ext cx="66" cy="72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102"/>
            <p:cNvSpPr>
              <a:spLocks noChangeShapeType="1"/>
            </p:cNvSpPr>
            <p:nvPr/>
          </p:nvSpPr>
          <p:spPr bwMode="auto">
            <a:xfrm>
              <a:off x="2959" y="3172"/>
              <a:ext cx="179" cy="2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103"/>
            <p:cNvSpPr>
              <a:spLocks noChangeShapeType="1"/>
            </p:cNvSpPr>
            <p:nvPr/>
          </p:nvSpPr>
          <p:spPr bwMode="auto">
            <a:xfrm flipH="1">
              <a:off x="3514" y="2907"/>
              <a:ext cx="29" cy="22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104"/>
            <p:cNvSpPr>
              <a:spLocks noChangeShapeType="1"/>
            </p:cNvSpPr>
            <p:nvPr/>
          </p:nvSpPr>
          <p:spPr bwMode="auto">
            <a:xfrm flipH="1">
              <a:off x="3420" y="3182"/>
              <a:ext cx="85" cy="26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105"/>
            <p:cNvSpPr>
              <a:spLocks noChangeShapeType="1"/>
            </p:cNvSpPr>
            <p:nvPr/>
          </p:nvSpPr>
          <p:spPr bwMode="auto">
            <a:xfrm>
              <a:off x="3524" y="3182"/>
              <a:ext cx="122" cy="26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Oval 106"/>
            <p:cNvSpPr>
              <a:spLocks noChangeArrowheads="1"/>
            </p:cNvSpPr>
            <p:nvPr/>
          </p:nvSpPr>
          <p:spPr bwMode="auto">
            <a:xfrm>
              <a:off x="4785" y="3121"/>
              <a:ext cx="66" cy="72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107"/>
            <p:cNvSpPr>
              <a:spLocks noChangeShapeType="1"/>
            </p:cNvSpPr>
            <p:nvPr/>
          </p:nvSpPr>
          <p:spPr bwMode="auto">
            <a:xfrm>
              <a:off x="4813" y="2907"/>
              <a:ext cx="1" cy="22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108"/>
            <p:cNvSpPr>
              <a:spLocks noChangeShapeType="1"/>
            </p:cNvSpPr>
            <p:nvPr/>
          </p:nvSpPr>
          <p:spPr bwMode="auto">
            <a:xfrm>
              <a:off x="4823" y="3182"/>
              <a:ext cx="56" cy="26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109"/>
            <p:cNvSpPr>
              <a:spLocks noChangeShapeType="1"/>
            </p:cNvSpPr>
            <p:nvPr/>
          </p:nvSpPr>
          <p:spPr bwMode="auto">
            <a:xfrm flipH="1">
              <a:off x="4672" y="3172"/>
              <a:ext cx="132" cy="28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Oval 110"/>
            <p:cNvSpPr>
              <a:spLocks noChangeArrowheads="1"/>
            </p:cNvSpPr>
            <p:nvPr/>
          </p:nvSpPr>
          <p:spPr bwMode="auto">
            <a:xfrm>
              <a:off x="3825" y="3131"/>
              <a:ext cx="66" cy="72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111"/>
            <p:cNvSpPr>
              <a:spLocks noChangeShapeType="1"/>
            </p:cNvSpPr>
            <p:nvPr/>
          </p:nvSpPr>
          <p:spPr bwMode="auto">
            <a:xfrm>
              <a:off x="3853" y="2907"/>
              <a:ext cx="1" cy="2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112"/>
            <p:cNvSpPr>
              <a:spLocks noChangeShapeType="1"/>
            </p:cNvSpPr>
            <p:nvPr/>
          </p:nvSpPr>
          <p:spPr bwMode="auto">
            <a:xfrm>
              <a:off x="3853" y="3182"/>
              <a:ext cx="38" cy="26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113"/>
            <p:cNvSpPr>
              <a:spLocks noChangeShapeType="1"/>
            </p:cNvSpPr>
            <p:nvPr/>
          </p:nvSpPr>
          <p:spPr bwMode="auto">
            <a:xfrm>
              <a:off x="954" y="3550"/>
              <a:ext cx="29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114"/>
            <p:cNvSpPr>
              <a:spLocks noChangeShapeType="1"/>
            </p:cNvSpPr>
            <p:nvPr/>
          </p:nvSpPr>
          <p:spPr bwMode="auto">
            <a:xfrm>
              <a:off x="1171" y="3560"/>
              <a:ext cx="1" cy="6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115"/>
            <p:cNvSpPr>
              <a:spLocks noChangeShapeType="1"/>
            </p:cNvSpPr>
            <p:nvPr/>
          </p:nvSpPr>
          <p:spPr bwMode="auto">
            <a:xfrm flipH="1">
              <a:off x="832" y="3540"/>
              <a:ext cx="57" cy="8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16"/>
            <p:cNvSpPr>
              <a:spLocks noChangeShapeType="1"/>
            </p:cNvSpPr>
            <p:nvPr/>
          </p:nvSpPr>
          <p:spPr bwMode="auto">
            <a:xfrm flipH="1">
              <a:off x="794" y="3642"/>
              <a:ext cx="19" cy="3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17"/>
            <p:cNvSpPr>
              <a:spLocks noChangeShapeType="1"/>
            </p:cNvSpPr>
            <p:nvPr/>
          </p:nvSpPr>
          <p:spPr bwMode="auto">
            <a:xfrm flipH="1">
              <a:off x="757" y="3703"/>
              <a:ext cx="19" cy="3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118"/>
            <p:cNvSpPr>
              <a:spLocks noChangeShapeType="1"/>
            </p:cNvSpPr>
            <p:nvPr/>
          </p:nvSpPr>
          <p:spPr bwMode="auto">
            <a:xfrm>
              <a:off x="983" y="3652"/>
              <a:ext cx="19" cy="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19"/>
            <p:cNvSpPr>
              <a:spLocks noChangeShapeType="1"/>
            </p:cNvSpPr>
            <p:nvPr/>
          </p:nvSpPr>
          <p:spPr bwMode="auto">
            <a:xfrm>
              <a:off x="1011" y="3713"/>
              <a:ext cx="9" cy="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20"/>
            <p:cNvSpPr>
              <a:spLocks noChangeShapeType="1"/>
            </p:cNvSpPr>
            <p:nvPr/>
          </p:nvSpPr>
          <p:spPr bwMode="auto">
            <a:xfrm>
              <a:off x="1171" y="3652"/>
              <a:ext cx="1" cy="5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21"/>
            <p:cNvSpPr>
              <a:spLocks noChangeShapeType="1"/>
            </p:cNvSpPr>
            <p:nvPr/>
          </p:nvSpPr>
          <p:spPr bwMode="auto">
            <a:xfrm>
              <a:off x="1171" y="3734"/>
              <a:ext cx="9" cy="5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22"/>
            <p:cNvSpPr>
              <a:spLocks noChangeShapeType="1"/>
            </p:cNvSpPr>
            <p:nvPr/>
          </p:nvSpPr>
          <p:spPr bwMode="auto">
            <a:xfrm flipH="1">
              <a:off x="1585" y="3550"/>
              <a:ext cx="47" cy="9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23"/>
            <p:cNvSpPr>
              <a:spLocks noChangeShapeType="1"/>
            </p:cNvSpPr>
            <p:nvPr/>
          </p:nvSpPr>
          <p:spPr bwMode="auto">
            <a:xfrm>
              <a:off x="1689" y="3550"/>
              <a:ext cx="28" cy="9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124"/>
            <p:cNvSpPr>
              <a:spLocks noChangeShapeType="1"/>
            </p:cNvSpPr>
            <p:nvPr/>
          </p:nvSpPr>
          <p:spPr bwMode="auto">
            <a:xfrm>
              <a:off x="1736" y="3672"/>
              <a:ext cx="18" cy="5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125"/>
            <p:cNvSpPr>
              <a:spLocks noChangeShapeType="1"/>
            </p:cNvSpPr>
            <p:nvPr/>
          </p:nvSpPr>
          <p:spPr bwMode="auto">
            <a:xfrm>
              <a:off x="1764" y="3764"/>
              <a:ext cx="19" cy="3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126"/>
            <p:cNvSpPr>
              <a:spLocks noChangeShapeType="1"/>
            </p:cNvSpPr>
            <p:nvPr/>
          </p:nvSpPr>
          <p:spPr bwMode="auto">
            <a:xfrm flipH="1">
              <a:off x="1547" y="3662"/>
              <a:ext cx="19" cy="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127"/>
            <p:cNvSpPr>
              <a:spLocks noChangeShapeType="1"/>
            </p:cNvSpPr>
            <p:nvPr/>
          </p:nvSpPr>
          <p:spPr bwMode="auto">
            <a:xfrm flipH="1">
              <a:off x="1510" y="3734"/>
              <a:ext cx="28" cy="6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128"/>
            <p:cNvSpPr>
              <a:spLocks noChangeShapeType="1"/>
            </p:cNvSpPr>
            <p:nvPr/>
          </p:nvSpPr>
          <p:spPr bwMode="auto">
            <a:xfrm>
              <a:off x="1905" y="3560"/>
              <a:ext cx="9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129"/>
            <p:cNvSpPr>
              <a:spLocks noChangeShapeType="1"/>
            </p:cNvSpPr>
            <p:nvPr/>
          </p:nvSpPr>
          <p:spPr bwMode="auto">
            <a:xfrm>
              <a:off x="1914" y="3683"/>
              <a:ext cx="1" cy="5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130"/>
            <p:cNvSpPr>
              <a:spLocks noChangeShapeType="1"/>
            </p:cNvSpPr>
            <p:nvPr/>
          </p:nvSpPr>
          <p:spPr bwMode="auto">
            <a:xfrm>
              <a:off x="1914" y="3775"/>
              <a:ext cx="1" cy="4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131"/>
            <p:cNvSpPr>
              <a:spLocks noChangeShapeType="1"/>
            </p:cNvSpPr>
            <p:nvPr/>
          </p:nvSpPr>
          <p:spPr bwMode="auto">
            <a:xfrm flipH="1">
              <a:off x="2366" y="3550"/>
              <a:ext cx="38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132"/>
            <p:cNvSpPr>
              <a:spLocks noChangeShapeType="1"/>
            </p:cNvSpPr>
            <p:nvPr/>
          </p:nvSpPr>
          <p:spPr bwMode="auto">
            <a:xfrm flipH="1">
              <a:off x="2338" y="3662"/>
              <a:ext cx="19" cy="5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133"/>
            <p:cNvSpPr>
              <a:spLocks noChangeShapeType="1"/>
            </p:cNvSpPr>
            <p:nvPr/>
          </p:nvSpPr>
          <p:spPr bwMode="auto">
            <a:xfrm flipH="1">
              <a:off x="2291" y="3744"/>
              <a:ext cx="28" cy="5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134"/>
            <p:cNvSpPr>
              <a:spLocks noChangeShapeType="1"/>
            </p:cNvSpPr>
            <p:nvPr/>
          </p:nvSpPr>
          <p:spPr bwMode="auto">
            <a:xfrm>
              <a:off x="2451" y="3550"/>
              <a:ext cx="38" cy="7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135"/>
            <p:cNvSpPr>
              <a:spLocks noChangeShapeType="1"/>
            </p:cNvSpPr>
            <p:nvPr/>
          </p:nvSpPr>
          <p:spPr bwMode="auto">
            <a:xfrm>
              <a:off x="2507" y="3652"/>
              <a:ext cx="19" cy="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136"/>
            <p:cNvSpPr>
              <a:spLocks noChangeShapeType="1"/>
            </p:cNvSpPr>
            <p:nvPr/>
          </p:nvSpPr>
          <p:spPr bwMode="auto">
            <a:xfrm>
              <a:off x="2545" y="3734"/>
              <a:ext cx="19" cy="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137"/>
            <p:cNvSpPr>
              <a:spLocks noChangeShapeType="1"/>
            </p:cNvSpPr>
            <p:nvPr/>
          </p:nvSpPr>
          <p:spPr bwMode="auto">
            <a:xfrm>
              <a:off x="2893" y="3560"/>
              <a:ext cx="1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138"/>
            <p:cNvSpPr>
              <a:spLocks noChangeShapeType="1"/>
            </p:cNvSpPr>
            <p:nvPr/>
          </p:nvSpPr>
          <p:spPr bwMode="auto">
            <a:xfrm>
              <a:off x="2893" y="3672"/>
              <a:ext cx="1" cy="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139"/>
            <p:cNvSpPr>
              <a:spLocks noChangeShapeType="1"/>
            </p:cNvSpPr>
            <p:nvPr/>
          </p:nvSpPr>
          <p:spPr bwMode="auto">
            <a:xfrm>
              <a:off x="2893" y="3754"/>
              <a:ext cx="1" cy="6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140"/>
            <p:cNvSpPr>
              <a:spLocks noChangeShapeType="1"/>
            </p:cNvSpPr>
            <p:nvPr/>
          </p:nvSpPr>
          <p:spPr bwMode="auto">
            <a:xfrm flipH="1">
              <a:off x="3129" y="3560"/>
              <a:ext cx="18" cy="6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141"/>
            <p:cNvSpPr>
              <a:spLocks noChangeShapeType="1"/>
            </p:cNvSpPr>
            <p:nvPr/>
          </p:nvSpPr>
          <p:spPr bwMode="auto">
            <a:xfrm flipH="1">
              <a:off x="3100" y="3642"/>
              <a:ext cx="19" cy="5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42"/>
            <p:cNvSpPr>
              <a:spLocks noChangeShapeType="1"/>
            </p:cNvSpPr>
            <p:nvPr/>
          </p:nvSpPr>
          <p:spPr bwMode="auto">
            <a:xfrm flipH="1">
              <a:off x="3072" y="3734"/>
              <a:ext cx="19" cy="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43"/>
            <p:cNvSpPr>
              <a:spLocks noChangeShapeType="1"/>
            </p:cNvSpPr>
            <p:nvPr/>
          </p:nvSpPr>
          <p:spPr bwMode="auto">
            <a:xfrm>
              <a:off x="3185" y="3550"/>
              <a:ext cx="38" cy="6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144"/>
            <p:cNvSpPr>
              <a:spLocks noChangeShapeType="1"/>
            </p:cNvSpPr>
            <p:nvPr/>
          </p:nvSpPr>
          <p:spPr bwMode="auto">
            <a:xfrm>
              <a:off x="3242" y="3642"/>
              <a:ext cx="18" cy="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145"/>
            <p:cNvSpPr>
              <a:spLocks noChangeShapeType="1"/>
            </p:cNvSpPr>
            <p:nvPr/>
          </p:nvSpPr>
          <p:spPr bwMode="auto">
            <a:xfrm>
              <a:off x="3270" y="3724"/>
              <a:ext cx="28" cy="4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46"/>
            <p:cNvSpPr>
              <a:spLocks noChangeShapeType="1"/>
            </p:cNvSpPr>
            <p:nvPr/>
          </p:nvSpPr>
          <p:spPr bwMode="auto">
            <a:xfrm>
              <a:off x="3646" y="3560"/>
              <a:ext cx="1" cy="6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147"/>
            <p:cNvSpPr>
              <a:spLocks noChangeShapeType="1"/>
            </p:cNvSpPr>
            <p:nvPr/>
          </p:nvSpPr>
          <p:spPr bwMode="auto">
            <a:xfrm>
              <a:off x="3656" y="3662"/>
              <a:ext cx="1" cy="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148"/>
            <p:cNvSpPr>
              <a:spLocks noChangeShapeType="1"/>
            </p:cNvSpPr>
            <p:nvPr/>
          </p:nvSpPr>
          <p:spPr bwMode="auto">
            <a:xfrm>
              <a:off x="3656" y="3724"/>
              <a:ext cx="1" cy="5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49"/>
            <p:cNvSpPr>
              <a:spLocks noChangeShapeType="1"/>
            </p:cNvSpPr>
            <p:nvPr/>
          </p:nvSpPr>
          <p:spPr bwMode="auto">
            <a:xfrm>
              <a:off x="4917" y="3550"/>
              <a:ext cx="56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50"/>
            <p:cNvSpPr>
              <a:spLocks noChangeShapeType="1"/>
            </p:cNvSpPr>
            <p:nvPr/>
          </p:nvSpPr>
          <p:spPr bwMode="auto">
            <a:xfrm>
              <a:off x="4983" y="3652"/>
              <a:ext cx="28" cy="3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151"/>
            <p:cNvSpPr>
              <a:spLocks noChangeShapeType="1"/>
            </p:cNvSpPr>
            <p:nvPr/>
          </p:nvSpPr>
          <p:spPr bwMode="auto">
            <a:xfrm>
              <a:off x="5020" y="3703"/>
              <a:ext cx="19" cy="3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152"/>
            <p:cNvSpPr>
              <a:spLocks noChangeShapeType="1"/>
            </p:cNvSpPr>
            <p:nvPr/>
          </p:nvSpPr>
          <p:spPr bwMode="auto">
            <a:xfrm flipH="1">
              <a:off x="4832" y="3550"/>
              <a:ext cx="28" cy="10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153"/>
            <p:cNvSpPr>
              <a:spLocks noChangeShapeType="1"/>
            </p:cNvSpPr>
            <p:nvPr/>
          </p:nvSpPr>
          <p:spPr bwMode="auto">
            <a:xfrm flipH="1">
              <a:off x="4813" y="3683"/>
              <a:ext cx="19" cy="6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154"/>
            <p:cNvSpPr>
              <a:spLocks noChangeShapeType="1"/>
            </p:cNvSpPr>
            <p:nvPr/>
          </p:nvSpPr>
          <p:spPr bwMode="auto">
            <a:xfrm flipH="1">
              <a:off x="4794" y="3764"/>
              <a:ext cx="19" cy="6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155"/>
            <p:cNvSpPr>
              <a:spLocks noChangeShapeType="1"/>
            </p:cNvSpPr>
            <p:nvPr/>
          </p:nvSpPr>
          <p:spPr bwMode="auto">
            <a:xfrm>
              <a:off x="4663" y="3560"/>
              <a:ext cx="19" cy="6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156"/>
            <p:cNvSpPr>
              <a:spLocks noChangeShapeType="1"/>
            </p:cNvSpPr>
            <p:nvPr/>
          </p:nvSpPr>
          <p:spPr bwMode="auto">
            <a:xfrm>
              <a:off x="4691" y="3642"/>
              <a:ext cx="19" cy="6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157"/>
            <p:cNvSpPr>
              <a:spLocks noChangeShapeType="1"/>
            </p:cNvSpPr>
            <p:nvPr/>
          </p:nvSpPr>
          <p:spPr bwMode="auto">
            <a:xfrm>
              <a:off x="4719" y="3734"/>
              <a:ext cx="19" cy="3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158"/>
            <p:cNvSpPr>
              <a:spLocks noChangeShapeType="1"/>
            </p:cNvSpPr>
            <p:nvPr/>
          </p:nvSpPr>
          <p:spPr bwMode="auto">
            <a:xfrm flipH="1">
              <a:off x="4578" y="3540"/>
              <a:ext cx="28" cy="8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159"/>
            <p:cNvSpPr>
              <a:spLocks noChangeShapeType="1"/>
            </p:cNvSpPr>
            <p:nvPr/>
          </p:nvSpPr>
          <p:spPr bwMode="auto">
            <a:xfrm flipH="1">
              <a:off x="4559" y="3652"/>
              <a:ext cx="19" cy="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160"/>
            <p:cNvSpPr>
              <a:spLocks noChangeShapeType="1"/>
            </p:cNvSpPr>
            <p:nvPr/>
          </p:nvSpPr>
          <p:spPr bwMode="auto">
            <a:xfrm flipH="1">
              <a:off x="4540" y="3713"/>
              <a:ext cx="19" cy="5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Rectangle 161"/>
            <p:cNvSpPr>
              <a:spLocks noChangeArrowheads="1"/>
            </p:cNvSpPr>
            <p:nvPr/>
          </p:nvSpPr>
          <p:spPr bwMode="auto">
            <a:xfrm>
              <a:off x="2122" y="3448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2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altLang="en-US" sz="2400" baseline="-25000">
                <a:latin typeface="Times" pitchFamily="18" charset="0"/>
              </a:endParaRPr>
            </a:p>
          </p:txBody>
        </p:sp>
        <p:sp>
          <p:nvSpPr>
            <p:cNvPr id="161" name="Rectangle 162"/>
            <p:cNvSpPr>
              <a:spLocks noChangeArrowheads="1"/>
            </p:cNvSpPr>
            <p:nvPr/>
          </p:nvSpPr>
          <p:spPr bwMode="auto">
            <a:xfrm>
              <a:off x="2649" y="3448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2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altLang="en-US" sz="2400" baseline="-25000">
                <a:latin typeface="Times" pitchFamily="18" charset="0"/>
              </a:endParaRPr>
            </a:p>
          </p:txBody>
        </p:sp>
        <p:sp>
          <p:nvSpPr>
            <p:cNvPr id="162" name="Rectangle 163"/>
            <p:cNvSpPr>
              <a:spLocks noChangeArrowheads="1"/>
            </p:cNvSpPr>
            <p:nvPr/>
          </p:nvSpPr>
          <p:spPr bwMode="auto">
            <a:xfrm>
              <a:off x="3383" y="3458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2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altLang="en-US" sz="2400" baseline="-25000">
                <a:latin typeface="Times" pitchFamily="18" charset="0"/>
              </a:endParaRPr>
            </a:p>
          </p:txBody>
        </p:sp>
        <p:sp>
          <p:nvSpPr>
            <p:cNvPr id="163" name="Rectangle 164"/>
            <p:cNvSpPr>
              <a:spLocks noChangeArrowheads="1"/>
            </p:cNvSpPr>
            <p:nvPr/>
          </p:nvSpPr>
          <p:spPr bwMode="auto">
            <a:xfrm>
              <a:off x="3872" y="3448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2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altLang="en-US" sz="2400" baseline="-25000">
                <a:latin typeface="Times" pitchFamily="18" charset="0"/>
              </a:endParaRPr>
            </a:p>
          </p:txBody>
        </p:sp>
        <p:sp>
          <p:nvSpPr>
            <p:cNvPr id="164" name="Rectangle 165"/>
            <p:cNvSpPr>
              <a:spLocks noChangeArrowheads="1"/>
            </p:cNvSpPr>
            <p:nvPr/>
          </p:nvSpPr>
          <p:spPr bwMode="auto">
            <a:xfrm>
              <a:off x="1387" y="3448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2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altLang="en-US" sz="2400" baseline="-25000">
                <a:latin typeface="Times" pitchFamily="18" charset="0"/>
              </a:endParaRPr>
            </a:p>
          </p:txBody>
        </p:sp>
        <p:sp>
          <p:nvSpPr>
            <p:cNvPr id="165" name="Rectangle 166"/>
            <p:cNvSpPr>
              <a:spLocks noChangeArrowheads="1"/>
            </p:cNvSpPr>
            <p:nvPr/>
          </p:nvSpPr>
          <p:spPr bwMode="auto">
            <a:xfrm>
              <a:off x="804" y="2805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2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altLang="en-US" sz="2400" baseline="-25000">
                <a:latin typeface="Times" pitchFamily="18" charset="0"/>
              </a:endParaRPr>
            </a:p>
          </p:txBody>
        </p:sp>
        <p:sp>
          <p:nvSpPr>
            <p:cNvPr id="166" name="Rectangle 167"/>
            <p:cNvSpPr>
              <a:spLocks noChangeArrowheads="1"/>
            </p:cNvSpPr>
            <p:nvPr/>
          </p:nvSpPr>
          <p:spPr bwMode="auto">
            <a:xfrm>
              <a:off x="2027" y="2794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2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altLang="en-US" sz="2400" baseline="-25000">
                <a:latin typeface="Times" pitchFamily="18" charset="0"/>
              </a:endParaRPr>
            </a:p>
          </p:txBody>
        </p:sp>
        <p:sp>
          <p:nvSpPr>
            <p:cNvPr id="167" name="Rectangle 168"/>
            <p:cNvSpPr>
              <a:spLocks noChangeArrowheads="1"/>
            </p:cNvSpPr>
            <p:nvPr/>
          </p:nvSpPr>
          <p:spPr bwMode="auto">
            <a:xfrm>
              <a:off x="3242" y="2805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2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altLang="en-US" sz="2400" baseline="-25000">
                <a:latin typeface="Times" pitchFamily="18" charset="0"/>
              </a:endParaRPr>
            </a:p>
          </p:txBody>
        </p:sp>
        <p:sp>
          <p:nvSpPr>
            <p:cNvPr id="168" name="Rectangle 169"/>
            <p:cNvSpPr>
              <a:spLocks noChangeArrowheads="1"/>
            </p:cNvSpPr>
            <p:nvPr/>
          </p:nvSpPr>
          <p:spPr bwMode="auto">
            <a:xfrm>
              <a:off x="4154" y="2805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2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altLang="en-US" sz="2400" baseline="-25000">
                <a:latin typeface="Times" pitchFamily="18" charset="0"/>
              </a:endParaRPr>
            </a:p>
          </p:txBody>
        </p:sp>
        <p:sp>
          <p:nvSpPr>
            <p:cNvPr id="169" name="Rectangle 170"/>
            <p:cNvSpPr>
              <a:spLocks noChangeArrowheads="1"/>
            </p:cNvSpPr>
            <p:nvPr/>
          </p:nvSpPr>
          <p:spPr bwMode="auto">
            <a:xfrm>
              <a:off x="4465" y="2805"/>
              <a:ext cx="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2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altLang="en-US" sz="2400" baseline="-25000">
                <a:latin typeface="Times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4440238" y="2120464"/>
                <a:ext cx="4271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238" y="2120464"/>
                <a:ext cx="42710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694679"/>
              </p:ext>
            </p:extLst>
          </p:nvPr>
        </p:nvGraphicFramePr>
        <p:xfrm>
          <a:off x="609600" y="1557338"/>
          <a:ext cx="3886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公式" r:id="rId4" imgW="3886200" imgH="330120" progId="Equation.3">
                  <p:embed/>
                </p:oleObj>
              </mc:Choice>
              <mc:Fallback>
                <p:oleObj name="公式" r:id="rId4" imgW="3886200" imgH="33012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57338"/>
                        <a:ext cx="3886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5872924" y="2642196"/>
                <a:ext cx="408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924" y="2642196"/>
                <a:ext cx="40895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/>
              <p:cNvSpPr txBox="1"/>
              <p:nvPr/>
            </p:nvSpPr>
            <p:spPr>
              <a:xfrm>
                <a:off x="4353909" y="3522940"/>
                <a:ext cx="646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dirty="0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b="0" i="1" dirty="0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b="0" i="1" dirty="0" smtClean="0">
                              <a:latin typeface="Cambria Math"/>
                            </a:rPr>
                            <m:t>+1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909" y="3522940"/>
                <a:ext cx="646716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23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537321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Bootstraps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通过一个估计值进行更新</a:t>
            </a: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动态规划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时差学习中采用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蒙特卡罗方法不采用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采样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不通过估计值进行更新，而根据经验进行更新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蒙特卡罗方法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时差学习中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采用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动态规划中不采用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Bootstraps</a:t>
            </a:r>
            <a:r>
              <a:rPr lang="zh-CN" altLang="en-US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Sampling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503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强化学习算法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" name="图片 6" descr="q(LAMBDA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3933056"/>
            <a:ext cx="4480560" cy="274320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441450"/>
            <a:ext cx="412432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441450"/>
            <a:ext cx="41021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圆角矩形 56"/>
          <p:cNvSpPr>
            <a:spLocks noChangeArrowheads="1"/>
          </p:cNvSpPr>
          <p:nvPr/>
        </p:nvSpPr>
        <p:spPr bwMode="auto">
          <a:xfrm>
            <a:off x="250825" y="4076700"/>
            <a:ext cx="4176713" cy="23050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lIns="36000" tIns="36000" rIns="36000" bIns="36000"/>
          <a:lstStyle>
            <a:lvl1pPr marL="342900" indent="-342900" eaLnBrk="0" hangingPunct="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en-US" sz="2000" u="sng">
                <a:solidFill>
                  <a:srgbClr val="3399FF"/>
                </a:solidFill>
                <a:latin typeface="黑体" pitchFamily="49" charset="-122"/>
                <a:ea typeface="黑体" pitchFamily="49" charset="-122"/>
              </a:rPr>
              <a:t>算法构造思路</a:t>
            </a:r>
            <a:endParaRPr lang="en-US" altLang="zh-CN" sz="2000" u="sng">
              <a:solidFill>
                <a:srgbClr val="3399FF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itchFamily="2" charset="2"/>
              <a:buChar char="ü"/>
            </a:pPr>
            <a:r>
              <a:rPr lang="zh-CN" altLang="en-US" sz="1600" b="0">
                <a:latin typeface="黑体" pitchFamily="49" charset="-122"/>
                <a:ea typeface="黑体" pitchFamily="49" charset="-122"/>
              </a:rPr>
              <a:t>根据先验得到初始认知</a:t>
            </a:r>
            <a:r>
              <a:rPr lang="en-US" altLang="zh-CN" sz="1600" b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1600" b="0">
                <a:latin typeface="黑体" pitchFamily="49" charset="-122"/>
                <a:ea typeface="黑体" pitchFamily="49" charset="-122"/>
              </a:rPr>
              <a:t>值函数</a:t>
            </a:r>
            <a:r>
              <a:rPr lang="en-US" altLang="zh-CN" sz="1600" b="0"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1600" b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itchFamily="2" charset="2"/>
              <a:buChar char="ü"/>
            </a:pPr>
            <a:r>
              <a:rPr lang="zh-CN" altLang="en-US" sz="1600" b="0">
                <a:latin typeface="黑体" pitchFamily="49" charset="-122"/>
                <a:ea typeface="黑体" pitchFamily="49" charset="-122"/>
              </a:rPr>
              <a:t>根据认知选择动作</a:t>
            </a:r>
            <a:r>
              <a:rPr lang="en-US" altLang="zh-CN" sz="1600" b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1600" b="0">
                <a:latin typeface="黑体" pitchFamily="49" charset="-122"/>
                <a:ea typeface="黑体" pitchFamily="49" charset="-122"/>
              </a:rPr>
              <a:t>伴随一定的随机性</a:t>
            </a:r>
            <a:r>
              <a:rPr lang="en-US" altLang="zh-CN" sz="1600" b="0"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1600" b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itchFamily="2" charset="2"/>
              <a:buChar char="ü"/>
            </a:pPr>
            <a:r>
              <a:rPr lang="zh-CN" altLang="en-US" sz="1600" b="0">
                <a:latin typeface="黑体" pitchFamily="49" charset="-122"/>
                <a:ea typeface="黑体" pitchFamily="49" charset="-122"/>
              </a:rPr>
              <a:t>获得经验</a:t>
            </a:r>
            <a:endParaRPr lang="en-US" altLang="zh-CN" sz="1600" b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itchFamily="2" charset="2"/>
              <a:buChar char="ü"/>
            </a:pPr>
            <a:r>
              <a:rPr lang="zh-CN" altLang="en-US" sz="1600" b="0">
                <a:latin typeface="黑体" pitchFamily="49" charset="-122"/>
                <a:ea typeface="黑体" pitchFamily="49" charset="-122"/>
              </a:rPr>
              <a:t>根据反馈，修改认知</a:t>
            </a:r>
            <a:endParaRPr lang="en-US" altLang="zh-CN" sz="1600" b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itchFamily="2" charset="2"/>
              <a:buChar char="ü"/>
            </a:pPr>
            <a:r>
              <a:rPr lang="zh-CN" altLang="en-US" sz="1600" b="0">
                <a:latin typeface="黑体" pitchFamily="49" charset="-122"/>
                <a:ea typeface="黑体" pitchFamily="49" charset="-122"/>
              </a:rPr>
              <a:t>根据延迟的反馈，回退修改历史认知</a:t>
            </a:r>
          </a:p>
        </p:txBody>
      </p:sp>
    </p:spTree>
    <p:extLst>
      <p:ext uri="{BB962C8B-B14F-4D97-AF65-F5344CB8AC3E}">
        <p14:creationId xmlns:p14="http://schemas.microsoft.com/office/powerpoint/2010/main" val="208027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步</a:t>
            </a:r>
            <a:r>
              <a:rPr lang="en-US" altLang="zh-CN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TD</a:t>
            </a:r>
            <a:r>
              <a:rPr lang="zh-CN" altLang="en-US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预测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46856" y="1412776"/>
            <a:ext cx="8229600" cy="1584177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思路：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当做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TD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回退时，可以看到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“更远的未来”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646981"/>
              </p:ext>
            </p:extLst>
          </p:nvPr>
        </p:nvGraphicFramePr>
        <p:xfrm>
          <a:off x="2004342" y="2348880"/>
          <a:ext cx="5087938" cy="350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Artwork" r:id="rId3" imgW="5866667" imgH="4048690" progId="Adobe.Illustrator.7">
                  <p:embed/>
                </p:oleObj>
              </mc:Choice>
              <mc:Fallback>
                <p:oleObj name="Artwork" r:id="rId3" imgW="5866667" imgH="4048690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342" y="2348880"/>
                        <a:ext cx="5087938" cy="350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80" name="Picture 40" descr="https://pic2.zhimg.com/50/v2-c1ebe7e7ec69a34503f95c5e73c6022d_h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3838"/>
            <a:ext cx="47910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08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步</a:t>
            </a:r>
            <a:r>
              <a:rPr lang="en-US" altLang="zh-CN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TD</a:t>
            </a:r>
            <a:r>
              <a:rPr lang="zh-CN" altLang="en-US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预测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785"/>
                <a:ext cx="8229600" cy="537321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p"/>
                </a:pP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Every-Visit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MC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</a:p>
              <a:p>
                <a:pPr lvl="1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000" dirty="0" smtClean="0">
                  <a:solidFill>
                    <a:srgbClr val="0070C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sz="2000" b="0" i="1" dirty="0" smtClean="0"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b="0" i="1" dirty="0" smtClean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 dirty="0" smtClean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sz="2000" b="0" i="0" dirty="0" smtClean="0"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0" i="1" dirty="0" smtClean="0"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⋯+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0" i="1" dirty="0" smtClean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altLang="zh-CN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p"/>
                </a:pPr>
                <a:r>
                  <a:rPr lang="en-US" altLang="zh-CN" sz="24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TD(0)</a:t>
                </a:r>
              </a:p>
              <a:p>
                <a:pPr lvl="1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zh-CN" altLang="en-US" sz="2000" b="0" i="1" dirty="0" smtClean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p"/>
                </a:pPr>
                <a:r>
                  <a:rPr lang="en-US" altLang="zh-CN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TD(n)</a:t>
                </a:r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en-US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步：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altLang="zh-CN" sz="2000" i="1" dirty="0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 dirty="0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/>
                              <m:sup>
                                <m:d>
                                  <m:dPr>
                                    <m:ctrlPr>
                                      <a:rPr lang="en-US" altLang="zh-CN" sz="2000" i="1" dirty="0">
                                        <a:latin typeface="Cambria Math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 dirty="0">
                                        <a:latin typeface="Cambria Math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  <m:sub>
                            <m:r>
                              <a:rPr lang="en-US" altLang="zh-CN" sz="2000" b="0" i="1" dirty="0" smtClean="0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 dirty="0"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sz="2000" i="1" dirty="0"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 dirty="0"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+2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步：</a:t>
                </a:r>
                <a:r>
                  <a:rPr lang="en-US" altLang="zh-CN" sz="20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altLang="zh-CN" sz="2000" i="1" dirty="0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 dirty="0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/>
                              <m:sup>
                                <m:d>
                                  <m:dPr>
                                    <m:ctrlPr>
                                      <a:rPr lang="en-US" altLang="zh-CN" sz="2000" i="1" dirty="0">
                                        <a:latin typeface="Cambria Math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dirty="0" smtClean="0">
                                        <a:latin typeface="Cambria Math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bSup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 dirty="0"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sz="2000" i="1" dirty="0"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 dirty="0"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 dirty="0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altLang="zh-CN" sz="2000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⋯+</m:t>
                        </m:r>
                        <m:sSup>
                          <m:sSupPr>
                            <m:ctrlP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 dirty="0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sz="2000" b="0" i="1" dirty="0" smtClean="0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000" b="0" i="1" dirty="0" smtClean="0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000" b="0" i="1" dirty="0" smtClean="0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000" b="0" i="1" dirty="0" smtClean="0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zh-CN" altLang="en-US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5"/>
                <a:ext cx="8229600" cy="5373216"/>
              </a:xfrm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7"/>
          <p:cNvSpPr>
            <a:spLocks noChangeShapeType="1"/>
          </p:cNvSpPr>
          <p:nvPr/>
        </p:nvSpPr>
        <p:spPr bwMode="auto">
          <a:xfrm flipH="1" flipV="1">
            <a:off x="3707904" y="4407844"/>
            <a:ext cx="0" cy="368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3131840" y="4365104"/>
            <a:ext cx="144016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71106" y="4653136"/>
                <a:ext cx="46884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 dirty="0" smtClean="0">
                              <a:latin typeface="Cambria Math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106" y="4653136"/>
                <a:ext cx="468846" cy="376513"/>
              </a:xfrm>
              <a:prstGeom prst="rect">
                <a:avLst/>
              </a:prstGeom>
              <a:blipFill rotWithShape="1">
                <a:blip r:embed="rId3"/>
                <a:stretch>
                  <a:fillRect t="-1613" r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32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步回退学习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785"/>
                <a:ext cx="8229600" cy="537321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p"/>
                </a:pPr>
                <a:r>
                  <a:rPr lang="en-US" altLang="zh-CN" sz="24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步回退</a:t>
                </a:r>
                <a:endParaRPr lang="en-US" altLang="zh-CN" sz="2400" dirty="0" smtClean="0">
                  <a:solidFill>
                    <a:srgbClr val="0070C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000" i="1" dirty="0"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altLang="zh-CN" sz="2000" i="1" dirty="0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 dirty="0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/>
                              <m:sup>
                                <m:d>
                                  <m:dPr>
                                    <m:ctrlPr>
                                      <a:rPr lang="en-US" altLang="zh-CN" sz="2000" i="1" dirty="0">
                                        <a:latin typeface="Cambria Math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 dirty="0">
                                        <a:latin typeface="Cambria Math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bSup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000" dirty="0" smtClean="0">
                  <a:solidFill>
                    <a:srgbClr val="0070C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endPara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endParaRPr lang="en-US" altLang="zh-CN" sz="2000" dirty="0" smtClean="0">
                  <a:solidFill>
                    <a:srgbClr val="0070C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CN" sz="2000" i="1" dirty="0" smtClean="0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zh-CN" sz="2000" i="1" dirty="0">
                                        <a:latin typeface="Cambria Math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i="1" dirty="0">
                                        <a:latin typeface="Cambria Math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/>
                                  <m:sup>
                                    <m:r>
                                      <a:rPr lang="en-US" altLang="zh-CN" sz="2000" b="0" i="1" dirty="0" smtClean="0">
                                        <a:latin typeface="Cambria Math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𝑎𝑣𝑔</m:t>
                                    </m:r>
                                  </m:sup>
                                </m:sSubSup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000" b="0" i="1" dirty="0" smtClean="0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000" i="1" dirty="0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dirty="0" smtClean="0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b="0" i="1" dirty="0" smtClean="0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/>
                          <m:sup>
                            <m:d>
                              <m:dPr>
                                <m:ctrlPr>
                                  <a:rPr lang="en-US" altLang="zh-CN" sz="2000" i="1" dirty="0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 dirty="0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  <m:sub>
                        <m:r>
                          <a:rPr lang="en-US" altLang="zh-CN" sz="2000" b="0" i="1" dirty="0" smtClean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dirty="0" smtClean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/>
                          <m:sup>
                            <m:d>
                              <m:dPr>
                                <m:ctrlPr>
                                  <a:rPr lang="en-US" altLang="zh-CN" sz="2000" i="1" dirty="0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 dirty="0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  <m:sub>
                        <m:r>
                          <a:rPr lang="en-US" altLang="zh-CN" sz="2000" b="0" i="1" dirty="0" smtClean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5"/>
                <a:ext cx="8229600" cy="5373216"/>
              </a:xfrm>
              <a:blipFill rotWithShape="1">
                <a:blip r:embed="rId3"/>
                <a:stretch>
                  <a:fillRect l="-963" t="-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062919"/>
              </p:ext>
            </p:extLst>
          </p:nvPr>
        </p:nvGraphicFramePr>
        <p:xfrm>
          <a:off x="5508104" y="2492896"/>
          <a:ext cx="1162050" cy="380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Artwork" r:id="rId4" imgW="1162212" imgH="3801006" progId="Adobe.Illustrator.7">
                  <p:embed/>
                </p:oleObj>
              </mc:Choice>
              <mc:Fallback>
                <p:oleObj name="Artwork" r:id="rId4" imgW="1162212" imgH="3801006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2492896"/>
                        <a:ext cx="1162050" cy="380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220072" y="2091259"/>
            <a:ext cx="20313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次多步回退的平均</a:t>
            </a:r>
            <a:endParaRPr lang="en-US" altLang="en-US" sz="1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9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步回退学习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577448"/>
              </p:ext>
            </p:extLst>
          </p:nvPr>
        </p:nvGraphicFramePr>
        <p:xfrm>
          <a:off x="4794448" y="1700808"/>
          <a:ext cx="3810000" cy="440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Artwork" r:id="rId3" imgW="3734321" imgH="4315427" progId="Adobe.Illustrator.7">
                  <p:embed/>
                </p:oleObj>
              </mc:Choice>
              <mc:Fallback>
                <p:oleObj name="Artwork" r:id="rId3" imgW="3734321" imgH="4315427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448" y="1700808"/>
                        <a:ext cx="3810000" cy="440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785"/>
                <a:ext cx="8229600" cy="537321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p"/>
                </a:pPr>
                <a:r>
                  <a:rPr lang="el-GR" altLang="zh-CN" sz="24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/>
                    <a:cs typeface="Times New Roman" panose="02020603050405020304" pitchFamily="18" charset="0"/>
                  </a:rPr>
                  <a:t>λ</a:t>
                </a:r>
                <a:r>
                  <a:rPr lang="en-US" altLang="zh-CN" sz="2400" dirty="0" smtClean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en-US" sz="2400" dirty="0" smtClean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返回</a:t>
                </a:r>
                <a:endParaRPr lang="en-US" altLang="zh-CN" sz="2400" dirty="0" smtClean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endParaRPr lang="en-US" altLang="zh-CN" sz="2000" dirty="0" smtClean="0">
                  <a:solidFill>
                    <a:srgbClr val="0070C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CN" sz="2000" i="1" dirty="0" smtClean="0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zh-CN" sz="2000" i="1" dirty="0" smtClean="0">
                                        <a:latin typeface="Cambria Math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i="1" dirty="0">
                                        <a:latin typeface="Cambria Math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/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l-GR" altLang="zh-CN" sz="2000" b="0" i="1" dirty="0" smtClean="0">
                                        <a:latin typeface="Cambria Math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λ</m:t>
                                    </m:r>
                                  </m:sup>
                                </m:sSubSup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000" b="0" i="1" dirty="0" smtClean="0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altLang="zh-CN" sz="2000" b="0" i="1" dirty="0" smtClean="0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dirty="0" smtClean="0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CN" sz="2000" b="0" i="1" dirty="0" smtClean="0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λ</m:t>
                                </m:r>
                              </m:e>
                            </m:d>
                            <m:nary>
                              <m:naryPr>
                                <m:chr m:val="∑"/>
                                <m:ctrlPr>
                                  <a:rPr lang="en-US" altLang="zh-CN" sz="2000" b="0" i="1" dirty="0" smtClean="0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000" b="0" i="1" dirty="0" smtClean="0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dirty="0" smtClean="0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000" b="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∞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sz="2000" b="0" i="1" dirty="0" smtClean="0">
                                        <a:latin typeface="Cambria Math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sz="2000" b="0" i="1" dirty="0" smtClean="0">
                                        <a:latin typeface="Cambria Math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λ</m:t>
                                    </m:r>
                                  </m:e>
                                  <m:sup>
                                    <m:r>
                                      <a:rPr lang="en-US" altLang="zh-CN" sz="2000" b="0" i="1" dirty="0" smtClean="0">
                                        <a:latin typeface="Cambria Math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dirty="0" smtClean="0">
                                        <a:latin typeface="Cambria Math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/>
                          <m:sup>
                            <m:d>
                              <m:dPr>
                                <m:ctrlPr>
                                  <a:rPr lang="en-US" altLang="zh-CN" sz="2000" i="1" dirty="0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 dirty="0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  <m:sub>
                        <m:r>
                          <a:rPr lang="en-US" altLang="zh-CN" sz="2000" b="0" i="1" dirty="0" smtClean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20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endParaRPr lang="en-US" altLang="zh-CN" sz="2000" dirty="0" smtClean="0">
                  <a:solidFill>
                    <a:srgbClr val="0070C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000" i="1" dirty="0">
                        <a:latin typeface="Cambria Math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altLang="zh-CN" sz="2000" i="1" dirty="0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 dirty="0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/>
                              <m:sup>
                                <m:d>
                                  <m:dPr>
                                    <m:ctrlPr>
                                      <a:rPr lang="en-US" altLang="zh-CN" sz="2000" i="1" dirty="0">
                                        <a:latin typeface="Cambria Math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sz="2000" i="1" dirty="0" smtClean="0">
                                        <a:latin typeface="Cambria Math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λ</m:t>
                                    </m:r>
                                  </m:e>
                                </m:d>
                              </m:sup>
                            </m:sSubSup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endParaRPr lang="en-US" altLang="zh-CN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5"/>
                <a:ext cx="8229600" cy="5373216"/>
              </a:xfrm>
              <a:blipFill rotWithShape="1">
                <a:blip r:embed="rId5"/>
                <a:stretch>
                  <a:fillRect l="-963" t="-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343" name="Picture 55" descr="https://pic3.zhimg.com/50/v2-39b3757414f2d21d6e8c7337679967ea_h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" y="5419725"/>
            <a:ext cx="47244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84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起 源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23528" y="1360338"/>
            <a:ext cx="8496944" cy="5165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什么是学习</a:t>
            </a:r>
            <a:endParaRPr kumimoji="0" lang="en-US" altLang="zh-CN" sz="28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获取新的知识、 行为和认知能力</a:t>
            </a: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将所获得的知识和技能嵌入到系统中</a:t>
            </a: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由系统自身的运行，导致系统性能的不断提升</a:t>
            </a:r>
            <a:endParaRPr lang="en-US" altLang="zh-CN" sz="2400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ü"/>
              <a:defRPr/>
            </a:pPr>
            <a:endParaRPr lang="en-US" altLang="zh-CN" sz="2400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不同于符号学习</a:t>
            </a:r>
            <a:r>
              <a:rPr lang="en-US" altLang="zh-CN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概念学习</a:t>
            </a:r>
            <a:r>
              <a:rPr lang="en-US" altLang="zh-CN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</a:pPr>
            <a:endParaRPr lang="en-US" altLang="zh-CN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</a:pPr>
            <a:endParaRPr lang="en-US" altLang="zh-CN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</a:endParaRPr>
          </a:p>
        </p:txBody>
      </p:sp>
      <p:pic>
        <p:nvPicPr>
          <p:cNvPr id="6" name="Picture 7" descr="D:\Documents and Settings\Gao Yang\My Documents\My Pictures\learn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157192"/>
            <a:ext cx="1752600" cy="142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TD(</a:t>
            </a:r>
            <a:r>
              <a:rPr lang="el-GR" altLang="zh-CN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λ</a:t>
            </a:r>
            <a:r>
              <a:rPr lang="en-US" altLang="zh-CN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算法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792482"/>
                  </p:ext>
                </p:extLst>
              </p:nvPr>
            </p:nvGraphicFramePr>
            <p:xfrm>
              <a:off x="1500336" y="1412776"/>
              <a:ext cx="6096000" cy="5440680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60960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342900" indent="-342900">
                            <a:lnSpc>
                              <a:spcPct val="150000"/>
                            </a:lnSpc>
                            <a:buAutoNum type="arabicPeriod"/>
                          </a:pPr>
                          <a:r>
                            <a:rPr lang="zh-CN" altLang="en-US" b="0" dirty="0" smtClean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初始化</a:t>
                          </a:r>
                          <a:r>
                            <a:rPr lang="en-US" altLang="zh-CN" b="0" dirty="0" smtClean="0"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V(s), e(s)=0</a:t>
                          </a:r>
                        </a:p>
                        <a:p>
                          <a:pPr marL="342900" indent="-342900">
                            <a:lnSpc>
                              <a:spcPct val="150000"/>
                            </a:lnSpc>
                            <a:buAutoNum type="arabicPeriod"/>
                          </a:pPr>
                          <a:r>
                            <a:rPr lang="zh-CN" altLang="en-US" b="0" u="none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对每一个</a:t>
                          </a:r>
                          <a:r>
                            <a:rPr lang="en-US" altLang="zh-CN" b="0" u="none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episode</a:t>
                          </a:r>
                          <a:r>
                            <a:rPr lang="zh-CN" altLang="en-US" b="0" u="none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，重复</a:t>
                          </a:r>
                          <a:endParaRPr lang="en-US" altLang="zh-CN" b="0" u="none" baseline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 marL="0" indent="0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en-US" altLang="zh-CN" b="0" u="none" baseline="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        </a:t>
                          </a:r>
                          <a:r>
                            <a:rPr lang="zh-CN" altLang="en-US" b="0" u="none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初始化</a:t>
                          </a:r>
                          <a:r>
                            <a:rPr lang="en-US" altLang="zh-CN" b="0" u="none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  <a:p>
                          <a:pPr marL="0" indent="0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en-US" altLang="zh-CN" b="0" u="none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        </a:t>
                          </a:r>
                          <a:r>
                            <a:rPr lang="zh-CN" altLang="en-US" b="0" u="none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对</a:t>
                          </a:r>
                          <a:r>
                            <a:rPr lang="en-US" altLang="zh-CN" b="0" u="none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episode</a:t>
                          </a:r>
                          <a:r>
                            <a:rPr lang="zh-CN" altLang="en-US" b="0" u="none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中的每一步</a:t>
                          </a:r>
                          <a:endParaRPr lang="en-US" altLang="zh-CN" b="0" u="none" baseline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 marL="0" indent="0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en-US" altLang="zh-CN" b="0" u="none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                </a:t>
                          </a:r>
                          <a:r>
                            <a:rPr lang="zh-CN" altLang="en-US" b="0" u="none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根据</a:t>
                          </a:r>
                          <a:r>
                            <a:rPr lang="el-GR" altLang="zh-CN" b="0" u="none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ε</a:t>
                          </a:r>
                          <a:r>
                            <a:rPr lang="en-US" altLang="zh-CN" b="0" u="none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-</a:t>
                          </a:r>
                          <a:r>
                            <a:rPr lang="zh-CN" altLang="en-US" b="0" u="none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贪心策略选择动作</a:t>
                          </a:r>
                          <a:r>
                            <a:rPr lang="en-US" altLang="zh-CN" b="0" u="none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a</a:t>
                          </a:r>
                        </a:p>
                        <a:p>
                          <a:pPr marL="0" indent="0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en-US" altLang="zh-CN" b="0" u="none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                </a:t>
                          </a:r>
                          <a:r>
                            <a:rPr lang="zh-CN" altLang="en-US" b="0" u="none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执行动作</a:t>
                          </a:r>
                          <a:r>
                            <a:rPr lang="en-US" altLang="zh-CN" b="0" u="none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zh-CN" altLang="en-US" b="0" u="none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，获得</a:t>
                          </a:r>
                          <a:r>
                            <a:rPr lang="en-US" altLang="zh-CN" b="0" u="none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zh-CN" altLang="en-US" b="0" u="none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和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b="0" i="1" u="none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u="none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u="none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endParaRPr lang="en-US" altLang="zh-CN" b="0" u="none" baseline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 marL="0" indent="0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en-US" altLang="zh-CN" b="0" u="none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u="none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∆←</m:t>
                              </m:r>
                              <m:r>
                                <a:rPr lang="en-US" altLang="zh-CN" b="0" i="1" u="none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altLang="zh-CN" b="0" i="1" u="none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zh-CN" altLang="en-US" b="0" i="1" u="none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r>
                                <a:rPr lang="en-US" altLang="zh-CN" b="0" i="1" u="none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b="0" i="1" u="none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u="none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u="none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b="0" i="1" u="none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b="0" i="1" u="none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b="0" i="1" u="none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b="0" i="1" u="none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u="none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oMath>
                          </a14:m>
                          <a:endParaRPr lang="en-US" altLang="zh-CN" b="0" u="none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/>
                            <a:cs typeface="Times New Roman" panose="02020603050405020304" pitchFamily="18" charset="0"/>
                          </a:endParaRPr>
                        </a:p>
                        <a:p>
                          <a:pPr marL="0" indent="0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en-US" altLang="zh-CN" b="0" u="none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u="none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US" altLang="zh-CN" b="0" i="1" u="none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u="none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zh-CN" b="0" i="1" u="none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←</m:t>
                              </m:r>
                              <m:r>
                                <a:rPr lang="en-US" altLang="zh-CN" b="0" i="1" u="none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US" altLang="zh-CN" b="0" i="1" u="none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u="none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b="0" u="none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+1</a:t>
                          </a:r>
                        </a:p>
                        <a:p>
                          <a:pPr marL="0" indent="0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en-US" altLang="zh-CN" b="0" u="none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                </a:t>
                          </a:r>
                          <a:r>
                            <a:rPr lang="zh-CN" altLang="en-US" b="0" u="none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对于所有</a:t>
                          </a:r>
                          <a:r>
                            <a:rPr lang="en-US" altLang="zh-CN" b="0" u="none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  <a:p>
                          <a:pPr marL="0" indent="0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en-US" altLang="zh-CN" b="0" u="none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u="none" baseline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b="0" i="1" u="none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u="none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zh-CN" b="0" i="1" u="none" baseline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←</m:t>
                              </m:r>
                              <m:r>
                                <a:rPr lang="en-US" altLang="zh-CN" b="0" i="1" u="none" baseline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b="0" i="1" u="none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u="none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b="0" u="none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b="0" i="1" u="none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zh-CN" altLang="en-US" b="0" i="1" u="none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altLang="zh-CN" b="0" i="1" u="none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US" altLang="zh-CN" b="0" i="1" u="none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u="none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oMath>
                          </a14:m>
                          <a:endParaRPr lang="en-US" altLang="zh-CN" b="0" u="none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 marL="0" indent="0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en-US" altLang="zh-CN" b="0" u="none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u="none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US" altLang="zh-CN" b="0" i="1" u="none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u="none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zh-CN" b="0" i="1" u="none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←</m:t>
                              </m:r>
                              <m:r>
                                <a:rPr lang="zh-CN" altLang="en-US" b="0" i="1" u="none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b="0" i="1" u="none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λ</m:t>
                              </m:r>
                              <m:r>
                                <a:rPr lang="en-US" altLang="zh-CN" b="0" i="1" u="none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US" altLang="zh-CN" b="0" i="1" u="none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u="none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oMath>
                          </a14:m>
                          <a:endParaRPr lang="en-US" altLang="zh-CN" b="0" u="none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/>
                            <a:cs typeface="Times New Roman" panose="02020603050405020304" pitchFamily="18" charset="0"/>
                          </a:endParaRPr>
                        </a:p>
                        <a:p>
                          <a:pPr marL="0" indent="0">
                            <a:lnSpc>
                              <a:spcPct val="150000"/>
                            </a:lnSpc>
                            <a:buNone/>
                          </a:pPr>
                          <a:r>
                            <a:rPr lang="en-US" altLang="zh-CN" b="0" u="none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u="none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altLang="zh-CN" b="0" i="1" u="none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altLang="zh-CN" b="0" i="1" u="none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u="none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u="none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endParaRPr lang="en-US" altLang="zh-CN" b="0" u="none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 marL="0" indent="0" algn="l" defTabSz="914400" rtl="0" eaLnBrk="1" latinLnBrk="0" hangingPunct="1">
                            <a:lnSpc>
                              <a:spcPct val="150000"/>
                            </a:lnSpc>
                            <a:buFont typeface="+mj-lt"/>
                            <a:buNone/>
                          </a:pPr>
                          <a:r>
                            <a:rPr lang="zh-CN" altLang="en-US" sz="1800" b="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        直到</a:t>
                          </a:r>
                          <a:r>
                            <a:rPr lang="en-US" altLang="zh-CN" sz="1800" b="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zh-CN" altLang="en-US" sz="1800" b="0" kern="12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为终止状态</a:t>
                          </a:r>
                          <a:endParaRPr lang="zh-CN" altLang="en-US" sz="1800" b="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7088553"/>
                  </p:ext>
                </p:extLst>
              </p:nvPr>
            </p:nvGraphicFramePr>
            <p:xfrm>
              <a:off x="1500336" y="1412776"/>
              <a:ext cx="6096000" cy="5388610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6096000"/>
                  </a:tblGrid>
                  <a:tr h="538861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13" r="-100" b="-192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7725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强化学习中的值函数估计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1995506" y="2937396"/>
            <a:ext cx="946951" cy="865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omic Sans MS" pitchFamily="66" charset="0"/>
              </a:rPr>
              <a:t>RL</a:t>
            </a: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5053036" y="2937396"/>
            <a:ext cx="945346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omic Sans MS" pitchFamily="66" charset="0"/>
              </a:rPr>
              <a:t>FA</a:t>
            </a: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539769" y="3224734"/>
            <a:ext cx="1527962" cy="0"/>
          </a:xfrm>
          <a:prstGeom prst="line">
            <a:avLst/>
          </a:prstGeom>
          <a:noFill/>
          <a:ln w="508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2942458" y="3224734"/>
            <a:ext cx="2184408" cy="0"/>
          </a:xfrm>
          <a:prstGeom prst="line">
            <a:avLst/>
          </a:prstGeom>
          <a:noFill/>
          <a:ln w="508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539769" y="2462981"/>
            <a:ext cx="16001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状态子集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3107889" y="2420888"/>
            <a:ext cx="211218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函数估计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5999987" y="3224734"/>
            <a:ext cx="1309682" cy="0"/>
          </a:xfrm>
          <a:prstGeom prst="line">
            <a:avLst/>
          </a:prstGeom>
          <a:noFill/>
          <a:ln w="508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7530709" y="3062287"/>
            <a:ext cx="94695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mic Sans MS" pitchFamily="66" charset="0"/>
              </a:rPr>
              <a:t>V (s)</a:t>
            </a:r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3451243" y="3513659"/>
            <a:ext cx="1601792" cy="0"/>
          </a:xfrm>
          <a:prstGeom prst="line">
            <a:avLst/>
          </a:prstGeom>
          <a:noFill/>
          <a:ln w="508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1268440" y="3224734"/>
            <a:ext cx="0" cy="1081088"/>
          </a:xfrm>
          <a:prstGeom prst="line">
            <a:avLst/>
          </a:prstGeom>
          <a:noFill/>
          <a:ln w="50800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1268440" y="4305821"/>
            <a:ext cx="2182803" cy="0"/>
          </a:xfrm>
          <a:prstGeom prst="line">
            <a:avLst/>
          </a:prstGeom>
          <a:noFill/>
          <a:ln w="50800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V="1">
            <a:off x="3451243" y="3513659"/>
            <a:ext cx="0" cy="790575"/>
          </a:xfrm>
          <a:prstGeom prst="line">
            <a:avLst/>
          </a:prstGeom>
          <a:noFill/>
          <a:ln w="50800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6582603" y="3224734"/>
            <a:ext cx="0" cy="1512888"/>
          </a:xfrm>
          <a:prstGeom prst="line">
            <a:avLst/>
          </a:prstGeom>
          <a:noFill/>
          <a:ln w="50800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 flipH="1">
            <a:off x="830275" y="4737621"/>
            <a:ext cx="5752328" cy="0"/>
          </a:xfrm>
          <a:prstGeom prst="line">
            <a:avLst/>
          </a:prstGeom>
          <a:noFill/>
          <a:ln w="50800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 flipV="1">
            <a:off x="830275" y="3513659"/>
            <a:ext cx="0" cy="1223963"/>
          </a:xfrm>
          <a:prstGeom prst="line">
            <a:avLst/>
          </a:prstGeom>
          <a:noFill/>
          <a:ln w="50800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830275" y="3513659"/>
            <a:ext cx="1165232" cy="0"/>
          </a:xfrm>
          <a:prstGeom prst="line">
            <a:avLst/>
          </a:prstGeom>
          <a:noFill/>
          <a:ln w="50800">
            <a:solidFill>
              <a:schemeClr val="accent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6012160" y="2420888"/>
            <a:ext cx="30370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泛化到整个状态空间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-108520" y="30846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153289"/>
              </p:ext>
            </p:extLst>
          </p:nvPr>
        </p:nvGraphicFramePr>
        <p:xfrm>
          <a:off x="1258887" y="5157192"/>
          <a:ext cx="662622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3" imgW="2832100" imgH="254000" progId="">
                  <p:embed/>
                </p:oleObj>
              </mc:Choice>
              <mc:Fallback>
                <p:oleObj name="Equation" r:id="rId3" imgW="2832100" imgH="254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7" y="5157192"/>
                        <a:ext cx="6626225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468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关系强化学习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628924"/>
            <a:ext cx="4752975" cy="4824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属性</a:t>
            </a:r>
            <a:endParaRPr lang="nl-BE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nl-BE" altLang="zh-CN" sz="2000" dirty="0" smtClean="0"/>
              <a:t>Height of wall (max, avg, min)</a:t>
            </a:r>
          </a:p>
          <a:p>
            <a:pPr lvl="1"/>
            <a:r>
              <a:rPr lang="nl-BE" altLang="zh-CN" sz="2000" dirty="0" smtClean="0"/>
              <a:t>Number of Holes</a:t>
            </a:r>
          </a:p>
          <a:p>
            <a:pPr lvl="1"/>
            <a:r>
              <a:rPr lang="nl-BE" altLang="zh-CN" sz="2000" dirty="0" smtClean="0"/>
              <a:t>Height difference adjacent cols</a:t>
            </a:r>
          </a:p>
          <a:p>
            <a:pPr lvl="1"/>
            <a:r>
              <a:rPr lang="nl-BE" altLang="zh-CN" sz="2000" dirty="0" smtClean="0"/>
              <a:t>Canyon (width, height)</a:t>
            </a:r>
          </a:p>
          <a:p>
            <a:pPr lvl="1"/>
            <a:r>
              <a:rPr lang="nl-BE" altLang="zh-CN" sz="2000" dirty="0" smtClean="0"/>
              <a:t>...</a:t>
            </a:r>
          </a:p>
          <a:p>
            <a:endParaRPr lang="nl-BE" altLang="zh-CN" sz="2400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宏动作</a:t>
            </a:r>
            <a:endParaRPr lang="nl-BE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nl-BE" altLang="zh-CN" sz="2000" dirty="0" smtClean="0"/>
              <a:t>Fits</a:t>
            </a:r>
          </a:p>
          <a:p>
            <a:pPr lvl="1"/>
            <a:r>
              <a:rPr lang="nl-BE" altLang="zh-CN" sz="2000" dirty="0" smtClean="0"/>
              <a:t>Increasesheight, ...</a:t>
            </a:r>
          </a:p>
          <a:p>
            <a:pPr lvl="1"/>
            <a:r>
              <a:rPr lang="nl-BE" altLang="zh-CN" sz="2000" dirty="0" smtClean="0"/>
              <a:t>Number of deleted lines</a:t>
            </a:r>
          </a:p>
          <a:p>
            <a:pPr lvl="1"/>
            <a:r>
              <a:rPr lang="nl-BE" altLang="zh-CN" sz="2000" dirty="0" smtClean="0"/>
              <a:t>...</a:t>
            </a:r>
            <a:endParaRPr lang="nl-BE" altLang="zh-CN" sz="2000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368" y="2205186"/>
            <a:ext cx="2333625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5507980" y="5516711"/>
            <a:ext cx="1657350" cy="1444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788843" y="5516711"/>
            <a:ext cx="649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chemeClr val="accent2"/>
                </a:solidFill>
                <a:latin typeface="Comic Sans MS" pitchFamily="66" charset="0"/>
              </a:rPr>
              <a:t>Hole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507980" y="5084911"/>
            <a:ext cx="506413" cy="14446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572943" y="4940449"/>
            <a:ext cx="865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chemeClr val="hlink"/>
                </a:solidFill>
                <a:latin typeface="Comic Sans MS" pitchFamily="66" charset="0"/>
              </a:rPr>
              <a:t>Canyon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092305" y="4580086"/>
            <a:ext cx="0" cy="3603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228705" y="4221311"/>
            <a:ext cx="1871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0000FF"/>
                </a:solidFill>
                <a:latin typeface="Comic Sans MS" pitchFamily="66" charset="0"/>
              </a:rPr>
              <a:t>Relative height</a:t>
            </a:r>
          </a:p>
        </p:txBody>
      </p:sp>
    </p:spTree>
    <p:extLst>
      <p:ext uri="{BB962C8B-B14F-4D97-AF65-F5344CB8AC3E}">
        <p14:creationId xmlns:p14="http://schemas.microsoft.com/office/powerpoint/2010/main" val="88354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1302296"/>
            <a:ext cx="8562975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 descr="Ncell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8224" y="5174729"/>
            <a:ext cx="2303145" cy="14058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深度强化学习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8" name="图片 7" descr="BARIN N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6256" y="2708920"/>
            <a:ext cx="1619250" cy="1619250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 rot="5400000">
            <a:off x="7416316" y="4850693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 rot="8235110">
            <a:off x="8343048" y="4898757"/>
            <a:ext cx="71862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3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强化学习总结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79938AE7-A00E-48BB-ACBB-AC91385F6F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1412776"/>
            <a:ext cx="7128792" cy="517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7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思考和讨论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34380" y="1484784"/>
            <a:ext cx="8075240" cy="525658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学习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Q(</a:t>
            </a:r>
            <a:r>
              <a:rPr lang="el-GR" altLang="zh-CN" sz="2000" dirty="0" smtClean="0">
                <a:latin typeface="Times New Roman" pitchFamily="18" charset="0"/>
                <a:ea typeface="宋体"/>
                <a:cs typeface="Times New Roman" pitchFamily="18" charset="0"/>
              </a:rPr>
              <a:t>λ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算法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回报函数和值函数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动态规划和蒙特卡罗采样的区别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buNone/>
            </a:pPr>
            <a:endParaRPr lang="en-US" altLang="zh-CN" sz="4000" b="1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zh-CN" altLang="en-US" sz="4000" b="1" dirty="0">
              <a:latin typeface="华文宋体" pitchFamily="2" charset="-122"/>
              <a:ea typeface="华文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实验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34380" y="1484784"/>
            <a:ext cx="8075240" cy="525658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实现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TD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和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TD(</a:t>
            </a:r>
            <a:r>
              <a:rPr lang="el-GR" altLang="zh-CN" sz="2000" dirty="0" smtClean="0">
                <a:latin typeface="Times New Roman" pitchFamily="18" charset="0"/>
                <a:ea typeface="宋体"/>
                <a:cs typeface="Times New Roman" pitchFamily="18" charset="0"/>
              </a:rPr>
              <a:t>λ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算法，并实现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http://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mnemstudio.org/path-finding-q-learning-tutorial.htm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所描述的例子 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此实验不做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buNone/>
            </a:pPr>
            <a:endParaRPr lang="en-US" altLang="zh-CN" sz="4000" b="1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zh-CN" altLang="en-US" sz="4000" b="1" dirty="0">
              <a:latin typeface="华文宋体" pitchFamily="2" charset="-122"/>
              <a:ea typeface="华文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286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专题报告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34380" y="1484784"/>
            <a:ext cx="8075240" cy="52565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 </a:t>
            </a: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深度强化学习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要    求：报告时长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30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分钟，留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10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分钟讨论。</a:t>
            </a:r>
            <a:endParaRPr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报告人：</a:t>
            </a:r>
            <a:r>
              <a:rPr lang="en-US" altLang="zh-CN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151210044, </a:t>
            </a:r>
            <a:r>
              <a:rPr lang="zh-CN" altLang="en-US" sz="2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宋伟铭</a:t>
            </a: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 startAt="5"/>
            </a:pPr>
            <a:endParaRPr lang="en-US" altLang="zh-CN" sz="20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buNone/>
            </a:pPr>
            <a:endParaRPr lang="en-US" altLang="zh-CN" sz="4000" b="1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zh-CN" altLang="en-US" sz="4000" b="1" dirty="0">
              <a:latin typeface="华文宋体" pitchFamily="2" charset="-122"/>
              <a:ea typeface="华文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061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85800" y="23488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谢 谢 ！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最早的“人机大战”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395536" y="6021288"/>
            <a:ext cx="8352928" cy="70405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en-US" altLang="zh-CN" sz="1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A. L. Samuel. Some studies in machine learning using the game of checkers. IBM Journal of R &amp; D, 3:221-229, 1959</a:t>
            </a:r>
            <a:endParaRPr lang="en-US" altLang="zh-CN" sz="2400" b="1" dirty="0">
              <a:latin typeface="华文宋体" pitchFamily="2" charset="-122"/>
              <a:ea typeface="华文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02105"/>
            <a:ext cx="5501640" cy="232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211" y="3722395"/>
            <a:ext cx="553593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683569" y="3933056"/>
            <a:ext cx="1872208" cy="46166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值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函数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9552" y="5301208"/>
            <a:ext cx="2304256" cy="46166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Alpha-beta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剪枝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558" y="1780723"/>
            <a:ext cx="1571625" cy="1563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84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731" y="1658355"/>
            <a:ext cx="4620537" cy="32073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30824" cy="1143000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 启发式搜索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76672"/>
            <a:ext cx="1162050" cy="1609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476672"/>
            <a:ext cx="1127912" cy="15665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矩形 6"/>
          <p:cNvSpPr/>
          <p:nvPr/>
        </p:nvSpPr>
        <p:spPr>
          <a:xfrm>
            <a:off x="467543" y="4894540"/>
            <a:ext cx="30963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当存在相同启发</a:t>
            </a:r>
            <a:endParaRPr lang="en-US" altLang="zh-CN" sz="24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式估值时如何选择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64088" y="5017650"/>
            <a:ext cx="34598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f(n)=g(n)+h(n)</a:t>
            </a:r>
            <a:endParaRPr lang="zh-CN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下箭头 8"/>
          <p:cNvSpPr/>
          <p:nvPr/>
        </p:nvSpPr>
        <p:spPr>
          <a:xfrm rot="16200000">
            <a:off x="4319972" y="4810337"/>
            <a:ext cx="504056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395536" y="6021288"/>
            <a:ext cx="8352928" cy="70405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en-US" altLang="zh-CN" sz="1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4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. E. Hart, N. J. Nilsson, and B. Raphael. A formal basis for the heuristic determination of minimum cost paths in graphs. IEEE Trans. Syst. Sci. and Cybernetics, SSC-4(2):100-107, </a:t>
            </a:r>
            <a:r>
              <a:rPr lang="en-US" altLang="zh-CN" sz="1400" dirty="0" smtClean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1968</a:t>
            </a:r>
            <a:endParaRPr lang="en-US" altLang="zh-CN" sz="2400" b="1" dirty="0">
              <a:latin typeface="华文宋体" pitchFamily="2" charset="-122"/>
              <a:ea typeface="华文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399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6504" y="51757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从认知的角度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9" name="图片 8" descr="j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88640"/>
            <a:ext cx="1455936" cy="214750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0" name="矩形 9"/>
          <p:cNvSpPr/>
          <p:nvPr/>
        </p:nvSpPr>
        <p:spPr>
          <a:xfrm>
            <a:off x="165506" y="2348880"/>
            <a:ext cx="206659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1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+mn-ea"/>
              </a:rPr>
              <a:t>John R. </a:t>
            </a:r>
            <a:r>
              <a:rPr lang="en-US" altLang="zh-CN" sz="11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+mn-ea"/>
              </a:rPr>
              <a:t>Anderson@CMU</a:t>
            </a:r>
            <a:endParaRPr lang="zh-CN" altLang="en-US" sz="11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charset="0"/>
              <a:ea typeface="+mn-ea"/>
            </a:endParaRP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115616" y="1475630"/>
            <a:ext cx="6840538" cy="4746625"/>
            <a:chOff x="748" y="754"/>
            <a:chExt cx="4309" cy="2990"/>
          </a:xfrm>
        </p:grpSpPr>
        <p:sp>
          <p:nvSpPr>
            <p:cNvPr id="12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/>
              <a:ahLst/>
              <a:cxnLst>
                <a:cxn ang="0">
                  <a:pos x="1692" y="12"/>
                </a:cxn>
                <a:cxn ang="0">
                  <a:pos x="1234" y="74"/>
                </a:cxn>
                <a:cxn ang="0">
                  <a:pos x="828" y="182"/>
                </a:cxn>
                <a:cxn ang="0">
                  <a:pos x="486" y="330"/>
                </a:cxn>
                <a:cxn ang="0">
                  <a:pos x="226" y="510"/>
                </a:cxn>
                <a:cxn ang="0">
                  <a:pos x="58" y="718"/>
                </a:cxn>
                <a:cxn ang="0">
                  <a:pos x="0" y="944"/>
                </a:cxn>
                <a:cxn ang="0">
                  <a:pos x="58" y="1170"/>
                </a:cxn>
                <a:cxn ang="0">
                  <a:pos x="226" y="1378"/>
                </a:cxn>
                <a:cxn ang="0">
                  <a:pos x="486" y="1558"/>
                </a:cxn>
                <a:cxn ang="0">
                  <a:pos x="828" y="1706"/>
                </a:cxn>
                <a:cxn ang="0">
                  <a:pos x="1234" y="1814"/>
                </a:cxn>
                <a:cxn ang="0">
                  <a:pos x="1692" y="1876"/>
                </a:cxn>
                <a:cxn ang="0">
                  <a:pos x="2186" y="1884"/>
                </a:cxn>
                <a:cxn ang="0">
                  <a:pos x="2658" y="1840"/>
                </a:cxn>
                <a:cxn ang="0">
                  <a:pos x="3084" y="1746"/>
                </a:cxn>
                <a:cxn ang="0">
                  <a:pos x="3448" y="1612"/>
                </a:cxn>
                <a:cxn ang="0">
                  <a:pos x="3738" y="1442"/>
                </a:cxn>
                <a:cxn ang="0">
                  <a:pos x="3938" y="1242"/>
                </a:cxn>
                <a:cxn ang="0">
                  <a:pos x="4034" y="1022"/>
                </a:cxn>
                <a:cxn ang="0">
                  <a:pos x="4014" y="790"/>
                </a:cxn>
                <a:cxn ang="0">
                  <a:pos x="3882" y="576"/>
                </a:cxn>
                <a:cxn ang="0">
                  <a:pos x="3650" y="386"/>
                </a:cxn>
                <a:cxn ang="0">
                  <a:pos x="3334" y="228"/>
                </a:cxn>
                <a:cxn ang="0">
                  <a:pos x="2948" y="106"/>
                </a:cxn>
                <a:cxn ang="0">
                  <a:pos x="2506" y="28"/>
                </a:cxn>
                <a:cxn ang="0">
                  <a:pos x="2020" y="0"/>
                </a:cxn>
                <a:cxn ang="0">
                  <a:pos x="1606" y="1736"/>
                </a:cxn>
                <a:cxn ang="0">
                  <a:pos x="1164" y="1678"/>
                </a:cxn>
                <a:cxn ang="0">
                  <a:pos x="776" y="1576"/>
                </a:cxn>
                <a:cxn ang="0">
                  <a:pos x="458" y="1436"/>
                </a:cxn>
                <a:cxn ang="0">
                  <a:pos x="224" y="1266"/>
                </a:cxn>
                <a:cxn ang="0">
                  <a:pos x="88" y="1074"/>
                </a:cxn>
                <a:cxn ang="0">
                  <a:pos x="68" y="864"/>
                </a:cxn>
                <a:cxn ang="0">
                  <a:pos x="166" y="664"/>
                </a:cxn>
                <a:cxn ang="0">
                  <a:pos x="370" y="486"/>
                </a:cxn>
                <a:cxn ang="0">
                  <a:pos x="662" y="336"/>
                </a:cxn>
                <a:cxn ang="0">
                  <a:pos x="1028" y="222"/>
                </a:cxn>
                <a:cxn ang="0">
                  <a:pos x="1454" y="148"/>
                </a:cxn>
                <a:cxn ang="0">
                  <a:pos x="1922" y="120"/>
                </a:cxn>
                <a:cxn ang="0">
                  <a:pos x="2392" y="148"/>
                </a:cxn>
                <a:cxn ang="0">
                  <a:pos x="2818" y="222"/>
                </a:cxn>
                <a:cxn ang="0">
                  <a:pos x="3184" y="336"/>
                </a:cxn>
                <a:cxn ang="0">
                  <a:pos x="3476" y="486"/>
                </a:cxn>
                <a:cxn ang="0">
                  <a:pos x="3680" y="664"/>
                </a:cxn>
                <a:cxn ang="0">
                  <a:pos x="3778" y="864"/>
                </a:cxn>
                <a:cxn ang="0">
                  <a:pos x="3758" y="1074"/>
                </a:cxn>
                <a:cxn ang="0">
                  <a:pos x="3622" y="1266"/>
                </a:cxn>
                <a:cxn ang="0">
                  <a:pos x="3388" y="1436"/>
                </a:cxn>
                <a:cxn ang="0">
                  <a:pos x="3070" y="1576"/>
                </a:cxn>
                <a:cxn ang="0">
                  <a:pos x="2682" y="1678"/>
                </a:cxn>
                <a:cxn ang="0">
                  <a:pos x="2240" y="1736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Oval 5"/>
            <p:cNvSpPr>
              <a:spLocks noChangeArrowheads="1"/>
            </p:cNvSpPr>
            <p:nvPr/>
          </p:nvSpPr>
          <p:spPr bwMode="auto">
            <a:xfrm rot="-1543677">
              <a:off x="2736" y="1728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zh-CN" altLang="en-US" sz="1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 rot="-1543677">
              <a:off x="4385" y="2568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zh-CN" altLang="en-US" sz="1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Oval 7"/>
            <p:cNvSpPr>
              <a:spLocks noChangeArrowheads="1"/>
            </p:cNvSpPr>
            <p:nvPr/>
          </p:nvSpPr>
          <p:spPr bwMode="auto">
            <a:xfrm rot="-1543677">
              <a:off x="1824" y="350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zh-CN" altLang="en-US" sz="1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Oval 8"/>
            <p:cNvSpPr>
              <a:spLocks noChangeArrowheads="1"/>
            </p:cNvSpPr>
            <p:nvPr/>
          </p:nvSpPr>
          <p:spPr bwMode="auto">
            <a:xfrm rot="-1543677">
              <a:off x="3251" y="3249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zh-CN" altLang="en-US" sz="1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 rot="-1543677">
              <a:off x="1296" y="2592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zh-CN" altLang="en-US" sz="1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zh-CN" altLang="zh-CN" sz="1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zh-CN" altLang="zh-CN" sz="1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zh-CN" altLang="zh-CN" sz="1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gray">
            <a:xfrm>
              <a:off x="2880" y="2795"/>
              <a:ext cx="771" cy="739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zh-CN" altLang="zh-CN" sz="1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gray">
            <a:xfrm>
              <a:off x="3969" y="2160"/>
              <a:ext cx="771" cy="695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zh-CN" altLang="zh-CN" sz="1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Text Box 15"/>
            <p:cNvSpPr txBox="1">
              <a:spLocks noChangeArrowheads="1"/>
            </p:cNvSpPr>
            <p:nvPr/>
          </p:nvSpPr>
          <p:spPr bwMode="white">
            <a:xfrm>
              <a:off x="1020" y="2251"/>
              <a:ext cx="70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zh-CN" altLang="en-US" sz="1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任务的</a:t>
              </a:r>
              <a:r>
                <a:rPr lang="zh-CN" altLang="en-US" sz="1800" b="1">
                  <a:solidFill>
                    <a:srgbClr val="EFE04B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陈</a:t>
              </a:r>
              <a:endParaRPr lang="en-US" altLang="zh-CN" sz="1800" b="1">
                <a:solidFill>
                  <a:srgbClr val="EFE04B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1800" b="1">
                  <a:solidFill>
                    <a:srgbClr val="EFE04B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述性认知</a:t>
              </a:r>
              <a:endParaRPr lang="en-US" altLang="zh-CN" sz="1800" b="1">
                <a:solidFill>
                  <a:srgbClr val="EFE04B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Text Box 16"/>
            <p:cNvSpPr txBox="1">
              <a:spLocks noChangeArrowheads="1"/>
            </p:cNvSpPr>
            <p:nvPr/>
          </p:nvSpPr>
          <p:spPr bwMode="white">
            <a:xfrm>
              <a:off x="2426" y="1434"/>
              <a:ext cx="70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zh-CN" altLang="en-US" sz="1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任务的</a:t>
              </a:r>
              <a:r>
                <a:rPr lang="zh-CN" altLang="en-US" sz="18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过</a:t>
              </a:r>
              <a:endParaRPr lang="en-US" altLang="zh-CN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18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程性认知</a:t>
              </a:r>
              <a:endParaRPr lang="en-US" altLang="zh-CN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Text Box 17"/>
            <p:cNvSpPr txBox="1">
              <a:spLocks noChangeArrowheads="1"/>
            </p:cNvSpPr>
            <p:nvPr/>
          </p:nvSpPr>
          <p:spPr bwMode="white">
            <a:xfrm>
              <a:off x="3969" y="2341"/>
              <a:ext cx="76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zh-CN" altLang="en-US" sz="1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其他任务的</a:t>
              </a:r>
              <a:endParaRPr lang="en-US" altLang="zh-CN" sz="1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1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陈述性认知</a:t>
              </a:r>
              <a:endParaRPr lang="en-US" altLang="zh-CN" sz="1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Text Box 18"/>
            <p:cNvSpPr txBox="1">
              <a:spLocks noChangeArrowheads="1"/>
            </p:cNvSpPr>
            <p:nvPr/>
          </p:nvSpPr>
          <p:spPr bwMode="white">
            <a:xfrm>
              <a:off x="2880" y="2976"/>
              <a:ext cx="76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zh-CN" altLang="en-US" sz="1600" b="1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其他任务的</a:t>
              </a:r>
              <a:endParaRPr lang="en-US" altLang="zh-CN" sz="16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1600" b="1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过程性认知</a:t>
              </a:r>
              <a:endParaRPr lang="en-US" altLang="zh-CN" sz="16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Text Box 19"/>
            <p:cNvSpPr txBox="1">
              <a:spLocks noChangeArrowheads="1"/>
            </p:cNvSpPr>
            <p:nvPr/>
          </p:nvSpPr>
          <p:spPr bwMode="white">
            <a:xfrm>
              <a:off x="1519" y="3203"/>
              <a:ext cx="70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zh-CN" altLang="en-US" sz="1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迁移到</a:t>
              </a:r>
              <a:endParaRPr lang="en-US" altLang="zh-CN" sz="1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1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其他任务</a:t>
              </a:r>
              <a:endParaRPr lang="en-US" altLang="zh-CN" sz="1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Text Box 20"/>
            <p:cNvSpPr txBox="1">
              <a:spLocks noChangeArrowheads="1"/>
            </p:cNvSpPr>
            <p:nvPr/>
          </p:nvSpPr>
          <p:spPr bwMode="auto">
            <a:xfrm>
              <a:off x="2154" y="2341"/>
              <a:ext cx="145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zh-CN" altLang="en-US" sz="2000" b="1">
                  <a:latin typeface="黑体" pitchFamily="49" charset="-122"/>
                  <a:ea typeface="黑体" pitchFamily="49" charset="-122"/>
                </a:rPr>
                <a:t>认知的循环过程</a:t>
              </a:r>
              <a:endParaRPr lang="en-US" altLang="zh-CN" sz="20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9" name="Line 21"/>
            <p:cNvSpPr>
              <a:spLocks noChangeShapeType="1"/>
            </p:cNvSpPr>
            <p:nvPr/>
          </p:nvSpPr>
          <p:spPr bwMode="black">
            <a:xfrm>
              <a:off x="1907" y="1003"/>
              <a:ext cx="515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30" name="AutoShape 22"/>
            <p:cNvCxnSpPr>
              <a:cxnSpLocks noChangeShapeType="1"/>
            </p:cNvCxnSpPr>
            <p:nvPr/>
          </p:nvCxnSpPr>
          <p:spPr bwMode="black">
            <a:xfrm flipH="1">
              <a:off x="827" y="1003"/>
              <a:ext cx="108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 Box 23"/>
            <p:cNvSpPr txBox="1">
              <a:spLocks noChangeArrowheads="1"/>
            </p:cNvSpPr>
            <p:nvPr/>
          </p:nvSpPr>
          <p:spPr bwMode="auto">
            <a:xfrm>
              <a:off x="748" y="754"/>
              <a:ext cx="117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r"/>
              <a:r>
                <a:rPr lang="zh-CN" altLang="en-US" sz="2000" dirty="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rPr>
                <a:t>认知的强化</a:t>
              </a:r>
              <a:endParaRPr lang="en-US" altLang="zh-CN" sz="20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32" name="Oval 7"/>
          <p:cNvSpPr>
            <a:spLocks noChangeArrowheads="1"/>
          </p:cNvSpPr>
          <p:nvPr/>
        </p:nvSpPr>
        <p:spPr bwMode="auto">
          <a:xfrm rot="20056323">
            <a:off x="6394054" y="2844055"/>
            <a:ext cx="1066800" cy="304800"/>
          </a:xfrm>
          <a:prstGeom prst="ellipse">
            <a:avLst/>
          </a:prstGeom>
          <a:gradFill rotWithShape="1">
            <a:gsLst>
              <a:gs pos="0">
                <a:srgbClr val="5F5F5F"/>
              </a:gs>
              <a:gs pos="100000">
                <a:srgbClr val="84A5C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zh-CN" altLang="en-US" sz="1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Oval 12"/>
          <p:cNvSpPr>
            <a:spLocks noChangeArrowheads="1"/>
          </p:cNvSpPr>
          <p:nvPr/>
        </p:nvSpPr>
        <p:spPr bwMode="gray">
          <a:xfrm>
            <a:off x="5868591" y="2123330"/>
            <a:ext cx="1141413" cy="110172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35686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zh-CN" altLang="zh-CN" sz="1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white">
          <a:xfrm>
            <a:off x="5909866" y="2366218"/>
            <a:ext cx="1114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zh-CN" altLang="en-US" sz="1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迁移到</a:t>
            </a:r>
            <a:endParaRPr lang="en-US" altLang="zh-CN" sz="18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其他任务</a:t>
            </a:r>
            <a:endParaRPr lang="en-US" altLang="zh-CN" sz="18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Line 21"/>
          <p:cNvSpPr>
            <a:spLocks noChangeShapeType="1"/>
          </p:cNvSpPr>
          <p:nvPr/>
        </p:nvSpPr>
        <p:spPr bwMode="black">
          <a:xfrm flipH="1" flipV="1">
            <a:off x="3347641" y="6228605"/>
            <a:ext cx="64770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6" name="AutoShape 22"/>
          <p:cNvCxnSpPr>
            <a:cxnSpLocks noChangeShapeType="1"/>
          </p:cNvCxnSpPr>
          <p:nvPr/>
        </p:nvCxnSpPr>
        <p:spPr bwMode="black">
          <a:xfrm flipH="1">
            <a:off x="3995341" y="6731843"/>
            <a:ext cx="17256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3923904" y="6371480"/>
            <a:ext cx="2057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zh-CN" altLang="en-US" sz="20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认知的迁移</a:t>
            </a:r>
            <a:endParaRPr lang="en-US" altLang="zh-CN" sz="2000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70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强化学习问题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2959770" y="1628800"/>
            <a:ext cx="2876326" cy="4108450"/>
            <a:chOff x="1857" y="980"/>
            <a:chExt cx="1961" cy="2724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gray">
            <a:xfrm>
              <a:off x="2304" y="2496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zh-CN" altLang="en-US" sz="1800">
                <a:ea typeface="宋体" pitchFamily="2" charset="-122"/>
              </a:endParaRPr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gray">
            <a:xfrm>
              <a:off x="2304" y="2160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zh-CN" altLang="en-US" sz="1800">
                <a:ea typeface="宋体" pitchFamily="2" charset="-122"/>
              </a:endParaRP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gray">
            <a:xfrm>
              <a:off x="2304" y="1824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zh-CN" altLang="en-US" sz="1800">
                <a:ea typeface="宋体" pitchFamily="2" charset="-122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gray">
            <a:xfrm>
              <a:off x="2541" y="1969"/>
              <a:ext cx="60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zh-CN" altLang="en-US" sz="18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奖  赏</a:t>
              </a:r>
              <a:endParaRPr lang="en-US" altLang="zh-CN" sz="18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gray">
            <a:xfrm>
              <a:off x="2541" y="2305"/>
              <a:ext cx="60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zh-CN" altLang="en-US" sz="18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动  作</a:t>
              </a:r>
              <a:endParaRPr lang="en-US" altLang="zh-CN" sz="18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gray">
            <a:xfrm>
              <a:off x="2541" y="2641"/>
              <a:ext cx="60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zh-CN" altLang="en-US" sz="18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状  态</a:t>
              </a:r>
              <a:endParaRPr lang="en-US" altLang="zh-CN" sz="18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gray">
            <a:xfrm>
              <a:off x="1872" y="1680"/>
              <a:ext cx="336" cy="1296"/>
            </a:xfrm>
            <a:prstGeom prst="leftArrow">
              <a:avLst>
                <a:gd name="adj1" fmla="val 65583"/>
                <a:gd name="adj2" fmla="val 65181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  <a:alpha val="12000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zh-CN" altLang="en-US" sz="1800">
                <a:ea typeface="宋体" pitchFamily="2" charset="-122"/>
              </a:endParaRPr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gray">
            <a:xfrm>
              <a:off x="3458" y="1680"/>
              <a:ext cx="334" cy="1296"/>
            </a:xfrm>
            <a:prstGeom prst="rightArrow">
              <a:avLst>
                <a:gd name="adj1" fmla="val 67750"/>
                <a:gd name="adj2" fmla="val 66167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zh-CN" altLang="en-US" sz="1800">
                <a:ea typeface="宋体" pitchFamily="2" charset="-122"/>
              </a:endParaRPr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gray">
            <a:xfrm>
              <a:off x="1898" y="980"/>
              <a:ext cx="1920" cy="384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zh-CN" altLang="en-US" sz="1800">
                <a:ea typeface="宋体" pitchFamily="2" charset="-122"/>
              </a:endParaRPr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gray">
            <a:xfrm>
              <a:off x="2283" y="1440"/>
              <a:ext cx="1104" cy="336"/>
            </a:xfrm>
            <a:prstGeom prst="upArrow">
              <a:avLst>
                <a:gd name="adj1" fmla="val 68380"/>
                <a:gd name="adj2" fmla="val 70833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63529"/>
                    <a:invGamma/>
                    <a:alpha val="12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zh-CN" altLang="en-US" sz="1800">
                <a:ea typeface="宋体" pitchFamily="2" charset="-122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gray">
            <a:xfrm>
              <a:off x="2061" y="1124"/>
              <a:ext cx="159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zh-CN" altLang="en-US" sz="14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认</a:t>
              </a:r>
              <a:r>
                <a:rPr lang="en-US" altLang="zh-CN" sz="14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zh-CN" altLang="en-US" sz="14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知（过程性、陈述性）</a:t>
              </a:r>
              <a:endParaRPr lang="en-US" altLang="zh-CN" sz="14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gray">
            <a:xfrm>
              <a:off x="1872" y="3312"/>
              <a:ext cx="1920" cy="381"/>
            </a:xfrm>
            <a:prstGeom prst="can">
              <a:avLst>
                <a:gd name="adj" fmla="val 32032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zh-CN" altLang="en-US" sz="1800">
                <a:ea typeface="宋体" pitchFamily="2" charset="-122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gray">
            <a:xfrm>
              <a:off x="2526" y="3459"/>
              <a:ext cx="60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zh-CN" altLang="en-US" sz="18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经  验</a:t>
              </a:r>
              <a:endParaRPr lang="en-US" altLang="zh-CN" sz="18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1" name="AutoShape 21"/>
            <p:cNvSpPr>
              <a:spLocks noChangeArrowheads="1"/>
            </p:cNvSpPr>
            <p:nvPr/>
          </p:nvSpPr>
          <p:spPr bwMode="gray">
            <a:xfrm>
              <a:off x="2269" y="2928"/>
              <a:ext cx="1106" cy="331"/>
            </a:xfrm>
            <a:prstGeom prst="downArrow">
              <a:avLst>
                <a:gd name="adj1" fmla="val 67093"/>
                <a:gd name="adj2" fmla="val 64051"/>
              </a:avLst>
            </a:prstGeom>
            <a:gradFill rotWithShape="1">
              <a:gsLst>
                <a:gs pos="0">
                  <a:schemeClr val="bg2">
                    <a:gamma/>
                    <a:tint val="63529"/>
                    <a:invGamma/>
                    <a:alpha val="12000"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zh-CN" altLang="en-US" sz="1800">
                <a:ea typeface="宋体" pitchFamily="2" charset="-122"/>
              </a:endParaRPr>
            </a:p>
          </p:txBody>
        </p:sp>
        <p:sp>
          <p:nvSpPr>
            <p:cNvPr id="32" name="AutoShape 10"/>
            <p:cNvSpPr>
              <a:spLocks noChangeArrowheads="1"/>
            </p:cNvSpPr>
            <p:nvPr/>
          </p:nvSpPr>
          <p:spPr bwMode="gray">
            <a:xfrm>
              <a:off x="1857" y="1687"/>
              <a:ext cx="336" cy="1296"/>
            </a:xfrm>
            <a:prstGeom prst="leftArrow">
              <a:avLst>
                <a:gd name="adj1" fmla="val 65583"/>
                <a:gd name="adj2" fmla="val 65181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zh-CN" altLang="en-US" sz="1800">
                <a:ea typeface="宋体" pitchFamily="2" charset="-122"/>
              </a:endParaRPr>
            </a:p>
          </p:txBody>
        </p:sp>
        <p:sp>
          <p:nvSpPr>
            <p:cNvPr id="33" name="AutoShape 17"/>
            <p:cNvSpPr>
              <a:spLocks noChangeArrowheads="1"/>
            </p:cNvSpPr>
            <p:nvPr/>
          </p:nvSpPr>
          <p:spPr bwMode="gray">
            <a:xfrm>
              <a:off x="2268" y="1447"/>
              <a:ext cx="1104" cy="336"/>
            </a:xfrm>
            <a:prstGeom prst="upArrow">
              <a:avLst>
                <a:gd name="adj1" fmla="val 68380"/>
                <a:gd name="adj2" fmla="val 70833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zh-CN" altLang="en-US" sz="1800">
                <a:ea typeface="宋体" pitchFamily="2" charset="-122"/>
              </a:endParaRPr>
            </a:p>
          </p:txBody>
        </p:sp>
        <p:sp>
          <p:nvSpPr>
            <p:cNvPr id="34" name="AutoShape 21"/>
            <p:cNvSpPr>
              <a:spLocks noChangeArrowheads="1"/>
            </p:cNvSpPr>
            <p:nvPr/>
          </p:nvSpPr>
          <p:spPr bwMode="gray">
            <a:xfrm>
              <a:off x="2254" y="2935"/>
              <a:ext cx="1106" cy="331"/>
            </a:xfrm>
            <a:prstGeom prst="downArrow">
              <a:avLst>
                <a:gd name="adj1" fmla="val 67093"/>
                <a:gd name="adj2" fmla="val 64051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zh-CN" altLang="en-US" sz="1800">
                <a:ea typeface="宋体" pitchFamily="2" charset="-122"/>
              </a:endParaRPr>
            </a:p>
          </p:txBody>
        </p:sp>
      </p:grpSp>
      <p:grpSp>
        <p:nvGrpSpPr>
          <p:cNvPr id="22" name="Group 15"/>
          <p:cNvGrpSpPr>
            <a:grpSpLocks/>
          </p:cNvGrpSpPr>
          <p:nvPr/>
        </p:nvGrpSpPr>
        <p:grpSpPr bwMode="auto">
          <a:xfrm>
            <a:off x="5651500" y="2854350"/>
            <a:ext cx="3321050" cy="1655763"/>
            <a:chOff x="884" y="2160"/>
            <a:chExt cx="4101" cy="2203"/>
          </a:xfrm>
        </p:grpSpPr>
        <p:pic>
          <p:nvPicPr>
            <p:cNvPr id="23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" y="2160"/>
              <a:ext cx="3500" cy="2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1981" y="2447"/>
              <a:ext cx="1740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mpd="tri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6219" tIns="22488" rIns="56219" bIns="22488">
              <a:spAutoFit/>
            </a:bodyPr>
            <a:lstStyle>
              <a:lvl1pPr defTabSz="8096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8096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8096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8096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8096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8096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8096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8096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8096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chemeClr val="bg1"/>
                  </a:solidFill>
                  <a:latin typeface="Helvetica" pitchFamily="34" charset="0"/>
                </a:rPr>
                <a:t>Environment</a:t>
              </a:r>
              <a:endParaRPr lang="en-US" altLang="zh-CN" sz="2000">
                <a:solidFill>
                  <a:schemeClr val="bg1"/>
                </a:solidFill>
                <a:latin typeface="Helvetica" pitchFamily="34" charset="0"/>
              </a:endParaRP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4084" y="3081"/>
              <a:ext cx="901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mpd="tri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6219" tIns="22488" rIns="56219" bIns="22488">
              <a:spAutoFit/>
            </a:bodyPr>
            <a:lstStyle>
              <a:lvl1pPr defTabSz="8096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8096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8096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8096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8096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8096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8096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8096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8096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latin typeface="Helvetica" pitchFamily="34" charset="0"/>
                </a:rPr>
                <a:t>action</a:t>
              </a: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1484" y="3157"/>
              <a:ext cx="758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mpd="tri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6219" tIns="22488" rIns="56219" bIns="22488">
              <a:spAutoFit/>
            </a:bodyPr>
            <a:lstStyle>
              <a:lvl1pPr defTabSz="8096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8096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8096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8096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8096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8096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8096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8096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8096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latin typeface="Helvetica" pitchFamily="34" charset="0"/>
                </a:rPr>
                <a:t>state</a:t>
              </a: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1329" y="3789"/>
              <a:ext cx="1012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mpd="tri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6219" tIns="22488" rIns="56219" bIns="22488">
              <a:spAutoFit/>
            </a:bodyPr>
            <a:lstStyle>
              <a:lvl1pPr defTabSz="8096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8096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8096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8096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809625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8096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8096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8096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8096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latin typeface="Helvetica" pitchFamily="34" charset="0"/>
                </a:rPr>
                <a:t>reward</a:t>
              </a:r>
              <a:endParaRPr lang="en-US" altLang="zh-CN" sz="2000">
                <a:latin typeface="Helvetica" pitchFamily="34" charset="0"/>
              </a:endParaRPr>
            </a:p>
          </p:txBody>
        </p:sp>
        <p:sp>
          <p:nvSpPr>
            <p:cNvPr id="28" name="Rectangle 14"/>
            <p:cNvSpPr>
              <a:spLocks noChangeArrowheads="1"/>
            </p:cNvSpPr>
            <p:nvPr/>
          </p:nvSpPr>
          <p:spPr bwMode="auto">
            <a:xfrm>
              <a:off x="3019" y="4076"/>
              <a:ext cx="1157" cy="268"/>
            </a:xfrm>
            <a:prstGeom prst="rect">
              <a:avLst/>
            </a:prstGeom>
            <a:noFill/>
            <a:ln w="25400" cmpd="tri">
              <a:noFill/>
              <a:miter lim="800000"/>
              <a:headEnd/>
              <a:tailEnd/>
            </a:ln>
          </p:spPr>
          <p:txBody>
            <a:bodyPr lIns="56219" tIns="22488" rIns="56219" bIns="22488">
              <a:spAutoFit/>
            </a:bodyPr>
            <a:lstStyle/>
            <a:p>
              <a:pPr algn="ctr" defTabSz="809625" eaLnBrk="0" hangingPunct="0">
                <a:lnSpc>
                  <a:spcPct val="85000"/>
                </a:lnSpc>
                <a:defRPr/>
              </a:pPr>
              <a:r>
                <a:rPr lang="en-US" altLang="zh-CN" sz="12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Helvetica" pitchFamily="34" charset="0"/>
                  <a:ea typeface="+mn-ea"/>
                </a:rPr>
                <a:t>RL </a:t>
              </a:r>
              <a:r>
                <a:rPr lang="en-US" altLang="en-US" sz="12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Helvetica" pitchFamily="34" charset="0"/>
                  <a:ea typeface="+mn-ea"/>
                </a:rPr>
                <a:t>Agent</a:t>
              </a:r>
            </a:p>
          </p:txBody>
        </p:sp>
      </p:grpSp>
      <p:pic>
        <p:nvPicPr>
          <p:cNvPr id="29" name="图片 28" descr="learn to bik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422054"/>
            <a:ext cx="1580381" cy="240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30" name="矩形 29"/>
          <p:cNvSpPr/>
          <p:nvPr/>
        </p:nvSpPr>
        <p:spPr>
          <a:xfrm>
            <a:off x="1196950" y="4942334"/>
            <a:ext cx="101181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+mn-ea"/>
              </a:rPr>
              <a:t>具体事例</a:t>
            </a:r>
          </a:p>
        </p:txBody>
      </p:sp>
      <p:sp>
        <p:nvSpPr>
          <p:cNvPr id="31" name="矩形 30"/>
          <p:cNvSpPr/>
          <p:nvPr/>
        </p:nvSpPr>
        <p:spPr>
          <a:xfrm>
            <a:off x="6744811" y="4942334"/>
            <a:ext cx="101181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charset="0"/>
                <a:ea typeface="+mn-ea"/>
              </a:rPr>
              <a:t>抽象模型</a:t>
            </a:r>
          </a:p>
        </p:txBody>
      </p:sp>
      <p:sp>
        <p:nvSpPr>
          <p:cNvPr id="35" name="矩形 34"/>
          <p:cNvSpPr/>
          <p:nvPr/>
        </p:nvSpPr>
        <p:spPr>
          <a:xfrm>
            <a:off x="899592" y="6165304"/>
            <a:ext cx="7344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强化学习的本质：奖惩和试错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(T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rial and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E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rror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26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7001</TotalTime>
  <Words>2662</Words>
  <Application>Microsoft Office PowerPoint</Application>
  <PresentationFormat>全屏显示(4:3)</PresentationFormat>
  <Paragraphs>549</Paragraphs>
  <Slides>58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58</vt:i4>
      </vt:variant>
    </vt:vector>
  </HeadingPairs>
  <TitlesOfParts>
    <vt:vector size="63" baseType="lpstr">
      <vt:lpstr>Office 主题</vt:lpstr>
      <vt:lpstr>公式</vt:lpstr>
      <vt:lpstr>Visio</vt:lpstr>
      <vt:lpstr>Artwork</vt:lpstr>
      <vt:lpstr>Equation</vt:lpstr>
      <vt:lpstr>强化学习</vt:lpstr>
      <vt:lpstr>强化学习</vt:lpstr>
      <vt:lpstr>大 纲</vt:lpstr>
      <vt:lpstr>大 纲</vt:lpstr>
      <vt:lpstr>起 源</vt:lpstr>
      <vt:lpstr>最早的“人机大战”</vt:lpstr>
      <vt:lpstr>   启发式搜索</vt:lpstr>
      <vt:lpstr>从认知的角度</vt:lpstr>
      <vt:lpstr>强化学习问题</vt:lpstr>
      <vt:lpstr>交互学习 VS 符号学习</vt:lpstr>
      <vt:lpstr>挑 战</vt:lpstr>
      <vt:lpstr>大 纲</vt:lpstr>
      <vt:lpstr>数学模型 - MDP</vt:lpstr>
      <vt:lpstr>MDP模型 – 状态和动作</vt:lpstr>
      <vt:lpstr>MDP模型 – 奖赏</vt:lpstr>
      <vt:lpstr>MDP模型 – 轨迹</vt:lpstr>
      <vt:lpstr>MDP模型 –动作选择</vt:lpstr>
      <vt:lpstr>例：N-臂老虎机</vt:lpstr>
      <vt:lpstr>MDP模型 – 返回函数</vt:lpstr>
      <vt:lpstr>MDP模型 – 返回函数</vt:lpstr>
      <vt:lpstr>MDP模型 –动作选择</vt:lpstr>
      <vt:lpstr>监督学习 VS 强化学习</vt:lpstr>
      <vt:lpstr>MDP模型 – 小结</vt:lpstr>
      <vt:lpstr>大 纲</vt:lpstr>
      <vt:lpstr>动态规划</vt:lpstr>
      <vt:lpstr>动态规划 – 值函数</vt:lpstr>
      <vt:lpstr>动态规划 – 策略评估</vt:lpstr>
      <vt:lpstr>例–策略评估</vt:lpstr>
      <vt:lpstr>例–策略评估</vt:lpstr>
      <vt:lpstr>动态规划 – 最优控制</vt:lpstr>
      <vt:lpstr>例–最优控制</vt:lpstr>
      <vt:lpstr>例–最优控制</vt:lpstr>
      <vt:lpstr>动态规划 - 最优控制</vt:lpstr>
      <vt:lpstr>动态规划 - 计算最优策略 </vt:lpstr>
      <vt:lpstr>大 纲</vt:lpstr>
      <vt:lpstr>监督学习 VS 强化学习</vt:lpstr>
      <vt:lpstr>强化学习要素</vt:lpstr>
      <vt:lpstr>动态规划方法</vt:lpstr>
      <vt:lpstr>Monte Carlo策略评价</vt:lpstr>
      <vt:lpstr>Monte Carlo最优控制</vt:lpstr>
      <vt:lpstr>Monte Carlo方法</vt:lpstr>
      <vt:lpstr>时差学习</vt:lpstr>
      <vt:lpstr>时差方法</vt:lpstr>
      <vt:lpstr>Bootstraps和Sampling</vt:lpstr>
      <vt:lpstr>强化学习算法</vt:lpstr>
      <vt:lpstr>N步TD预测</vt:lpstr>
      <vt:lpstr>N步TD预测</vt:lpstr>
      <vt:lpstr>N步回退学习</vt:lpstr>
      <vt:lpstr>N步回退学习</vt:lpstr>
      <vt:lpstr>TD(λ)算法</vt:lpstr>
      <vt:lpstr>强化学习中的值函数估计</vt:lpstr>
      <vt:lpstr>关系强化学习</vt:lpstr>
      <vt:lpstr>深度强化学习</vt:lpstr>
      <vt:lpstr>强化学习总结</vt:lpstr>
      <vt:lpstr>思考和讨论</vt:lpstr>
      <vt:lpstr>实验</vt:lpstr>
      <vt:lpstr>专题报告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计算思维之人工智能</dc:title>
  <dc:creator>高阳</dc:creator>
  <cp:lastModifiedBy>gaoyang</cp:lastModifiedBy>
  <cp:revision>327</cp:revision>
  <dcterms:created xsi:type="dcterms:W3CDTF">2012-05-02T00:33:57Z</dcterms:created>
  <dcterms:modified xsi:type="dcterms:W3CDTF">2019-11-11T11:38:38Z</dcterms:modified>
</cp:coreProperties>
</file>