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 r:id="rId2"/>
    <p:sldId id="256" r:id="rId3"/>
    <p:sldId id="258" r:id="rId4"/>
    <p:sldId id="260" r:id="rId5"/>
    <p:sldId id="261" r:id="rId6"/>
    <p:sldId id="327" r:id="rId7"/>
    <p:sldId id="328" r:id="rId8"/>
    <p:sldId id="306" r:id="rId9"/>
    <p:sldId id="308" r:id="rId10"/>
    <p:sldId id="329" r:id="rId11"/>
    <p:sldId id="262" r:id="rId12"/>
    <p:sldId id="309" r:id="rId13"/>
    <p:sldId id="330" r:id="rId14"/>
    <p:sldId id="264" r:id="rId15"/>
    <p:sldId id="331" r:id="rId16"/>
    <p:sldId id="332" r:id="rId17"/>
    <p:sldId id="333" r:id="rId18"/>
    <p:sldId id="340" r:id="rId19"/>
    <p:sldId id="367" r:id="rId20"/>
    <p:sldId id="334" r:id="rId21"/>
    <p:sldId id="335" r:id="rId22"/>
    <p:sldId id="336" r:id="rId23"/>
    <p:sldId id="337" r:id="rId24"/>
    <p:sldId id="338" r:id="rId25"/>
    <p:sldId id="341" r:id="rId26"/>
    <p:sldId id="342" r:id="rId27"/>
    <p:sldId id="343" r:id="rId28"/>
    <p:sldId id="344" r:id="rId29"/>
    <p:sldId id="345" r:id="rId30"/>
    <p:sldId id="339" r:id="rId31"/>
    <p:sldId id="346" r:id="rId32"/>
    <p:sldId id="347" r:id="rId33"/>
    <p:sldId id="348" r:id="rId34"/>
    <p:sldId id="349" r:id="rId35"/>
    <p:sldId id="350" r:id="rId36"/>
    <p:sldId id="368"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00" r:id="rId53"/>
    <p:sldId id="310" r:id="rId54"/>
    <p:sldId id="28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1" d="100"/>
          <a:sy n="61" d="100"/>
        </p:scale>
        <p:origin x="1368" y="56"/>
      </p:cViewPr>
      <p:guideLst>
        <p:guide orient="horz" pos="424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C09302-2BFD-4CAC-A927-30E2F40E5F5B}" type="datetimeFigureOut">
              <a:rPr lang="zh-CN" altLang="en-US" smtClean="0"/>
              <a:pPr/>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9EC8F8-3242-4FD3-9524-A69238FFCD5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09302-2BFD-4CAC-A927-30E2F40E5F5B}" type="datetimeFigureOut">
              <a:rPr lang="zh-CN" altLang="en-US" smtClean="0"/>
              <a:pPr/>
              <a:t>2019-10-28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EC8F8-3242-4FD3-9524-A69238FFCD5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96752"/>
            <a:ext cx="7772400" cy="1470025"/>
          </a:xfrm>
        </p:spPr>
        <p:txBody>
          <a:bodyPr>
            <a:noAutofit/>
          </a:bodyPr>
          <a:lstStyle/>
          <a:p>
            <a:r>
              <a:rPr lang="zh-CN" altLang="en-US" sz="5400" dirty="0" smtClean="0">
                <a:solidFill>
                  <a:srgbClr val="FF0000"/>
                </a:solidFill>
                <a:latin typeface="黑体" panose="02010609060101010101" pitchFamily="49" charset="-122"/>
                <a:ea typeface="黑体" panose="02010609060101010101" pitchFamily="49" charset="-122"/>
              </a:rPr>
              <a:t>符号学习</a:t>
            </a:r>
            <a:endParaRPr lang="zh-CN" altLang="en-US" sz="5400" dirty="0">
              <a:solidFill>
                <a:srgbClr val="FF0000"/>
              </a:solidFill>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0" y="3429000"/>
            <a:ext cx="9144000" cy="3429000"/>
          </a:xfrm>
        </p:spPr>
        <p:txBody>
          <a:bodyPr>
            <a:normAutofit fontScale="25000" lnSpcReduction="20000"/>
          </a:bodyPr>
          <a:lstStyle/>
          <a:p>
            <a:pPr>
              <a:lnSpc>
                <a:spcPct val="220000"/>
              </a:lnSpc>
            </a:pPr>
            <a:r>
              <a:rPr lang="en-US" altLang="zh-CN" sz="11200" b="1" dirty="0">
                <a:solidFill>
                  <a:schemeClr val="tx2">
                    <a:lumMod val="60000"/>
                    <a:lumOff val="40000"/>
                  </a:schemeClr>
                </a:solidFill>
                <a:latin typeface="Times New Roman" panose="02020603050405020304" pitchFamily="18" charset="0"/>
                <a:ea typeface="黑体" panose="02010609060101010101" pitchFamily="49" charset="-122"/>
                <a:cs typeface="Times New Roman" panose="02020603050405020304" pitchFamily="18" charset="0"/>
              </a:rPr>
              <a:t>2019</a:t>
            </a:r>
            <a:r>
              <a:rPr lang="zh-CN" altLang="en-US" sz="11200" b="1" dirty="0">
                <a:solidFill>
                  <a:schemeClr val="tx2">
                    <a:lumMod val="60000"/>
                    <a:lumOff val="40000"/>
                  </a:schemeClr>
                </a:solidFill>
                <a:latin typeface="Times New Roman" panose="02020603050405020304" pitchFamily="18" charset="0"/>
                <a:ea typeface="黑体" panose="02010609060101010101" pitchFamily="49" charset="-122"/>
                <a:cs typeface="Times New Roman" panose="02020603050405020304" pitchFamily="18" charset="0"/>
              </a:rPr>
              <a:t>年度南京大学“专创融合”特色示范课程培育项目</a:t>
            </a:r>
            <a:endParaRPr lang="en-US" altLang="zh-CN" sz="11200" b="1" dirty="0">
              <a:solidFill>
                <a:schemeClr val="tx2">
                  <a:lumMod val="60000"/>
                  <a:lumOff val="40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220000"/>
              </a:lnSpc>
            </a:pPr>
            <a:r>
              <a:rPr lang="zh-CN" altLang="en-US" sz="112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高  阳</a:t>
            </a:r>
            <a:endParaRPr lang="en-US" altLang="zh-CN" sz="112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220000"/>
              </a:lnSpc>
            </a:pPr>
            <a:r>
              <a:rPr lang="en-US" altLang="zh-CN" sz="1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http://cs.nju.edu.cn/rl, </a:t>
            </a:r>
            <a:r>
              <a:rPr lang="en-US" altLang="zh-CN" sz="1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2019.10.29</a:t>
            </a:r>
            <a:endParaRPr lang="en-US" altLang="zh-CN" dirty="0">
              <a:solidFill>
                <a:schemeClr val="tx2">
                  <a:lumMod val="60000"/>
                  <a:lumOff val="40000"/>
                </a:schemeClr>
              </a:solidFill>
              <a:latin typeface="黑体" panose="02010609060101010101" pitchFamily="49" charset="-122"/>
              <a:ea typeface="黑体" panose="02010609060101010101" pitchFamily="49" charset="-122"/>
            </a:endParaRPr>
          </a:p>
          <a:p>
            <a:endParaRPr lang="en-US" altLang="zh-CN" dirty="0">
              <a:solidFill>
                <a:schemeClr val="tx2">
                  <a:lumMod val="60000"/>
                  <a:lumOff val="40000"/>
                </a:schemeClr>
              </a:solidFill>
              <a:latin typeface="黑体" panose="02010609060101010101" pitchFamily="49" charset="-122"/>
              <a:ea typeface="黑体" panose="02010609060101010101" pitchFamily="49" charset="-122"/>
            </a:endParaRPr>
          </a:p>
          <a:p>
            <a:endParaRPr lang="zh-CN" altLang="en-US" dirty="0">
              <a:solidFill>
                <a:schemeClr val="tx2">
                  <a:lumMod val="60000"/>
                  <a:lumOff val="40000"/>
                </a:schemeClr>
              </a:solidFill>
            </a:endParaRPr>
          </a:p>
        </p:txBody>
      </p:sp>
    </p:spTree>
    <p:extLst>
      <p:ext uri="{BB962C8B-B14F-4D97-AF65-F5344CB8AC3E}">
        <p14:creationId xmlns:p14="http://schemas.microsoft.com/office/powerpoint/2010/main" val="1016880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作为搜索的概念学习</a:t>
            </a:r>
            <a:endParaRPr lang="zh-CN" altLang="en-US" dirty="0">
              <a:latin typeface="黑体" pitchFamily="49" charset="-122"/>
              <a:ea typeface="黑体" pitchFamily="49" charset="-122"/>
            </a:endParaRPr>
          </a:p>
        </p:txBody>
      </p:sp>
      <p:sp>
        <p:nvSpPr>
          <p:cNvPr id="5"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sp>
        <p:nvSpPr>
          <p:cNvPr id="9" name="矩形 8"/>
          <p:cNvSpPr/>
          <p:nvPr/>
        </p:nvSpPr>
        <p:spPr>
          <a:xfrm>
            <a:off x="311061" y="1700808"/>
            <a:ext cx="8524437" cy="5416868"/>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当假设的表示确定后，也就确定了概念学习算法所有假设的空间</a:t>
            </a:r>
            <a:endParaRPr lang="en-US" altLang="zh-CN" sz="2400" dirty="0" smtClean="0">
              <a:solidFill>
                <a:srgbClr val="FF0000"/>
              </a:solidFill>
              <a:latin typeface="黑体" pitchFamily="49" charset="-122"/>
              <a:ea typeface="黑体" pitchFamily="49"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smtClean="0">
                <a:solidFill>
                  <a:srgbClr val="0070C0"/>
                </a:solidFill>
                <a:latin typeface="黑体" pitchFamily="49" charset="-122"/>
                <a:ea typeface="黑体" pitchFamily="49" charset="-122"/>
              </a:rPr>
              <a:t>搜索的目标是为了寻找最好地拟合训练样例的假设</a:t>
            </a:r>
            <a:endParaRPr lang="en-US" altLang="zh-CN" sz="2400" dirty="0" smtClean="0">
              <a:solidFill>
                <a:srgbClr val="0070C0"/>
              </a:solidFill>
              <a:latin typeface="黑体" pitchFamily="49" charset="-122"/>
              <a:ea typeface="黑体" pitchFamily="49"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搜索</a:t>
            </a:r>
            <a:r>
              <a:rPr lang="en-US" altLang="zh-CN" sz="2400" dirty="0" smtClean="0">
                <a:solidFill>
                  <a:srgbClr val="FF0000"/>
                </a:solidFill>
                <a:latin typeface="黑体" pitchFamily="49" charset="-122"/>
                <a:ea typeface="黑体" pitchFamily="49" charset="-122"/>
              </a:rPr>
              <a:t>(</a:t>
            </a:r>
            <a:r>
              <a:rPr lang="zh-CN" altLang="en-US" sz="2400" u="sng" dirty="0" smtClean="0">
                <a:solidFill>
                  <a:srgbClr val="FF0000"/>
                </a:solidFill>
                <a:latin typeface="黑体" pitchFamily="49" charset="-122"/>
                <a:ea typeface="黑体" pitchFamily="49" charset="-122"/>
              </a:rPr>
              <a:t>泛化</a:t>
            </a:r>
            <a:r>
              <a:rPr lang="en-US" altLang="zh-CN" sz="2400" dirty="0" smtClean="0">
                <a:solidFill>
                  <a:srgbClr val="FF0000"/>
                </a:solidFill>
                <a:latin typeface="黑体" pitchFamily="49" charset="-122"/>
                <a:ea typeface="黑体" pitchFamily="49" charset="-122"/>
              </a:rPr>
              <a:t>)</a:t>
            </a:r>
            <a:r>
              <a:rPr lang="zh-CN" altLang="en-US" sz="2400" dirty="0" smtClean="0">
                <a:solidFill>
                  <a:srgbClr val="FF0000"/>
                </a:solidFill>
                <a:latin typeface="黑体" pitchFamily="49" charset="-122"/>
                <a:ea typeface="黑体" pitchFamily="49" charset="-122"/>
              </a:rPr>
              <a:t>的操作</a:t>
            </a:r>
            <a:endParaRPr lang="en-US" altLang="zh-CN" sz="2400" dirty="0" smtClean="0">
              <a:solidFill>
                <a:srgbClr val="FF0000"/>
              </a:solidFill>
              <a:latin typeface="黑体" pitchFamily="49" charset="-122"/>
              <a:ea typeface="黑体" pitchFamily="49" charset="-122"/>
            </a:endParaRPr>
          </a:p>
          <a:p>
            <a:pPr marL="800100" lvl="1" indent="-342900">
              <a:spcBef>
                <a:spcPts val="600"/>
              </a:spcBef>
              <a:spcAft>
                <a:spcPts val="600"/>
              </a:spcAft>
              <a:buFont typeface="Wingdings" panose="05000000000000000000" pitchFamily="2" charset="2"/>
              <a:buChar char="ü"/>
            </a:pPr>
            <a:r>
              <a:rPr lang="zh-CN" altLang="en-US" sz="2400" dirty="0" smtClean="0">
                <a:solidFill>
                  <a:srgbClr val="0070C0"/>
                </a:solidFill>
                <a:latin typeface="黑体" pitchFamily="49" charset="-122"/>
                <a:ea typeface="黑体" pitchFamily="49" charset="-122"/>
              </a:rPr>
              <a:t>用变量替换常量</a:t>
            </a:r>
            <a:endParaRPr lang="en-US" altLang="zh-CN" sz="2400" dirty="0" smtClean="0">
              <a:solidFill>
                <a:srgbClr val="0070C0"/>
              </a:solidFill>
              <a:latin typeface="黑体" pitchFamily="49" charset="-122"/>
              <a:ea typeface="黑体" pitchFamily="49" charset="-122"/>
            </a:endParaRPr>
          </a:p>
          <a:p>
            <a:pPr marL="800100" lvl="1" indent="-342900">
              <a:spcBef>
                <a:spcPts val="600"/>
              </a:spcBef>
              <a:spcAft>
                <a:spcPts val="600"/>
              </a:spcAft>
              <a:buFont typeface="Wingdings" panose="05000000000000000000" pitchFamily="2" charset="2"/>
              <a:buChar char="ü"/>
            </a:pPr>
            <a:r>
              <a:rPr lang="zh-CN" altLang="en-US" sz="2400" dirty="0" smtClean="0">
                <a:solidFill>
                  <a:srgbClr val="0070C0"/>
                </a:solidFill>
                <a:latin typeface="黑体" pitchFamily="49" charset="-122"/>
                <a:ea typeface="黑体" pitchFamily="49" charset="-122"/>
              </a:rPr>
              <a:t>合取表达式去掉部分条件</a:t>
            </a:r>
            <a:endParaRPr lang="en-US" altLang="zh-CN" sz="2400" dirty="0" smtClean="0">
              <a:solidFill>
                <a:srgbClr val="0070C0"/>
              </a:solidFill>
              <a:latin typeface="黑体" pitchFamily="49" charset="-122"/>
              <a:ea typeface="黑体" pitchFamily="49" charset="-122"/>
            </a:endParaRPr>
          </a:p>
          <a:p>
            <a:pPr marL="800100" lvl="1" indent="-342900">
              <a:spcBef>
                <a:spcPts val="600"/>
              </a:spcBef>
              <a:spcAft>
                <a:spcPts val="600"/>
              </a:spcAft>
              <a:buFont typeface="Wingdings" panose="05000000000000000000" pitchFamily="2" charset="2"/>
              <a:buChar char="ü"/>
            </a:pPr>
            <a:r>
              <a:rPr lang="zh-CN" altLang="en-US" sz="2400" dirty="0" smtClean="0">
                <a:solidFill>
                  <a:srgbClr val="0070C0"/>
                </a:solidFill>
                <a:latin typeface="黑体" pitchFamily="49" charset="-122"/>
                <a:ea typeface="黑体" pitchFamily="49" charset="-122"/>
              </a:rPr>
              <a:t>对表达式增加析取项</a:t>
            </a:r>
            <a:endParaRPr lang="en-US" altLang="zh-CN" sz="2400" dirty="0" smtClean="0">
              <a:solidFill>
                <a:srgbClr val="0070C0"/>
              </a:solidFill>
              <a:latin typeface="黑体" pitchFamily="49" charset="-122"/>
              <a:ea typeface="黑体" pitchFamily="49" charset="-122"/>
            </a:endParaRPr>
          </a:p>
          <a:p>
            <a:pPr marL="800100" lvl="1" indent="-342900">
              <a:spcBef>
                <a:spcPts val="600"/>
              </a:spcBef>
              <a:spcAft>
                <a:spcPts val="600"/>
              </a:spcAft>
              <a:buFont typeface="Wingdings" panose="05000000000000000000" pitchFamily="2" charset="2"/>
              <a:buChar char="ü"/>
            </a:pPr>
            <a:r>
              <a:rPr lang="zh-CN" altLang="en-US" sz="2400" dirty="0" smtClean="0">
                <a:solidFill>
                  <a:srgbClr val="0070C0"/>
                </a:solidFill>
                <a:latin typeface="黑体" pitchFamily="49" charset="-122"/>
                <a:ea typeface="黑体" pitchFamily="49" charset="-122"/>
              </a:rPr>
              <a:t>用属性的超类来替换属性</a:t>
            </a:r>
            <a:endParaRPr lang="en-US" altLang="zh-CN" sz="2400" dirty="0" smtClean="0">
              <a:solidFill>
                <a:srgbClr val="0070C0"/>
              </a:solidFill>
              <a:latin typeface="黑体" pitchFamily="49" charset="-122"/>
              <a:ea typeface="黑体" pitchFamily="49" charset="-122"/>
            </a:endParaRPr>
          </a:p>
          <a:p>
            <a:pPr>
              <a:lnSpc>
                <a:spcPct val="150000"/>
              </a:lnSpc>
              <a:spcBef>
                <a:spcPts val="600"/>
              </a:spcBef>
              <a:spcAft>
                <a:spcPts val="600"/>
              </a:spcAft>
              <a:buNone/>
            </a:pPr>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271181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黑体" pitchFamily="49" charset="-122"/>
                <a:ea typeface="黑体" pitchFamily="49" charset="-122"/>
              </a:rPr>
              <a:t>假设的一般到特殊序</a:t>
            </a:r>
            <a:endParaRPr lang="zh-CN" altLang="en-US" dirty="0">
              <a:latin typeface="黑体" pitchFamily="49" charset="-122"/>
              <a:ea typeface="黑体" pitchFamily="49" charset="-122"/>
            </a:endParaRPr>
          </a:p>
        </p:txBody>
      </p:sp>
      <p:sp>
        <p:nvSpPr>
          <p:cNvPr id="7" name="矩形 6"/>
          <p:cNvSpPr/>
          <p:nvPr/>
        </p:nvSpPr>
        <p:spPr>
          <a:xfrm>
            <a:off x="251520" y="1483668"/>
            <a:ext cx="4167230" cy="523220"/>
          </a:xfrm>
          <a:prstGeom prst="rect">
            <a:avLst/>
          </a:prstGeom>
        </p:spPr>
        <p:txBody>
          <a:bodyPr wrap="none">
            <a:spAutoFit/>
          </a:bodyPr>
          <a:lstStyle/>
          <a:p>
            <a:pPr algn="ctr">
              <a:buNone/>
            </a:pPr>
            <a:r>
              <a:rPr lang="en-US" altLang="zh-CN" sz="2800" dirty="0" smtClean="0">
                <a:solidFill>
                  <a:srgbClr val="0070C0"/>
                </a:solidFill>
                <a:latin typeface="Times New Roman" panose="02020603050405020304" pitchFamily="18" charset="0"/>
                <a:ea typeface="黑体" pitchFamily="49" charset="-122"/>
                <a:cs typeface="Times New Roman" panose="02020603050405020304" pitchFamily="18" charset="0"/>
              </a:rPr>
              <a:t>h</a:t>
            </a:r>
            <a:r>
              <a:rPr lang="en-US" altLang="zh-CN" sz="2800" baseline="-25000" dirty="0" smtClean="0">
                <a:solidFill>
                  <a:srgbClr val="0070C0"/>
                </a:solidFill>
                <a:latin typeface="Times New Roman" panose="02020603050405020304" pitchFamily="18" charset="0"/>
                <a:ea typeface="黑体" pitchFamily="49" charset="-122"/>
                <a:cs typeface="Times New Roman" panose="02020603050405020304" pitchFamily="18" charset="0"/>
              </a:rPr>
              <a:t>1</a:t>
            </a:r>
            <a:r>
              <a:rPr lang="en-US" altLang="zh-CN" sz="2800" dirty="0" smtClean="0">
                <a:solidFill>
                  <a:srgbClr val="0070C0"/>
                </a:solidFill>
                <a:latin typeface="Times New Roman" panose="02020603050405020304" pitchFamily="18" charset="0"/>
                <a:ea typeface="黑体" pitchFamily="49" charset="-122"/>
                <a:cs typeface="Times New Roman" panose="02020603050405020304" pitchFamily="18" charset="0"/>
              </a:rPr>
              <a:t>=&lt;Sunny,?,?,Strong,?,?&gt;</a:t>
            </a:r>
            <a:endParaRPr lang="zh-CN" altLang="en-US" sz="28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5" name="矩形 4"/>
          <p:cNvSpPr/>
          <p:nvPr/>
        </p:nvSpPr>
        <p:spPr>
          <a:xfrm>
            <a:off x="5156039" y="1484367"/>
            <a:ext cx="3287182" cy="523220"/>
          </a:xfrm>
          <a:prstGeom prst="rect">
            <a:avLst/>
          </a:prstGeom>
        </p:spPr>
        <p:txBody>
          <a:bodyPr wrap="none">
            <a:spAutoFit/>
          </a:bodyPr>
          <a:lstStyle/>
          <a:p>
            <a:pPr algn="ctr">
              <a:buNone/>
            </a:pPr>
            <a:r>
              <a:rPr lang="en-US" altLang="zh-CN" sz="2800" dirty="0" smtClean="0">
                <a:solidFill>
                  <a:srgbClr val="0070C0"/>
                </a:solidFill>
                <a:latin typeface="Times New Roman" panose="02020603050405020304" pitchFamily="18" charset="0"/>
                <a:ea typeface="黑体" pitchFamily="49" charset="-122"/>
                <a:cs typeface="Times New Roman" panose="02020603050405020304" pitchFamily="18" charset="0"/>
              </a:rPr>
              <a:t>h</a:t>
            </a:r>
            <a:r>
              <a:rPr lang="en-US" altLang="zh-CN" sz="2800" baseline="-25000" dirty="0">
                <a:solidFill>
                  <a:srgbClr val="0070C0"/>
                </a:solidFill>
                <a:latin typeface="Times New Roman" panose="02020603050405020304" pitchFamily="18" charset="0"/>
                <a:ea typeface="黑体" pitchFamily="49" charset="-122"/>
                <a:cs typeface="Times New Roman" panose="02020603050405020304" pitchFamily="18" charset="0"/>
              </a:rPr>
              <a:t>2</a:t>
            </a:r>
            <a:r>
              <a:rPr lang="en-US" altLang="zh-CN" sz="2800" dirty="0" smtClean="0">
                <a:solidFill>
                  <a:srgbClr val="0070C0"/>
                </a:solidFill>
                <a:latin typeface="Times New Roman" panose="02020603050405020304" pitchFamily="18" charset="0"/>
                <a:ea typeface="黑体" pitchFamily="49" charset="-122"/>
                <a:cs typeface="Times New Roman" panose="02020603050405020304" pitchFamily="18" charset="0"/>
              </a:rPr>
              <a:t>=&lt;Sunny,?,?,?,?,?&gt;</a:t>
            </a:r>
            <a:endParaRPr lang="zh-CN" altLang="en-US" sz="28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8" name="矩形 7"/>
          <p:cNvSpPr/>
          <p:nvPr/>
        </p:nvSpPr>
        <p:spPr>
          <a:xfrm>
            <a:off x="2427823" y="2492896"/>
            <a:ext cx="4288353" cy="584775"/>
          </a:xfrm>
          <a:prstGeom prst="rect">
            <a:avLst/>
          </a:prstGeom>
        </p:spPr>
        <p:txBody>
          <a:bodyPr wrap="none">
            <a:spAutoFit/>
          </a:bodyPr>
          <a:lstStyle/>
          <a:p>
            <a:pPr algn="ctr">
              <a:buNone/>
            </a:pPr>
            <a:r>
              <a:rPr lang="en-US" altLang="zh-CN" sz="3200" dirty="0" smtClean="0">
                <a:latin typeface="Times New Roman" panose="02020603050405020304" pitchFamily="18" charset="0"/>
                <a:ea typeface="黑体" pitchFamily="49" charset="-122"/>
                <a:cs typeface="Times New Roman" panose="02020603050405020304" pitchFamily="18" charset="0"/>
              </a:rPr>
              <a:t>h</a:t>
            </a:r>
            <a:r>
              <a:rPr lang="en-US" altLang="zh-CN" sz="3200" baseline="-25000" dirty="0" smtClean="0">
                <a:latin typeface="Times New Roman" panose="02020603050405020304" pitchFamily="18" charset="0"/>
                <a:ea typeface="黑体" pitchFamily="49" charset="-122"/>
                <a:cs typeface="Times New Roman" panose="02020603050405020304" pitchFamily="18" charset="0"/>
              </a:rPr>
              <a:t>2</a:t>
            </a:r>
            <a:r>
              <a:rPr lang="zh-CN" altLang="en-US" sz="3200" dirty="0" smtClean="0">
                <a:latin typeface="Times New Roman" panose="02020603050405020304" pitchFamily="18" charset="0"/>
                <a:ea typeface="黑体" pitchFamily="49" charset="-122"/>
                <a:cs typeface="Times New Roman" panose="02020603050405020304" pitchFamily="18" charset="0"/>
              </a:rPr>
              <a:t>包含的实例数多于</a:t>
            </a:r>
            <a:r>
              <a:rPr lang="en-US" altLang="zh-CN" sz="3200" dirty="0" smtClean="0">
                <a:latin typeface="Times New Roman" panose="02020603050405020304" pitchFamily="18" charset="0"/>
                <a:ea typeface="黑体" pitchFamily="49" charset="-122"/>
                <a:cs typeface="Times New Roman" panose="02020603050405020304" pitchFamily="18" charset="0"/>
              </a:rPr>
              <a:t>h</a:t>
            </a:r>
            <a:r>
              <a:rPr lang="en-US" altLang="zh-CN" sz="3200" baseline="-25000" dirty="0">
                <a:latin typeface="Times New Roman" panose="02020603050405020304" pitchFamily="18" charset="0"/>
                <a:ea typeface="黑体" pitchFamily="49" charset="-122"/>
                <a:cs typeface="Times New Roman" panose="02020603050405020304" pitchFamily="18" charset="0"/>
              </a:rPr>
              <a:t>1</a:t>
            </a:r>
            <a:endParaRPr lang="zh-CN" altLang="en-US" sz="3200" baseline="-25000" dirty="0">
              <a:latin typeface="Times New Roman" panose="02020603050405020304" pitchFamily="18" charset="0"/>
              <a:ea typeface="黑体" pitchFamily="49" charset="-122"/>
              <a:cs typeface="Times New Roman" panose="02020603050405020304" pitchFamily="18" charset="0"/>
            </a:endParaRPr>
          </a:p>
        </p:txBody>
      </p:sp>
      <p:sp>
        <p:nvSpPr>
          <p:cNvPr id="3" name="右箭头 2"/>
          <p:cNvSpPr/>
          <p:nvPr/>
        </p:nvSpPr>
        <p:spPr>
          <a:xfrm rot="2330209">
            <a:off x="2699792" y="213285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7930643">
            <a:off x="5717257" y="2146321"/>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09780" y="3376151"/>
            <a:ext cx="8524437" cy="3293209"/>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更泛化</a:t>
            </a:r>
            <a:r>
              <a:rPr lang="en-US" altLang="zh-CN" sz="2400" dirty="0" smtClean="0">
                <a:solidFill>
                  <a:srgbClr val="FF0000"/>
                </a:solidFill>
                <a:latin typeface="黑体" pitchFamily="49" charset="-122"/>
                <a:ea typeface="黑体" pitchFamily="49" charset="-122"/>
              </a:rPr>
              <a:t>(</a:t>
            </a:r>
            <a:r>
              <a:rPr lang="en-US" altLang="zh-CN" sz="2400" dirty="0" smtClean="0">
                <a:solidFill>
                  <a:srgbClr val="FF0000"/>
                </a:solidFill>
                <a:latin typeface="Times New Roman" panose="02020603050405020304" pitchFamily="18" charset="0"/>
                <a:ea typeface="黑体" pitchFamily="49" charset="-122"/>
                <a:cs typeface="Times New Roman" panose="02020603050405020304" pitchFamily="18" charset="0"/>
              </a:rPr>
              <a:t>more general than or equal to</a:t>
            </a:r>
            <a:r>
              <a:rPr lang="en-US" altLang="zh-CN" sz="2400" dirty="0" smtClean="0">
                <a:solidFill>
                  <a:srgbClr val="FF0000"/>
                </a:solidFill>
                <a:latin typeface="黑体" pitchFamily="49" charset="-122"/>
                <a:ea typeface="黑体" pitchFamily="49" charset="-122"/>
              </a:rPr>
              <a:t>)</a:t>
            </a: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令</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j</a:t>
            </a:r>
            <a:r>
              <a:rPr lang="zh-CN" altLang="en-US" sz="2400" dirty="0" smtClean="0">
                <a:latin typeface="Times New Roman" panose="02020603050405020304" pitchFamily="18" charset="0"/>
                <a:ea typeface="黑体" pitchFamily="49" charset="-122"/>
                <a:cs typeface="Times New Roman" panose="02020603050405020304" pitchFamily="18" charset="0"/>
              </a:rPr>
              <a:t>和</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k</a:t>
            </a:r>
            <a:r>
              <a:rPr lang="zh-CN" altLang="en-US" sz="2400" dirty="0" smtClean="0">
                <a:latin typeface="Times New Roman" panose="02020603050405020304" pitchFamily="18" charset="0"/>
                <a:ea typeface="黑体" pitchFamily="49" charset="-122"/>
                <a:cs typeface="Times New Roman" panose="02020603050405020304" pitchFamily="18" charset="0"/>
              </a:rPr>
              <a:t>是定义在</a:t>
            </a:r>
            <a:r>
              <a:rPr lang="en-US" altLang="zh-CN" sz="2400" dirty="0" smtClean="0">
                <a:latin typeface="Times New Roman" panose="02020603050405020304" pitchFamily="18" charset="0"/>
                <a:ea typeface="黑体" pitchFamily="49" charset="-122"/>
                <a:cs typeface="Times New Roman" panose="02020603050405020304" pitchFamily="18" charset="0"/>
              </a:rPr>
              <a:t>X</a:t>
            </a:r>
            <a:r>
              <a:rPr lang="zh-CN" altLang="en-US" sz="2400" dirty="0" smtClean="0">
                <a:latin typeface="Times New Roman" panose="02020603050405020304" pitchFamily="18" charset="0"/>
                <a:ea typeface="黑体" pitchFamily="49" charset="-122"/>
                <a:cs typeface="Times New Roman" panose="02020603050405020304" pitchFamily="18" charset="0"/>
              </a:rPr>
              <a:t>上的布尔函数，若</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smtClean="0">
                <a:latin typeface="Times New Roman" panose="02020603050405020304" pitchFamily="18" charset="0"/>
                <a:ea typeface="黑体" pitchFamily="49" charset="-122"/>
                <a:cs typeface="Times New Roman" panose="02020603050405020304" pitchFamily="18" charset="0"/>
              </a:rPr>
              <a:t>j</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 </a:t>
            </a:r>
            <a:r>
              <a:rPr lang="zh-CN" altLang="en-US" sz="2400" dirty="0" smtClean="0">
                <a:latin typeface="Times New Roman" panose="02020603050405020304" pitchFamily="18" charset="0"/>
                <a:ea typeface="黑体" pitchFamily="49" charset="-122"/>
                <a:cs typeface="Times New Roman" panose="02020603050405020304" pitchFamily="18" charset="0"/>
              </a:rPr>
              <a:t>≥</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g </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smtClean="0">
                <a:latin typeface="Times New Roman" panose="02020603050405020304" pitchFamily="18" charset="0"/>
                <a:ea typeface="黑体" pitchFamily="49" charset="-122"/>
                <a:cs typeface="Times New Roman" panose="02020603050405020304" pitchFamily="18" charset="0"/>
              </a:rPr>
              <a:t>k</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 </a:t>
            </a:r>
            <a:endParaRPr lang="en-US" altLang="zh-CN" sz="2400" dirty="0">
              <a:latin typeface="Times New Roman" panose="02020603050405020304" pitchFamily="18" charset="0"/>
              <a:ea typeface="黑体" pitchFamily="49" charset="-122"/>
              <a:cs typeface="Times New Roman" panose="02020603050405020304" pitchFamily="18" charset="0"/>
            </a:endParaRP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当且仅当，</a:t>
            </a:r>
            <a:r>
              <a:rPr lang="en-US" altLang="zh-CN" sz="2400" dirty="0">
                <a:latin typeface="Times New Roman" panose="02020603050405020304" pitchFamily="18" charset="0"/>
                <a:ea typeface="黑体" pitchFamily="49" charset="-122"/>
                <a:cs typeface="Times New Roman" panose="02020603050405020304" pitchFamily="18" charset="0"/>
              </a:rPr>
              <a:t>(∀</a:t>
            </a:r>
            <a:r>
              <a:rPr lang="en-US" altLang="zh-CN" sz="2400" dirty="0" err="1">
                <a:latin typeface="Times New Roman" panose="02020603050405020304" pitchFamily="18" charset="0"/>
                <a:ea typeface="黑体" pitchFamily="49" charset="-122"/>
                <a:cs typeface="Times New Roman" panose="02020603050405020304" pitchFamily="18" charset="0"/>
              </a:rPr>
              <a:t>x∈X</a:t>
            </a:r>
            <a:r>
              <a:rPr lang="en-US" altLang="zh-CN" sz="2400" dirty="0" smtClean="0">
                <a:latin typeface="Times New Roman" panose="02020603050405020304" pitchFamily="18" charset="0"/>
                <a:ea typeface="黑体" pitchFamily="49" charset="-122"/>
                <a:cs typeface="Times New Roman" panose="02020603050405020304" pitchFamily="18" charset="0"/>
              </a:rPr>
              <a:t>) [(</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smtClean="0">
                <a:latin typeface="Times New Roman" panose="02020603050405020304" pitchFamily="18" charset="0"/>
                <a:ea typeface="黑体" pitchFamily="49" charset="-122"/>
                <a:cs typeface="Times New Roman" panose="02020603050405020304" pitchFamily="18" charset="0"/>
              </a:rPr>
              <a:t>k</a:t>
            </a:r>
            <a:r>
              <a:rPr lang="en-US" altLang="zh-CN" sz="2400" dirty="0" smtClean="0">
                <a:latin typeface="Times New Roman" panose="02020603050405020304" pitchFamily="18" charset="0"/>
                <a:ea typeface="黑体" pitchFamily="49" charset="-122"/>
                <a:cs typeface="Times New Roman" panose="02020603050405020304" pitchFamily="18" charset="0"/>
              </a:rPr>
              <a:t>(x)=</a:t>
            </a:r>
            <a:r>
              <a:rPr lang="en-US" altLang="zh-CN" sz="2400" dirty="0">
                <a:latin typeface="Times New Roman" panose="02020603050405020304" pitchFamily="18" charset="0"/>
                <a:ea typeface="黑体" pitchFamily="49" charset="-122"/>
                <a:cs typeface="Times New Roman" panose="02020603050405020304" pitchFamily="18" charset="0"/>
              </a:rPr>
              <a:t>1</a:t>
            </a:r>
            <a:r>
              <a:rPr lang="en-US" altLang="zh-CN" sz="2400" dirty="0" smtClean="0">
                <a:latin typeface="Times New Roman" panose="02020603050405020304" pitchFamily="18" charset="0"/>
                <a:ea typeface="黑体" pitchFamily="49" charset="-122"/>
                <a:cs typeface="Times New Roman" panose="02020603050405020304" pitchFamily="18" charset="0"/>
              </a:rPr>
              <a:t>) </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 (</a:t>
            </a:r>
            <a:r>
              <a:rPr lang="en-US" altLang="zh-CN" sz="2400" dirty="0" err="1" smtClean="0">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smtClean="0">
                <a:latin typeface="Times New Roman" panose="02020603050405020304" pitchFamily="18" charset="0"/>
                <a:ea typeface="黑体" pitchFamily="49" charset="-122"/>
                <a:cs typeface="Times New Roman" panose="02020603050405020304" pitchFamily="18" charset="0"/>
              </a:rPr>
              <a:t>j</a:t>
            </a:r>
            <a:r>
              <a:rPr lang="en-US" altLang="zh-CN" sz="2400" dirty="0" smtClean="0">
                <a:latin typeface="Times New Roman" panose="02020603050405020304" pitchFamily="18" charset="0"/>
                <a:ea typeface="黑体" pitchFamily="49" charset="-122"/>
                <a:cs typeface="Times New Roman" panose="02020603050405020304" pitchFamily="18" charset="0"/>
              </a:rPr>
              <a:t>(x</a:t>
            </a:r>
            <a:r>
              <a:rPr lang="en-US" altLang="zh-CN" sz="2400" dirty="0">
                <a:latin typeface="Times New Roman" panose="02020603050405020304" pitchFamily="18" charset="0"/>
                <a:ea typeface="黑体" pitchFamily="49" charset="-122"/>
                <a:cs typeface="Times New Roman" panose="02020603050405020304" pitchFamily="18" charset="0"/>
              </a:rPr>
              <a:t>)</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=1)</a:t>
            </a:r>
            <a:r>
              <a:rPr lang="en-US" altLang="zh-CN" sz="2400" dirty="0" smtClean="0">
                <a:latin typeface="Times New Roman" panose="02020603050405020304" pitchFamily="18" charset="0"/>
                <a:ea typeface="黑体" pitchFamily="49" charset="-122"/>
                <a:cs typeface="Times New Roman" panose="02020603050405020304" pitchFamily="18" charset="0"/>
              </a:rPr>
              <a:t>]</a:t>
            </a: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FF0000"/>
                </a:solidFill>
                <a:latin typeface="黑体" pitchFamily="49" charset="-122"/>
                <a:ea typeface="黑体" pitchFamily="49" charset="-122"/>
              </a:rPr>
              <a:t>严格</a:t>
            </a:r>
            <a:r>
              <a:rPr lang="zh-CN" altLang="en-US" sz="2400" dirty="0" smtClean="0">
                <a:solidFill>
                  <a:srgbClr val="FF0000"/>
                </a:solidFill>
                <a:latin typeface="黑体" pitchFamily="49" charset="-122"/>
                <a:ea typeface="黑体" pitchFamily="49" charset="-122"/>
              </a:rPr>
              <a:t>泛化 </a:t>
            </a:r>
            <a:r>
              <a:rPr lang="en-US" altLang="zh-CN" sz="2400" dirty="0" err="1">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j</a:t>
            </a:r>
            <a:r>
              <a:rPr lang="en-US" altLang="zh-CN" sz="2400" baseline="-25000" dirty="0">
                <a:latin typeface="Times New Roman" panose="02020603050405020304" pitchFamily="18" charset="0"/>
                <a:ea typeface="黑体" pitchFamily="49" charset="-122"/>
                <a:cs typeface="Times New Roman" panose="02020603050405020304" pitchFamily="18" charset="0"/>
              </a:rPr>
              <a:t> </a:t>
            </a:r>
            <a:r>
              <a:rPr lang="en-US" altLang="zh-CN" sz="2400" dirty="0" smtClean="0">
                <a:latin typeface="Times New Roman" panose="02020603050405020304" pitchFamily="18" charset="0"/>
                <a:ea typeface="黑体" pitchFamily="49" charset="-122"/>
                <a:cs typeface="Times New Roman" panose="02020603050405020304" pitchFamily="18" charset="0"/>
              </a:rPr>
              <a:t>&gt;</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g </a:t>
            </a:r>
            <a:r>
              <a:rPr lang="en-US" altLang="zh-CN" sz="2400" dirty="0" err="1">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k</a:t>
            </a:r>
            <a:r>
              <a:rPr lang="en-US" altLang="zh-CN" sz="2400" baseline="-25000" dirty="0">
                <a:latin typeface="Times New Roman" panose="02020603050405020304" pitchFamily="18" charset="0"/>
                <a:ea typeface="黑体" pitchFamily="49" charset="-122"/>
                <a:cs typeface="Times New Roman" panose="02020603050405020304" pitchFamily="18" charset="0"/>
              </a:rPr>
              <a:t> </a:t>
            </a:r>
            <a:endParaRPr lang="en-US" altLang="zh-CN" sz="2400" dirty="0">
              <a:solidFill>
                <a:srgbClr val="FF0000"/>
              </a:solidFill>
              <a:latin typeface="黑体" pitchFamily="49" charset="-122"/>
              <a:ea typeface="黑体" pitchFamily="49"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FF0000"/>
                </a:solidFill>
                <a:latin typeface="黑体" pitchFamily="49" charset="-122"/>
                <a:ea typeface="黑体" pitchFamily="49" charset="-122"/>
              </a:rPr>
              <a:t>更</a:t>
            </a:r>
            <a:r>
              <a:rPr lang="zh-CN" altLang="en-US" sz="2400" dirty="0" smtClean="0">
                <a:solidFill>
                  <a:srgbClr val="FF0000"/>
                </a:solidFill>
                <a:latin typeface="黑体" pitchFamily="49" charset="-122"/>
                <a:ea typeface="黑体" pitchFamily="49" charset="-122"/>
              </a:rPr>
              <a:t>特化 </a:t>
            </a:r>
            <a:r>
              <a:rPr lang="en-US" altLang="zh-CN" sz="2400" dirty="0" err="1">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j</a:t>
            </a:r>
            <a:r>
              <a:rPr lang="en-US" altLang="zh-CN" sz="2400" baseline="-25000" dirty="0">
                <a:latin typeface="Times New Roman" panose="02020603050405020304" pitchFamily="18" charset="0"/>
                <a:ea typeface="黑体" pitchFamily="49" charset="-122"/>
                <a:cs typeface="Times New Roman" panose="02020603050405020304" pitchFamily="18" charset="0"/>
              </a:rPr>
              <a:t> </a:t>
            </a:r>
            <a:r>
              <a:rPr lang="zh-CN" altLang="en-US" sz="2400" dirty="0" smtClean="0">
                <a:latin typeface="Times New Roman" panose="02020603050405020304" pitchFamily="18" charset="0"/>
                <a:ea typeface="黑体" pitchFamily="49" charset="-122"/>
                <a:cs typeface="Times New Roman" panose="02020603050405020304" pitchFamily="18" charset="0"/>
              </a:rPr>
              <a:t>≥</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s </a:t>
            </a:r>
            <a:r>
              <a:rPr lang="en-US" altLang="zh-CN" sz="2400" dirty="0" err="1">
                <a:latin typeface="Times New Roman" panose="02020603050405020304" pitchFamily="18" charset="0"/>
                <a:ea typeface="黑体" pitchFamily="49" charset="-122"/>
                <a:cs typeface="Times New Roman" panose="02020603050405020304" pitchFamily="18" charset="0"/>
              </a:rPr>
              <a:t>h</a:t>
            </a:r>
            <a:r>
              <a:rPr lang="en-US" altLang="zh-CN" sz="2400" baseline="-25000" dirty="0" err="1">
                <a:latin typeface="Times New Roman" panose="02020603050405020304" pitchFamily="18" charset="0"/>
                <a:ea typeface="黑体" pitchFamily="49" charset="-122"/>
                <a:cs typeface="Times New Roman" panose="02020603050405020304" pitchFamily="18" charset="0"/>
              </a:rPr>
              <a:t>k</a:t>
            </a:r>
            <a:r>
              <a:rPr lang="en-US" altLang="zh-CN" sz="2400" baseline="-25000" dirty="0">
                <a:latin typeface="Times New Roman" panose="02020603050405020304" pitchFamily="18" charset="0"/>
                <a:ea typeface="黑体" pitchFamily="49" charset="-122"/>
                <a:cs typeface="Times New Roman" panose="02020603050405020304" pitchFamily="18" charset="0"/>
              </a:rPr>
              <a:t> </a:t>
            </a:r>
            <a:endParaRPr lang="zh-CN" altLang="en-US" sz="24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itchFamily="49" charset="-122"/>
                <a:cs typeface="Times New Roman" panose="02020603050405020304" pitchFamily="18" charset="0"/>
              </a:rPr>
              <a:t>Find-S:</a:t>
            </a:r>
            <a:r>
              <a:rPr lang="zh-CN" altLang="en-US" dirty="0" smtClean="0">
                <a:latin typeface="黑体" pitchFamily="49" charset="-122"/>
                <a:ea typeface="黑体" pitchFamily="49" charset="-122"/>
              </a:rPr>
              <a:t>寻找极大特殊假设</a:t>
            </a:r>
            <a:endParaRPr lang="zh-CN" altLang="en-US"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5548095"/>
              </p:ext>
            </p:extLst>
          </p:nvPr>
        </p:nvGraphicFramePr>
        <p:xfrm>
          <a:off x="1524000" y="1397000"/>
          <a:ext cx="6096000" cy="2971800"/>
        </p:xfrm>
        <a:graphic>
          <a:graphicData uri="http://schemas.openxmlformats.org/drawingml/2006/table">
            <a:tbl>
              <a:tblPr firstRow="1" bandRow="1">
                <a:tableStyleId>{68D230F3-CF80-4859-8CE7-A43EE81993B5}</a:tableStyleId>
              </a:tblPr>
              <a:tblGrid>
                <a:gridCol w="6096000">
                  <a:extLst>
                    <a:ext uri="{9D8B030D-6E8A-4147-A177-3AD203B41FA5}">
                      <a16:colId xmlns:a16="http://schemas.microsoft.com/office/drawing/2014/main" val="20000"/>
                    </a:ext>
                  </a:extLst>
                </a:gridCol>
              </a:tblGrid>
              <a:tr h="370840">
                <a:tc>
                  <a:txBody>
                    <a:bodyPr/>
                    <a:lstStyle/>
                    <a:p>
                      <a:pPr marL="342900" indent="-342900">
                        <a:lnSpc>
                          <a:spcPct val="150000"/>
                        </a:lnSpc>
                        <a:buAutoNum type="arabicPeriod"/>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将</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初始化为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中最特殊的假设</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对每个正例</a:t>
                      </a:r>
                      <a:r>
                        <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x</a:t>
                      </a: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对</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的每个属性约束</a:t>
                      </a:r>
                      <a:r>
                        <a:rPr lang="en-US" altLang="zh-CN" b="0" baseline="0" dirty="0" err="1"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sz="1800" b="0" kern="1200" baseline="-25000" dirty="0" err="1" smtClean="0">
                          <a:solidFill>
                            <a:schemeClr val="tx1"/>
                          </a:solidFill>
                          <a:latin typeface="Times New Roman" panose="02020603050405020304" pitchFamily="18" charset="0"/>
                          <a:ea typeface="黑体" pitchFamily="49" charset="-122"/>
                          <a:cs typeface="Times New Roman" panose="02020603050405020304" pitchFamily="18" charset="0"/>
                        </a:rPr>
                        <a:t>i</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p>
                    <a:p>
                      <a:pPr marL="0" indent="0">
                        <a:lnSpc>
                          <a:spcPct val="150000"/>
                        </a:lnSpc>
                        <a:buFont typeface="Wingdings" panose="05000000000000000000" pitchFamily="2" charset="2"/>
                        <a:buNone/>
                      </a:pP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满足</a:t>
                      </a:r>
                      <a:r>
                        <a:rPr lang="en-US" altLang="zh-CN" b="0" baseline="0" dirty="0" err="1"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sz="1800" b="0" kern="1200" baseline="-25000" dirty="0" err="1" smtClean="0">
                          <a:solidFill>
                            <a:schemeClr val="tx1"/>
                          </a:solidFill>
                          <a:latin typeface="Times New Roman" panose="02020603050405020304" pitchFamily="18" charset="0"/>
                          <a:ea typeface="黑体" pitchFamily="49" charset="-122"/>
                          <a:cs typeface="Times New Roman" panose="02020603050405020304" pitchFamily="18" charset="0"/>
                        </a:rPr>
                        <a:t>i</a:t>
                      </a:r>
                      <a:endParaRPr lang="en-US" altLang="zh-CN" sz="1800" b="0" kern="1200" baseline="-25000" dirty="0" smtClean="0">
                        <a:solidFill>
                          <a:schemeClr val="tx1"/>
                        </a:solidFill>
                        <a:latin typeface="Times New Roman" panose="02020603050405020304" pitchFamily="18" charset="0"/>
                        <a:ea typeface="黑体" pitchFamily="49" charset="-122"/>
                        <a:cs typeface="Times New Roman" panose="02020603050405020304" pitchFamily="18" charset="0"/>
                      </a:endParaRPr>
                    </a:p>
                    <a:p>
                      <a:pPr marL="0" indent="0">
                        <a:lnSpc>
                          <a:spcPct val="150000"/>
                        </a:lnSpc>
                        <a:buFont typeface="Wingdings" panose="05000000000000000000" pitchFamily="2" charset="2"/>
                        <a:buNone/>
                      </a:pP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那么不做任何处理</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Font typeface="Wingdings" panose="05000000000000000000" pitchFamily="2" charset="2"/>
                        <a:buNone/>
                      </a:pP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否则将</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a:t>
                      </a:r>
                      <a:r>
                        <a:rPr lang="en-US" altLang="zh-CN" b="0" baseline="0" dirty="0" err="1"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sz="1800" b="0" kern="1200" baseline="-25000" dirty="0" err="1" smtClean="0">
                          <a:solidFill>
                            <a:schemeClr val="tx1"/>
                          </a:solidFill>
                          <a:latin typeface="Times New Roman" panose="02020603050405020304" pitchFamily="18" charset="0"/>
                          <a:ea typeface="黑体" pitchFamily="49" charset="-122"/>
                          <a:cs typeface="Times New Roman" panose="02020603050405020304" pitchFamily="18" charset="0"/>
                        </a:rPr>
                        <a:t>i</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替换为</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满足的另一个最一般的约束</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l" defTabSz="914400" rtl="0" eaLnBrk="1" latinLnBrk="0" hangingPunct="1">
                        <a:lnSpc>
                          <a:spcPct val="150000"/>
                        </a:lnSpc>
                        <a:buFont typeface="+mj-lt"/>
                        <a:buAutoNum type="arabicPeriod" startAt="3"/>
                      </a:pPr>
                      <a:r>
                        <a:rPr lang="zh-CN" altLang="en-US"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输出假设</a:t>
                      </a:r>
                      <a:r>
                        <a:rPr lang="en-US" altLang="zh-CN"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a:t>
                      </a:r>
                      <a:endParaRPr lang="zh-CN" altLang="en-US" sz="18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6" name="矩形 5"/>
          <p:cNvSpPr/>
          <p:nvPr/>
        </p:nvSpPr>
        <p:spPr>
          <a:xfrm>
            <a:off x="2267744" y="4846404"/>
            <a:ext cx="1835759" cy="400110"/>
          </a:xfrm>
          <a:prstGeom prst="rect">
            <a:avLst/>
          </a:prstGeom>
        </p:spPr>
        <p:txBody>
          <a:bodyPr wrap="none">
            <a:spAutoFit/>
          </a:bodyPr>
          <a:lstStyle/>
          <a:p>
            <a:pPr algn="ctr">
              <a:buNone/>
            </a:pPr>
            <a:r>
              <a:rPr lang="en-US" altLang="zh-CN" sz="2000" dirty="0" smtClean="0">
                <a:solidFill>
                  <a:srgbClr val="0070C0"/>
                </a:solidFill>
                <a:latin typeface="Times New Roman" panose="02020603050405020304" pitchFamily="18" charset="0"/>
                <a:ea typeface="黑体" pitchFamily="49" charset="-122"/>
                <a:cs typeface="Times New Roman" panose="02020603050405020304" pitchFamily="18" charset="0"/>
              </a:rPr>
              <a:t>h=&lt;$,$,$,$,$,$&gt;</a:t>
            </a:r>
            <a:endParaRPr lang="zh-CN" altLang="en-US" sz="20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7" name="右箭头 6"/>
          <p:cNvSpPr/>
          <p:nvPr/>
        </p:nvSpPr>
        <p:spPr>
          <a:xfrm>
            <a:off x="4211960" y="4886474"/>
            <a:ext cx="70764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44219" y="4871614"/>
            <a:ext cx="2102883" cy="400110"/>
          </a:xfrm>
          <a:prstGeom prst="rect">
            <a:avLst/>
          </a:prstGeom>
        </p:spPr>
        <p:txBody>
          <a:bodyPr wrap="none">
            <a:spAutoFit/>
          </a:bodyPr>
          <a:lstStyle/>
          <a:p>
            <a:pPr algn="ctr">
              <a:buNone/>
            </a:pPr>
            <a:r>
              <a:rPr lang="en-US" altLang="zh-CN" sz="2000" dirty="0" smtClean="0">
                <a:solidFill>
                  <a:srgbClr val="0070C0"/>
                </a:solidFill>
                <a:latin typeface="Times New Roman" panose="02020603050405020304" pitchFamily="18" charset="0"/>
                <a:ea typeface="黑体" pitchFamily="49" charset="-122"/>
                <a:cs typeface="Times New Roman" panose="02020603050405020304" pitchFamily="18" charset="0"/>
              </a:rPr>
              <a:t>h=&lt;S,W,N,S,W,S&gt;</a:t>
            </a:r>
            <a:endParaRPr lang="zh-CN" altLang="en-US" sz="20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9" name="右箭头 8"/>
          <p:cNvSpPr/>
          <p:nvPr/>
        </p:nvSpPr>
        <p:spPr>
          <a:xfrm>
            <a:off x="1907704" y="5700136"/>
            <a:ext cx="70764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53575" y="5693186"/>
            <a:ext cx="2102883" cy="400110"/>
          </a:xfrm>
          <a:prstGeom prst="rect">
            <a:avLst/>
          </a:prstGeom>
        </p:spPr>
        <p:txBody>
          <a:bodyPr wrap="none">
            <a:spAutoFit/>
          </a:bodyPr>
          <a:lstStyle/>
          <a:p>
            <a:pPr algn="ctr">
              <a:buNone/>
            </a:pPr>
            <a:r>
              <a:rPr lang="en-US" altLang="zh-CN" sz="2000" dirty="0" smtClean="0">
                <a:solidFill>
                  <a:srgbClr val="0070C0"/>
                </a:solidFill>
                <a:latin typeface="Times New Roman" panose="02020603050405020304" pitchFamily="18" charset="0"/>
                <a:ea typeface="黑体" pitchFamily="49" charset="-122"/>
                <a:cs typeface="Times New Roman" panose="02020603050405020304" pitchFamily="18" charset="0"/>
              </a:rPr>
              <a:t>h=&lt;S,W,?,S,W,S&gt;</a:t>
            </a:r>
            <a:endParaRPr lang="zh-CN" altLang="en-US" sz="20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11" name="右箭头 10"/>
          <p:cNvSpPr/>
          <p:nvPr/>
        </p:nvSpPr>
        <p:spPr>
          <a:xfrm>
            <a:off x="4932040" y="5700136"/>
            <a:ext cx="70764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59119" y="5693186"/>
            <a:ext cx="1940467" cy="400110"/>
          </a:xfrm>
          <a:prstGeom prst="rect">
            <a:avLst/>
          </a:prstGeom>
        </p:spPr>
        <p:txBody>
          <a:bodyPr wrap="none">
            <a:spAutoFit/>
          </a:bodyPr>
          <a:lstStyle/>
          <a:p>
            <a:pPr algn="ctr">
              <a:buNone/>
            </a:pPr>
            <a:r>
              <a:rPr lang="en-US" altLang="zh-CN" sz="2000" dirty="0" smtClean="0">
                <a:solidFill>
                  <a:srgbClr val="0070C0"/>
                </a:solidFill>
                <a:latin typeface="Times New Roman" panose="02020603050405020304" pitchFamily="18" charset="0"/>
                <a:ea typeface="黑体" pitchFamily="49" charset="-122"/>
                <a:cs typeface="Times New Roman" panose="02020603050405020304" pitchFamily="18" charset="0"/>
              </a:rPr>
              <a:t>h=&lt;S,W,?,S,?,?&gt;</a:t>
            </a:r>
            <a:endParaRPr lang="zh-CN" altLang="en-US" sz="2000" dirty="0">
              <a:solidFill>
                <a:srgbClr val="0070C0"/>
              </a:solidFill>
              <a:latin typeface="Times New Roman" panose="02020603050405020304" pitchFamily="18" charset="0"/>
              <a:ea typeface="黑体" pitchFamily="49" charset="-122"/>
              <a:cs typeface="Times New Roman" panose="02020603050405020304" pitchFamily="18" charset="0"/>
            </a:endParaRPr>
          </a:p>
        </p:txBody>
      </p:sp>
      <p:sp>
        <p:nvSpPr>
          <p:cNvPr id="4" name="TextBox 3"/>
          <p:cNvSpPr txBox="1"/>
          <p:nvPr/>
        </p:nvSpPr>
        <p:spPr>
          <a:xfrm>
            <a:off x="6012160" y="1916832"/>
            <a:ext cx="2952328" cy="1200329"/>
          </a:xfrm>
          <a:prstGeom prst="rect">
            <a:avLst/>
          </a:prstGeom>
          <a:solidFill>
            <a:srgbClr val="FFFF00"/>
          </a:solidFill>
          <a:ln w="25400">
            <a:solidFill>
              <a:schemeClr val="accent1"/>
            </a:solidFill>
          </a:ln>
        </p:spPr>
        <p:txBody>
          <a:bodyPr wrap="square" rtlCol="0">
            <a:spAutoFit/>
          </a:bodyPr>
          <a:lstStyle/>
          <a:p>
            <a:pPr algn="ctr"/>
            <a:r>
              <a:rPr lang="en-US" altLang="zh-CN" dirty="0" smtClean="0"/>
              <a:t>&lt;S, W, N, S, W, S&gt; Y</a:t>
            </a:r>
          </a:p>
          <a:p>
            <a:pPr algn="ctr"/>
            <a:r>
              <a:rPr lang="en-US" altLang="zh-CN" dirty="0" smtClean="0"/>
              <a:t>&lt;S, W, H, S, W, S&gt; Y</a:t>
            </a:r>
          </a:p>
          <a:p>
            <a:pPr algn="ctr"/>
            <a:r>
              <a:rPr lang="en-US" altLang="zh-CN" dirty="0" smtClean="0"/>
              <a:t>&lt;R, C, H, S, W, S&gt; N</a:t>
            </a:r>
          </a:p>
          <a:p>
            <a:pPr algn="ctr"/>
            <a:r>
              <a:rPr lang="en-US" altLang="zh-CN" dirty="0" smtClean="0"/>
              <a:t>&lt;S, W, H, S, C, C&gt; Y</a:t>
            </a:r>
            <a:endParaRPr lang="zh-CN" altLang="en-US" dirty="0"/>
          </a:p>
        </p:txBody>
      </p:sp>
    </p:spTree>
    <p:extLst>
      <p:ext uri="{BB962C8B-B14F-4D97-AF65-F5344CB8AC3E}">
        <p14:creationId xmlns:p14="http://schemas.microsoft.com/office/powerpoint/2010/main" val="85239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itchFamily="49" charset="-122"/>
                <a:cs typeface="Times New Roman" panose="02020603050405020304" pitchFamily="18" charset="0"/>
              </a:rPr>
              <a:t>Find-S:</a:t>
            </a:r>
            <a:r>
              <a:rPr lang="zh-CN" altLang="en-US" dirty="0" smtClean="0">
                <a:latin typeface="Times New Roman" panose="02020603050405020304" pitchFamily="18" charset="0"/>
                <a:ea typeface="黑体" pitchFamily="49" charset="-122"/>
                <a:cs typeface="Times New Roman" panose="02020603050405020304" pitchFamily="18" charset="0"/>
              </a:rPr>
              <a:t>算法特点</a:t>
            </a:r>
            <a:endParaRPr lang="zh-CN" altLang="en-US" dirty="0">
              <a:latin typeface="黑体" pitchFamily="49" charset="-122"/>
              <a:ea typeface="黑体" pitchFamily="49" charset="-122"/>
            </a:endParaRPr>
          </a:p>
        </p:txBody>
      </p:sp>
      <p:sp>
        <p:nvSpPr>
          <p:cNvPr id="13" name="内容占位符 2"/>
          <p:cNvSpPr>
            <a:spLocks noGrp="1"/>
          </p:cNvSpPr>
          <p:nvPr>
            <p:ph idx="1"/>
          </p:nvPr>
        </p:nvSpPr>
        <p:spPr>
          <a:xfrm>
            <a:off x="277896" y="1484784"/>
            <a:ext cx="8568952" cy="4373563"/>
          </a:xfrm>
        </p:spPr>
        <p:txBody>
          <a:bodyPr>
            <a:normAutofit lnSpcReduction="10000"/>
          </a:bodyPr>
          <a:lstStyle/>
          <a:p>
            <a:pPr>
              <a:lnSpc>
                <a:spcPct val="150000"/>
              </a:lnSpc>
              <a:buFont typeface="Wingdings" panose="05000000000000000000" pitchFamily="2" charset="2"/>
              <a:buChar char="p"/>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对以属性合取式表示的假设空间，输出与正例一致的最特殊的假设</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思考</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找到了正确的目标概念了吗？</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为什么用最特殊的假设？</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训练样例是否一致？</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如果存在多个极大特殊假设，如何处理？</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790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变型空间</a:t>
            </a:r>
            <a:endParaRPr lang="zh-CN" altLang="en-US" dirty="0"/>
          </a:p>
        </p:txBody>
      </p:sp>
      <p:sp>
        <p:nvSpPr>
          <p:cNvPr id="10" name="矩形 9"/>
          <p:cNvSpPr/>
          <p:nvPr/>
        </p:nvSpPr>
        <p:spPr>
          <a:xfrm>
            <a:off x="309781" y="1484784"/>
            <a:ext cx="8524437" cy="4555093"/>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p"/>
            </a:pPr>
            <a:r>
              <a:rPr lang="zh-CN" altLang="en-US" sz="2400" dirty="0">
                <a:solidFill>
                  <a:srgbClr val="FF0000"/>
                </a:solidFill>
                <a:latin typeface="黑体" pitchFamily="49" charset="-122"/>
                <a:ea typeface="黑体" pitchFamily="49" charset="-122"/>
              </a:rPr>
              <a:t>一致</a:t>
            </a:r>
            <a:r>
              <a:rPr lang="en-US" altLang="zh-CN" sz="2400" dirty="0" smtClean="0">
                <a:latin typeface="黑体" pitchFamily="49" charset="-122"/>
                <a:ea typeface="黑体" pitchFamily="49" charset="-122"/>
              </a:rPr>
              <a:t>(</a:t>
            </a:r>
            <a:r>
              <a:rPr lang="en-US" altLang="zh-CN" sz="2400" dirty="0" smtClean="0">
                <a:latin typeface="Times New Roman" panose="02020603050405020304" pitchFamily="18" charset="0"/>
                <a:ea typeface="黑体" pitchFamily="49" charset="-122"/>
                <a:cs typeface="Times New Roman" panose="02020603050405020304" pitchFamily="18" charset="0"/>
              </a:rPr>
              <a:t>Consistent</a:t>
            </a:r>
            <a:r>
              <a:rPr lang="en-US" altLang="zh-CN" sz="2400" dirty="0" smtClean="0">
                <a:latin typeface="黑体" pitchFamily="49" charset="-122"/>
                <a:ea typeface="黑体" pitchFamily="49" charset="-122"/>
              </a:rPr>
              <a:t>)</a:t>
            </a: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一个假设</a:t>
            </a:r>
            <a:r>
              <a:rPr lang="en-US" altLang="zh-CN" sz="2400" dirty="0" smtClean="0">
                <a:latin typeface="Times New Roman" panose="02020603050405020304" pitchFamily="18" charset="0"/>
                <a:ea typeface="黑体" pitchFamily="49" charset="-122"/>
                <a:cs typeface="Times New Roman" panose="02020603050405020304" pitchFamily="18" charset="0"/>
              </a:rPr>
              <a:t>h</a:t>
            </a:r>
            <a:r>
              <a:rPr lang="zh-CN" altLang="en-US" sz="2400" dirty="0" smtClean="0">
                <a:latin typeface="Times New Roman" panose="02020603050405020304" pitchFamily="18" charset="0"/>
                <a:ea typeface="黑体" pitchFamily="49" charset="-122"/>
                <a:cs typeface="Times New Roman" panose="02020603050405020304" pitchFamily="18" charset="0"/>
              </a:rPr>
              <a:t>与训练样例集合</a:t>
            </a:r>
            <a:r>
              <a:rPr lang="en-US" altLang="zh-CN" sz="2400" dirty="0" smtClean="0">
                <a:latin typeface="Times New Roman" panose="02020603050405020304" pitchFamily="18" charset="0"/>
                <a:ea typeface="黑体" pitchFamily="49" charset="-122"/>
                <a:cs typeface="Times New Roman" panose="02020603050405020304" pitchFamily="18" charset="0"/>
              </a:rPr>
              <a:t>D</a:t>
            </a:r>
            <a:r>
              <a:rPr lang="zh-CN" altLang="en-US" sz="2400" dirty="0" smtClean="0">
                <a:latin typeface="Times New Roman" panose="02020603050405020304" pitchFamily="18" charset="0"/>
                <a:ea typeface="黑体" pitchFamily="49" charset="-122"/>
                <a:cs typeface="Times New Roman" panose="02020603050405020304" pitchFamily="18" charset="0"/>
              </a:rPr>
              <a:t>一致</a:t>
            </a:r>
            <a:endParaRPr lang="en-US" altLang="zh-CN" sz="2400" dirty="0">
              <a:latin typeface="Times New Roman" panose="02020603050405020304" pitchFamily="18" charset="0"/>
              <a:ea typeface="黑体" pitchFamily="49" charset="-122"/>
              <a:cs typeface="Times New Roman" panose="02020603050405020304" pitchFamily="18" charset="0"/>
            </a:endParaRP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当且仅当，</a:t>
            </a:r>
            <a:r>
              <a:rPr lang="en-US" altLang="zh-CN" sz="2400" dirty="0" smtClean="0">
                <a:latin typeface="Times New Roman" panose="02020603050405020304" pitchFamily="18" charset="0"/>
                <a:ea typeface="黑体" pitchFamily="49" charset="-122"/>
                <a:cs typeface="Times New Roman" panose="02020603050405020304" pitchFamily="18" charset="0"/>
              </a:rPr>
              <a:t>Consistent(h, D) ≡ (∀&lt;x, c(x)&gt;∈D) h(x)=c(x)</a:t>
            </a:r>
          </a:p>
          <a:p>
            <a:pPr marL="342900" indent="-342900">
              <a:lnSpc>
                <a:spcPct val="150000"/>
              </a:lnSpc>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变型空间</a:t>
            </a:r>
            <a:r>
              <a:rPr lang="en-US" altLang="zh-CN" sz="2400" dirty="0" smtClean="0">
                <a:latin typeface="黑体" pitchFamily="49" charset="-122"/>
                <a:ea typeface="黑体" pitchFamily="49" charset="-122"/>
              </a:rPr>
              <a:t>(</a:t>
            </a:r>
            <a:r>
              <a:rPr lang="en-US" altLang="zh-CN" sz="2400" dirty="0">
                <a:latin typeface="Times New Roman" panose="02020603050405020304" pitchFamily="18" charset="0"/>
                <a:ea typeface="黑体" pitchFamily="49" charset="-122"/>
                <a:cs typeface="Times New Roman" panose="02020603050405020304" pitchFamily="18" charset="0"/>
              </a:rPr>
              <a:t>version space</a:t>
            </a:r>
            <a:r>
              <a:rPr lang="en-US" altLang="zh-CN" sz="2400" dirty="0" smtClean="0">
                <a:latin typeface="黑体" pitchFamily="49" charset="-122"/>
                <a:ea typeface="黑体" pitchFamily="49" charset="-122"/>
              </a:rPr>
              <a:t>)</a:t>
            </a:r>
          </a:p>
          <a:p>
            <a:pPr>
              <a:lnSpc>
                <a:spcPct val="150000"/>
              </a:lnSpc>
              <a:spcBef>
                <a:spcPts val="600"/>
              </a:spcBef>
              <a:spcAft>
                <a:spcPts val="600"/>
              </a:spcAft>
            </a:pPr>
            <a:r>
              <a:rPr lang="zh-CN" altLang="en-US" sz="2400" dirty="0" smtClean="0">
                <a:latin typeface="Times New Roman" panose="02020603050405020304" pitchFamily="18" charset="0"/>
                <a:ea typeface="黑体" pitchFamily="49" charset="-122"/>
                <a:cs typeface="Times New Roman" panose="02020603050405020304" pitchFamily="18" charset="0"/>
              </a:rPr>
              <a:t>关于假设空间</a:t>
            </a:r>
            <a:r>
              <a:rPr lang="en-US" altLang="zh-CN" sz="2400" dirty="0" smtClean="0">
                <a:latin typeface="Times New Roman" panose="02020603050405020304" pitchFamily="18" charset="0"/>
                <a:ea typeface="黑体" pitchFamily="49" charset="-122"/>
                <a:cs typeface="Times New Roman" panose="02020603050405020304" pitchFamily="18" charset="0"/>
              </a:rPr>
              <a:t>H</a:t>
            </a:r>
            <a:r>
              <a:rPr lang="zh-CN" altLang="en-US" sz="2400" dirty="0" smtClean="0">
                <a:latin typeface="Times New Roman" panose="02020603050405020304" pitchFamily="18" charset="0"/>
                <a:ea typeface="黑体" pitchFamily="49" charset="-122"/>
                <a:cs typeface="Times New Roman" panose="02020603050405020304" pitchFamily="18" charset="0"/>
              </a:rPr>
              <a:t>和训练样例集合</a:t>
            </a:r>
            <a:r>
              <a:rPr lang="en-US" altLang="zh-CN" sz="2400" dirty="0" smtClean="0">
                <a:latin typeface="Times New Roman" panose="02020603050405020304" pitchFamily="18" charset="0"/>
                <a:ea typeface="黑体" pitchFamily="49" charset="-122"/>
                <a:cs typeface="Times New Roman" panose="02020603050405020304" pitchFamily="18" charset="0"/>
              </a:rPr>
              <a:t>D</a:t>
            </a:r>
            <a:r>
              <a:rPr lang="zh-CN" altLang="en-US" sz="2400" dirty="0" smtClean="0">
                <a:latin typeface="Times New Roman" panose="02020603050405020304" pitchFamily="18" charset="0"/>
                <a:ea typeface="黑体" pitchFamily="49" charset="-122"/>
                <a:cs typeface="Times New Roman" panose="02020603050405020304" pitchFamily="18" charset="0"/>
              </a:rPr>
              <a:t>的变型空间，是</a:t>
            </a:r>
            <a:r>
              <a:rPr lang="en-US" altLang="zh-CN" sz="2400" dirty="0" smtClean="0">
                <a:latin typeface="Times New Roman" panose="02020603050405020304" pitchFamily="18" charset="0"/>
                <a:ea typeface="黑体" pitchFamily="49" charset="-122"/>
                <a:cs typeface="Times New Roman" panose="02020603050405020304" pitchFamily="18" charset="0"/>
              </a:rPr>
              <a:t>H</a:t>
            </a:r>
            <a:r>
              <a:rPr lang="zh-CN" altLang="en-US" sz="2400" dirty="0" smtClean="0">
                <a:latin typeface="Times New Roman" panose="02020603050405020304" pitchFamily="18" charset="0"/>
                <a:ea typeface="黑体" pitchFamily="49" charset="-122"/>
                <a:cs typeface="Times New Roman" panose="02020603050405020304" pitchFamily="18" charset="0"/>
              </a:rPr>
              <a:t>中与训练样例</a:t>
            </a:r>
            <a:r>
              <a:rPr lang="en-US" altLang="zh-CN" sz="2400" dirty="0" smtClean="0">
                <a:latin typeface="Times New Roman" panose="02020603050405020304" pitchFamily="18" charset="0"/>
                <a:ea typeface="黑体" pitchFamily="49" charset="-122"/>
                <a:cs typeface="Times New Roman" panose="02020603050405020304" pitchFamily="18" charset="0"/>
              </a:rPr>
              <a:t>D</a:t>
            </a:r>
            <a:r>
              <a:rPr lang="zh-CN" altLang="en-US" sz="2400" dirty="0" smtClean="0">
                <a:latin typeface="Times New Roman" panose="02020603050405020304" pitchFamily="18" charset="0"/>
                <a:ea typeface="黑体" pitchFamily="49" charset="-122"/>
                <a:cs typeface="Times New Roman" panose="02020603050405020304" pitchFamily="18" charset="0"/>
              </a:rPr>
              <a:t>一致的所有假设构成的子集</a:t>
            </a:r>
            <a:endParaRPr lang="en-US" altLang="zh-CN" sz="2400" dirty="0" smtClean="0">
              <a:latin typeface="Times New Roman" panose="02020603050405020304" pitchFamily="18" charset="0"/>
              <a:ea typeface="黑体" pitchFamily="49" charset="-122"/>
              <a:cs typeface="Times New Roman" panose="02020603050405020304" pitchFamily="18" charset="0"/>
            </a:endParaRPr>
          </a:p>
          <a:p>
            <a:pPr algn="ctr">
              <a:lnSpc>
                <a:spcPct val="150000"/>
              </a:lnSpc>
              <a:spcBef>
                <a:spcPts val="600"/>
              </a:spcBef>
              <a:spcAft>
                <a:spcPts val="600"/>
              </a:spcAft>
            </a:pPr>
            <a:r>
              <a:rPr lang="en-US" altLang="zh-CN" sz="2400" dirty="0">
                <a:latin typeface="Times New Roman" panose="02020603050405020304" pitchFamily="18" charset="0"/>
                <a:ea typeface="黑体" pitchFamily="49" charset="-122"/>
                <a:cs typeface="Times New Roman" panose="02020603050405020304" pitchFamily="18" charset="0"/>
              </a:rPr>
              <a:t> </a:t>
            </a:r>
            <a:r>
              <a:rPr lang="en-US" altLang="zh-CN" sz="2400" dirty="0" smtClean="0">
                <a:latin typeface="Times New Roman" panose="02020603050405020304" pitchFamily="18" charset="0"/>
                <a:ea typeface="黑体" pitchFamily="49" charset="-122"/>
                <a:cs typeface="Times New Roman" panose="02020603050405020304" pitchFamily="18" charset="0"/>
              </a:rPr>
              <a:t>  VS</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H,D</a:t>
            </a:r>
            <a:r>
              <a:rPr lang="en-US" altLang="zh-CN" sz="2400" dirty="0" smtClean="0">
                <a:latin typeface="Times New Roman" panose="02020603050405020304" pitchFamily="18" charset="0"/>
                <a:ea typeface="黑体" pitchFamily="49" charset="-122"/>
                <a:cs typeface="Times New Roman" panose="02020603050405020304" pitchFamily="18" charset="0"/>
              </a:rPr>
              <a:t>≡ {</a:t>
            </a:r>
            <a:r>
              <a:rPr lang="en-US" altLang="zh-CN" sz="2400" dirty="0" err="1" smtClean="0">
                <a:latin typeface="Times New Roman" panose="02020603050405020304" pitchFamily="18" charset="0"/>
                <a:ea typeface="黑体" pitchFamily="49" charset="-122"/>
                <a:cs typeface="Times New Roman" panose="02020603050405020304" pitchFamily="18" charset="0"/>
              </a:rPr>
              <a:t>h∈H|Consistent</a:t>
            </a:r>
            <a:r>
              <a:rPr lang="en-US" altLang="zh-CN" sz="2400" dirty="0" smtClean="0">
                <a:latin typeface="Times New Roman" panose="02020603050405020304" pitchFamily="18" charset="0"/>
                <a:ea typeface="黑体" pitchFamily="49" charset="-122"/>
                <a:cs typeface="Times New Roman" panose="02020603050405020304" pitchFamily="18" charset="0"/>
              </a:rPr>
              <a:t>(h, D)}</a:t>
            </a:r>
            <a:endParaRPr lang="en-US" altLang="zh-CN" sz="2400" dirty="0">
              <a:latin typeface="Times New Roman" panose="02020603050405020304" pitchFamily="18" charset="0"/>
              <a:ea typeface="黑体" pitchFamily="49" charset="-122"/>
              <a:cs typeface="Times New Roman" panose="02020603050405020304" pitchFamily="18" charset="0"/>
            </a:endParaRPr>
          </a:p>
        </p:txBody>
      </p:sp>
      <p:sp>
        <p:nvSpPr>
          <p:cNvPr id="11" name="矩形 10"/>
          <p:cNvSpPr/>
          <p:nvPr/>
        </p:nvSpPr>
        <p:spPr>
          <a:xfrm>
            <a:off x="6660232" y="2780928"/>
            <a:ext cx="127203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rot="2101609">
            <a:off x="7152234" y="2248397"/>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296250" y="1835532"/>
            <a:ext cx="1331640" cy="369332"/>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包含反例</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7" name="TextBox 6"/>
          <p:cNvSpPr txBox="1"/>
          <p:nvPr/>
        </p:nvSpPr>
        <p:spPr>
          <a:xfrm>
            <a:off x="250870" y="6309320"/>
            <a:ext cx="3601050" cy="369332"/>
          </a:xfrm>
          <a:prstGeom prst="rect">
            <a:avLst/>
          </a:prstGeom>
          <a:noFill/>
        </p:spPr>
        <p:txBody>
          <a:bodyPr wrap="square" rtlCol="0">
            <a:spAutoFit/>
          </a:bodyPr>
          <a:lstStyle/>
          <a:p>
            <a:r>
              <a:rPr lang="zh-CN" altLang="en-US" dirty="0" smtClean="0">
                <a:solidFill>
                  <a:srgbClr val="FF0000"/>
                </a:solidFill>
                <a:latin typeface="黑体" panose="02010609060101010101" pitchFamily="49" charset="-122"/>
                <a:ea typeface="黑体" panose="02010609060101010101" pitchFamily="49" charset="-122"/>
              </a:rPr>
              <a:t>注：反例对于超泛化的抑制作用</a:t>
            </a:r>
            <a:endParaRPr lang="zh-CN" altLang="en-US"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Times New Roman" panose="02020603050405020304" pitchFamily="18" charset="0"/>
                <a:ea typeface="黑体" pitchFamily="49" charset="-122"/>
                <a:cs typeface="Times New Roman" panose="02020603050405020304" pitchFamily="18" charset="0"/>
              </a:rPr>
              <a:t>列表消除算法</a:t>
            </a:r>
            <a:r>
              <a:rPr lang="en-US" altLang="zh-CN" dirty="0" smtClean="0">
                <a:latin typeface="Times New Roman" panose="02020603050405020304" pitchFamily="18" charset="0"/>
                <a:ea typeface="黑体" pitchFamily="49" charset="-122"/>
                <a:cs typeface="Times New Roman" panose="02020603050405020304" pitchFamily="18" charset="0"/>
              </a:rPr>
              <a:t>: List-Then-Eliminate</a:t>
            </a:r>
            <a:endParaRPr lang="zh-CN" altLang="en-US" dirty="0">
              <a:latin typeface="Times New Roman" panose="02020603050405020304" pitchFamily="18" charset="0"/>
              <a:ea typeface="黑体"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7638012"/>
              </p:ext>
            </p:extLst>
          </p:nvPr>
        </p:nvGraphicFramePr>
        <p:xfrm>
          <a:off x="1524000" y="1757040"/>
          <a:ext cx="6096000" cy="1737360"/>
        </p:xfrm>
        <a:graphic>
          <a:graphicData uri="http://schemas.openxmlformats.org/drawingml/2006/table">
            <a:tbl>
              <a:tblPr firstRow="1" bandRow="1">
                <a:tableStyleId>{68D230F3-CF80-4859-8CE7-A43EE81993B5}</a:tableStyleId>
              </a:tblPr>
              <a:tblGrid>
                <a:gridCol w="6096000">
                  <a:extLst>
                    <a:ext uri="{9D8B030D-6E8A-4147-A177-3AD203B41FA5}">
                      <a16:colId xmlns:a16="http://schemas.microsoft.com/office/drawing/2014/main" val="20000"/>
                    </a:ext>
                  </a:extLst>
                </a:gridCol>
              </a:tblGrid>
              <a:tr h="370840">
                <a:tc>
                  <a:txBody>
                    <a:bodyPr/>
                    <a:lstStyle/>
                    <a:p>
                      <a:pPr marL="342900" indent="-342900">
                        <a:lnSpc>
                          <a:spcPct val="150000"/>
                        </a:lnSpc>
                        <a:buAutoNum type="arabicPeriod"/>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变型空间</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VersionSpace</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包含</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中所有假设的列表</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对每个样例</a:t>
                      </a:r>
                      <a:r>
                        <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&lt;x, c(x)&gt;</a:t>
                      </a: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从变型空间中移除</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h(x)≠c(x)</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的假设</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               </a:t>
                      </a:r>
                    </a:p>
                    <a:p>
                      <a:pPr marL="342900" indent="-342900" algn="l" defTabSz="914400" rtl="0" eaLnBrk="1" latinLnBrk="0" hangingPunct="1">
                        <a:lnSpc>
                          <a:spcPct val="150000"/>
                        </a:lnSpc>
                        <a:buFont typeface="+mj-lt"/>
                        <a:buAutoNum type="arabicPeriod" startAt="3"/>
                      </a:pPr>
                      <a:r>
                        <a:rPr lang="zh-CN" altLang="en-US"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输出</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VersionSpace</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中的</a:t>
                      </a:r>
                      <a:r>
                        <a:rPr lang="zh-CN" altLang="en-US"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假设列表</a:t>
                      </a:r>
                      <a:endParaRPr lang="zh-CN" altLang="en-US" sz="18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13" name="下箭头 12"/>
          <p:cNvSpPr/>
          <p:nvPr/>
        </p:nvSpPr>
        <p:spPr>
          <a:xfrm rot="10800000">
            <a:off x="4427984" y="3745506"/>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547664" y="4767535"/>
            <a:ext cx="6048672" cy="461665"/>
          </a:xfrm>
          <a:prstGeom prst="rect">
            <a:avLst/>
          </a:prstGeom>
          <a:noFill/>
        </p:spPr>
        <p:txBody>
          <a:bodyPr wrap="square" rtlCol="0">
            <a:spAutoFit/>
          </a:bodyPr>
          <a:lstStyle/>
          <a:p>
            <a:pPr algn="ctr"/>
            <a:r>
              <a:rPr lang="zh-CN" altLang="en-US" sz="2400" dirty="0">
                <a:solidFill>
                  <a:srgbClr val="FF0000"/>
                </a:solidFill>
                <a:latin typeface="黑体" panose="02010609060101010101" pitchFamily="49" charset="-122"/>
                <a:ea typeface="黑体" panose="02010609060101010101" pitchFamily="49" charset="-122"/>
              </a:rPr>
              <a:t>要</a:t>
            </a:r>
            <a:r>
              <a:rPr lang="zh-CN" altLang="en-US" sz="2400" dirty="0" smtClean="0">
                <a:solidFill>
                  <a:srgbClr val="FF0000"/>
                </a:solidFill>
                <a:latin typeface="黑体" panose="02010609060101010101" pitchFamily="49" charset="-122"/>
                <a:ea typeface="黑体" panose="02010609060101010101" pitchFamily="49" charset="-122"/>
              </a:rPr>
              <a:t>列出所有假设，在实际中往往不可能</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77865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39674" y="1340768"/>
            <a:ext cx="3664658"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h=&lt;Sunny, Warm, ?, Strong,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5" name="矩形 4"/>
          <p:cNvSpPr/>
          <p:nvPr/>
        </p:nvSpPr>
        <p:spPr>
          <a:xfrm>
            <a:off x="429837" y="2596842"/>
            <a:ext cx="3164008"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h=&lt;Sunny, ?, ?, Strong,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6" name="矩形 5"/>
          <p:cNvSpPr/>
          <p:nvPr/>
        </p:nvSpPr>
        <p:spPr>
          <a:xfrm>
            <a:off x="5482644" y="2611196"/>
            <a:ext cx="3139513"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 Warm, ?, Strong,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7" name="矩形 6"/>
          <p:cNvSpPr/>
          <p:nvPr/>
        </p:nvSpPr>
        <p:spPr>
          <a:xfrm>
            <a:off x="3024207" y="3316922"/>
            <a:ext cx="3095591"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h=&lt;Sunny, Warm, ?, ?,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8" name="矩形 7"/>
          <p:cNvSpPr/>
          <p:nvPr/>
        </p:nvSpPr>
        <p:spPr>
          <a:xfrm>
            <a:off x="1218426" y="4653136"/>
            <a:ext cx="2594941"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h=&lt;Sunny, ?, ?, ?,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9" name="矩形 8"/>
          <p:cNvSpPr/>
          <p:nvPr/>
        </p:nvSpPr>
        <p:spPr>
          <a:xfrm>
            <a:off x="5284861" y="4653136"/>
            <a:ext cx="2570447" cy="400110"/>
          </a:xfrm>
          <a:prstGeom prst="rect">
            <a:avLst/>
          </a:prstGeom>
        </p:spPr>
        <p:txBody>
          <a:bodyPr wrap="none">
            <a:spAutoFit/>
          </a:bodyPr>
          <a:lstStyle/>
          <a:p>
            <a:pPr algn="ctr">
              <a:buNone/>
            </a:pPr>
            <a:r>
              <a:rPr lang="en-US" altLang="zh-CN" sz="2000" dirty="0" smtClean="0">
                <a:latin typeface="Times New Roman" panose="02020603050405020304" pitchFamily="18" charset="0"/>
                <a:ea typeface="黑体" pitchFamily="49" charset="-122"/>
                <a:cs typeface="Times New Roman" panose="02020603050405020304" pitchFamily="18" charset="0"/>
              </a:rPr>
              <a:t>h=&lt;?, Warm, ?, ?, ?, ?&gt;</a:t>
            </a:r>
            <a:endParaRPr lang="zh-CN" altLang="en-US" sz="2000" dirty="0">
              <a:latin typeface="Times New Roman" panose="02020603050405020304" pitchFamily="18" charset="0"/>
              <a:ea typeface="黑体" pitchFamily="49" charset="-122"/>
              <a:cs typeface="Times New Roman" panose="02020603050405020304" pitchFamily="18" charset="0"/>
            </a:endParaRPr>
          </a:p>
        </p:txBody>
      </p:sp>
      <p:sp>
        <p:nvSpPr>
          <p:cNvPr id="10" name="下箭头 9"/>
          <p:cNvSpPr/>
          <p:nvPr/>
        </p:nvSpPr>
        <p:spPr>
          <a:xfrm rot="12737086">
            <a:off x="2595658" y="1905236"/>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8690919">
            <a:off x="6260316" y="1881773"/>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rot="10800000">
            <a:off x="4427984" y="2105290"/>
            <a:ext cx="288032" cy="963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9771880">
            <a:off x="2074782" y="3358228"/>
            <a:ext cx="288032" cy="1082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2737086">
            <a:off x="2880190" y="3746302"/>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2737086">
            <a:off x="6862901" y="3295844"/>
            <a:ext cx="288032" cy="1179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rot="8921520">
            <a:off x="5943471" y="3724627"/>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547664" y="5229200"/>
            <a:ext cx="6048672" cy="461665"/>
          </a:xfrm>
          <a:prstGeom prst="rect">
            <a:avLst/>
          </a:prstGeom>
          <a:noFill/>
        </p:spPr>
        <p:txBody>
          <a:bodyPr wrap="square" rtlCol="0">
            <a:spAutoFit/>
          </a:bodyPr>
          <a:lstStyle/>
          <a:p>
            <a:pPr algn="ct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Generalize</a:t>
            </a:r>
            <a:endPar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TextBox 17"/>
          <p:cNvSpPr txBox="1"/>
          <p:nvPr/>
        </p:nvSpPr>
        <p:spPr>
          <a:xfrm>
            <a:off x="1547667" y="764704"/>
            <a:ext cx="6048672" cy="461665"/>
          </a:xfrm>
          <a:prstGeom prst="rect">
            <a:avLst/>
          </a:prstGeom>
          <a:noFill/>
        </p:spPr>
        <p:txBody>
          <a:bodyPr wrap="square" rtlCol="0">
            <a:spAutoFit/>
          </a:bodyPr>
          <a:lstStyle/>
          <a:p>
            <a:pPr algn="ct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Specific</a:t>
            </a:r>
            <a:endPar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矩形 18"/>
          <p:cNvSpPr/>
          <p:nvPr/>
        </p:nvSpPr>
        <p:spPr>
          <a:xfrm>
            <a:off x="2717751" y="1340768"/>
            <a:ext cx="3686581"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0915" y="4653136"/>
            <a:ext cx="6674393"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8685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变型空间</a:t>
            </a:r>
            <a:endParaRPr lang="zh-CN" altLang="en-US" dirty="0"/>
          </a:p>
        </p:txBody>
      </p:sp>
      <p:sp>
        <p:nvSpPr>
          <p:cNvPr id="10" name="矩形 9"/>
          <p:cNvSpPr/>
          <p:nvPr/>
        </p:nvSpPr>
        <p:spPr>
          <a:xfrm>
            <a:off x="309781" y="1484784"/>
            <a:ext cx="8524437" cy="4001095"/>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p"/>
            </a:pPr>
            <a:r>
              <a:rPr lang="zh-CN" altLang="en-US" sz="2400" dirty="0">
                <a:solidFill>
                  <a:srgbClr val="FF0000"/>
                </a:solidFill>
                <a:latin typeface="黑体" pitchFamily="49" charset="-122"/>
                <a:ea typeface="黑体" pitchFamily="49" charset="-122"/>
              </a:rPr>
              <a:t>极</a:t>
            </a:r>
            <a:r>
              <a:rPr lang="zh-CN" altLang="en-US" sz="2400" dirty="0" smtClean="0">
                <a:solidFill>
                  <a:srgbClr val="FF0000"/>
                </a:solidFill>
                <a:latin typeface="黑体" pitchFamily="49" charset="-122"/>
                <a:ea typeface="黑体" pitchFamily="49" charset="-122"/>
              </a:rPr>
              <a:t>大泛化</a:t>
            </a:r>
            <a:r>
              <a:rPr lang="en-US" altLang="zh-CN" sz="2400" dirty="0" smtClean="0">
                <a:latin typeface="黑体" pitchFamily="49" charset="-122"/>
                <a:ea typeface="黑体" pitchFamily="49" charset="-122"/>
              </a:rPr>
              <a:t>(</a:t>
            </a:r>
            <a:r>
              <a:rPr lang="en-US" altLang="zh-CN" sz="2400" dirty="0" smtClean="0">
                <a:latin typeface="Times New Roman" panose="02020603050405020304" pitchFamily="18" charset="0"/>
                <a:ea typeface="黑体" pitchFamily="49" charset="-122"/>
                <a:cs typeface="Times New Roman" panose="02020603050405020304" pitchFamily="18" charset="0"/>
              </a:rPr>
              <a:t>maximally general</a:t>
            </a:r>
            <a:r>
              <a:rPr lang="en-US" altLang="zh-CN" sz="2400" dirty="0" smtClean="0">
                <a:latin typeface="黑体" pitchFamily="49" charset="-122"/>
                <a:ea typeface="黑体" pitchFamily="49" charset="-122"/>
              </a:rPr>
              <a:t>)</a:t>
            </a: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a:t>
            </a:r>
            <a:r>
              <a:rPr lang="en-US" altLang="zh-CN" sz="2400" dirty="0" smtClean="0">
                <a:latin typeface="Times New Roman" panose="02020603050405020304" pitchFamily="18" charset="0"/>
                <a:ea typeface="黑体" pitchFamily="49" charset="-122"/>
                <a:cs typeface="Times New Roman" panose="02020603050405020304" pitchFamily="18" charset="0"/>
              </a:rPr>
              <a:t>H</a:t>
            </a:r>
            <a:r>
              <a:rPr lang="zh-CN" altLang="en-US" sz="2400" dirty="0" smtClean="0">
                <a:latin typeface="Times New Roman" panose="02020603050405020304" pitchFamily="18" charset="0"/>
                <a:ea typeface="黑体" pitchFamily="49" charset="-122"/>
                <a:cs typeface="Times New Roman" panose="02020603050405020304" pitchFamily="18" charset="0"/>
              </a:rPr>
              <a:t>中与训练样例集合</a:t>
            </a:r>
            <a:r>
              <a:rPr lang="en-US" altLang="zh-CN" sz="2400" dirty="0" smtClean="0">
                <a:latin typeface="Times New Roman" panose="02020603050405020304" pitchFamily="18" charset="0"/>
                <a:ea typeface="黑体" pitchFamily="49" charset="-122"/>
                <a:cs typeface="Times New Roman" panose="02020603050405020304" pitchFamily="18" charset="0"/>
              </a:rPr>
              <a:t>D</a:t>
            </a:r>
            <a:r>
              <a:rPr lang="zh-CN" altLang="en-US" sz="2400" dirty="0" smtClean="0">
                <a:latin typeface="Times New Roman" panose="02020603050405020304" pitchFamily="18" charset="0"/>
                <a:ea typeface="黑体" pitchFamily="49" charset="-122"/>
                <a:cs typeface="Times New Roman" panose="02020603050405020304" pitchFamily="18" charset="0"/>
              </a:rPr>
              <a:t>一致的极大一般成员的集合</a:t>
            </a:r>
            <a:endParaRPr lang="en-US" altLang="zh-CN" sz="2400" dirty="0">
              <a:latin typeface="Times New Roman" panose="02020603050405020304" pitchFamily="18" charset="0"/>
              <a:ea typeface="黑体" pitchFamily="49" charset="-122"/>
              <a:cs typeface="Times New Roman" panose="02020603050405020304" pitchFamily="18" charset="0"/>
            </a:endParaRPr>
          </a:p>
          <a:p>
            <a:pPr>
              <a:lnSpc>
                <a:spcPct val="150000"/>
              </a:lnSpc>
              <a:spcBef>
                <a:spcPts val="600"/>
              </a:spcBef>
              <a:spcAft>
                <a:spcPts val="600"/>
              </a:spcAft>
              <a:buNone/>
            </a:pPr>
            <a:r>
              <a:rPr lang="en-US" altLang="zh-CN" sz="2400" dirty="0">
                <a:latin typeface="Times New Roman" panose="02020603050405020304" pitchFamily="18" charset="0"/>
                <a:ea typeface="黑体" pitchFamily="49" charset="-122"/>
                <a:cs typeface="Times New Roman" panose="02020603050405020304" pitchFamily="18" charset="0"/>
              </a:rPr>
              <a:t>    </a:t>
            </a:r>
            <a:r>
              <a:rPr lang="en-US" altLang="zh-CN" sz="2000" dirty="0">
                <a:latin typeface="Times New Roman" panose="02020603050405020304" pitchFamily="18" charset="0"/>
                <a:ea typeface="黑体" pitchFamily="49" charset="-122"/>
                <a:cs typeface="Times New Roman" panose="02020603050405020304" pitchFamily="18" charset="0"/>
              </a:rPr>
              <a:t>G ≡ </a:t>
            </a:r>
            <a:r>
              <a:rPr lang="en-US" altLang="zh-CN" sz="2000" dirty="0" smtClean="0">
                <a:latin typeface="Times New Roman" panose="02020603050405020304" pitchFamily="18" charset="0"/>
                <a:ea typeface="黑体" pitchFamily="49" charset="-122"/>
                <a:cs typeface="Times New Roman" panose="02020603050405020304" pitchFamily="18" charset="0"/>
              </a:rPr>
              <a:t>{</a:t>
            </a:r>
            <a:r>
              <a:rPr lang="en-US" altLang="zh-CN" sz="2000" dirty="0" err="1" smtClean="0">
                <a:latin typeface="Times New Roman" panose="02020603050405020304" pitchFamily="18" charset="0"/>
                <a:ea typeface="黑体" pitchFamily="49" charset="-122"/>
                <a:cs typeface="Times New Roman" panose="02020603050405020304" pitchFamily="18" charset="0"/>
              </a:rPr>
              <a:t>g∈H</a:t>
            </a:r>
            <a:r>
              <a:rPr lang="en-US" altLang="zh-CN" sz="2000" dirty="0" smtClean="0">
                <a:latin typeface="Times New Roman" panose="02020603050405020304" pitchFamily="18" charset="0"/>
                <a:ea typeface="黑体" pitchFamily="49" charset="-122"/>
                <a:cs typeface="Times New Roman" panose="02020603050405020304" pitchFamily="18" charset="0"/>
              </a:rPr>
              <a:t>| Consistent(g, D) ∧(﹁</a:t>
            </a:r>
            <a:r>
              <a:rPr lang="zh-CN" altLang="en-US" sz="2000" dirty="0" smtClean="0">
                <a:latin typeface="Times New Roman" pitchFamily="18" charset="0"/>
                <a:ea typeface="黑体" pitchFamily="49" charset="-122"/>
                <a:cs typeface="Times New Roman" pitchFamily="18" charset="0"/>
              </a:rPr>
              <a:t>彐</a:t>
            </a:r>
            <a:r>
              <a:rPr lang="en-US" altLang="zh-CN" sz="2000" dirty="0" err="1" smtClean="0">
                <a:latin typeface="Times New Roman" panose="02020603050405020304" pitchFamily="18" charset="0"/>
                <a:ea typeface="黑体" pitchFamily="49" charset="-122"/>
                <a:cs typeface="Times New Roman" panose="02020603050405020304" pitchFamily="18" charset="0"/>
              </a:rPr>
              <a:t>g’∈H</a:t>
            </a:r>
            <a:r>
              <a:rPr lang="en-US" altLang="zh-CN" sz="2000" dirty="0" smtClean="0">
                <a:latin typeface="Times New Roman" panose="02020603050405020304" pitchFamily="18" charset="0"/>
                <a:ea typeface="黑体" pitchFamily="49" charset="-122"/>
                <a:cs typeface="Times New Roman" panose="02020603050405020304" pitchFamily="18" charset="0"/>
              </a:rPr>
              <a:t>[(g’</a:t>
            </a:r>
            <a:r>
              <a:rPr lang="en-US" altLang="zh-CN" sz="2000" dirty="0">
                <a:latin typeface="Times New Roman" panose="02020603050405020304" pitchFamily="18" charset="0"/>
                <a:ea typeface="黑体" pitchFamily="49" charset="-122"/>
                <a:cs typeface="Times New Roman" panose="02020603050405020304" pitchFamily="18" charset="0"/>
              </a:rPr>
              <a:t> &gt;</a:t>
            </a:r>
            <a:r>
              <a:rPr lang="en-US" altLang="zh-CN" sz="2000" baseline="-25000" dirty="0">
                <a:latin typeface="Times New Roman" panose="02020603050405020304" pitchFamily="18" charset="0"/>
                <a:ea typeface="黑体" pitchFamily="49" charset="-122"/>
                <a:cs typeface="Times New Roman" panose="02020603050405020304" pitchFamily="18" charset="0"/>
              </a:rPr>
              <a:t>g </a:t>
            </a:r>
            <a:r>
              <a:rPr lang="en-US" altLang="zh-CN" sz="2000" dirty="0" smtClean="0">
                <a:latin typeface="Times New Roman" panose="02020603050405020304" pitchFamily="18" charset="0"/>
                <a:ea typeface="黑体" pitchFamily="49" charset="-122"/>
                <a:cs typeface="Times New Roman" panose="02020603050405020304" pitchFamily="18" charset="0"/>
              </a:rPr>
              <a:t>g) ∧</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Consistent(</a:t>
            </a:r>
            <a:r>
              <a:rPr lang="en-US" altLang="zh-CN" sz="2000" dirty="0">
                <a:latin typeface="Times New Roman" panose="02020603050405020304" pitchFamily="18" charset="0"/>
                <a:ea typeface="黑体" pitchFamily="49" charset="-122"/>
                <a:cs typeface="Times New Roman" panose="02020603050405020304" pitchFamily="18" charset="0"/>
              </a:rPr>
              <a:t>g’ </a:t>
            </a:r>
            <a:r>
              <a:rPr lang="en-US" altLang="zh-CN" sz="2000" dirty="0" smtClean="0">
                <a:latin typeface="Times New Roman" panose="02020603050405020304" pitchFamily="18" charset="0"/>
                <a:ea typeface="黑体" pitchFamily="49" charset="-122"/>
                <a:cs typeface="Times New Roman" panose="02020603050405020304" pitchFamily="18" charset="0"/>
              </a:rPr>
              <a:t>, </a:t>
            </a:r>
            <a:r>
              <a:rPr lang="en-US" altLang="zh-CN" sz="2000" dirty="0">
                <a:latin typeface="Times New Roman" panose="02020603050405020304" pitchFamily="18" charset="0"/>
                <a:ea typeface="黑体" pitchFamily="49" charset="-122"/>
                <a:cs typeface="Times New Roman" panose="02020603050405020304" pitchFamily="18" charset="0"/>
              </a:rPr>
              <a:t>D</a:t>
            </a:r>
            <a:r>
              <a:rPr lang="en-US" altLang="zh-CN" sz="2000" dirty="0" smtClean="0">
                <a:latin typeface="Times New Roman" panose="02020603050405020304" pitchFamily="18" charset="0"/>
                <a:ea typeface="黑体" pitchFamily="49" charset="-122"/>
                <a:cs typeface="Times New Roman" panose="02020603050405020304" pitchFamily="18" charset="0"/>
              </a:rPr>
              <a:t>)]}</a:t>
            </a:r>
          </a:p>
          <a:p>
            <a:pPr marL="342900" indent="-342900">
              <a:lnSpc>
                <a:spcPct val="150000"/>
              </a:lnSpc>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极大特化</a:t>
            </a:r>
            <a:r>
              <a:rPr lang="en-US" altLang="zh-CN" sz="2400" dirty="0" smtClean="0">
                <a:latin typeface="黑体" pitchFamily="49" charset="-122"/>
                <a:ea typeface="黑体" pitchFamily="49" charset="-122"/>
              </a:rPr>
              <a:t>(</a:t>
            </a:r>
            <a:r>
              <a:rPr lang="en-US" altLang="zh-CN" sz="2400" dirty="0" smtClean="0">
                <a:latin typeface="Times New Roman" panose="02020603050405020304" pitchFamily="18" charset="0"/>
                <a:ea typeface="黑体" pitchFamily="49" charset="-122"/>
                <a:cs typeface="Times New Roman" panose="02020603050405020304" pitchFamily="18" charset="0"/>
              </a:rPr>
              <a:t>maximally specific</a:t>
            </a:r>
            <a:r>
              <a:rPr lang="en-US" altLang="zh-CN" sz="2400" dirty="0" smtClean="0">
                <a:latin typeface="黑体" pitchFamily="49" charset="-122"/>
                <a:ea typeface="黑体" pitchFamily="49" charset="-122"/>
              </a:rPr>
              <a:t>)</a:t>
            </a:r>
          </a:p>
          <a:p>
            <a:pPr>
              <a:lnSpc>
                <a:spcPct val="150000"/>
              </a:lnSpc>
              <a:spcBef>
                <a:spcPts val="600"/>
              </a:spcBef>
              <a:spcAft>
                <a:spcPts val="600"/>
              </a:spcAft>
            </a:pPr>
            <a:r>
              <a:rPr lang="en-US" altLang="zh-CN" sz="2400" dirty="0" smtClean="0">
                <a:latin typeface="Times New Roman" panose="02020603050405020304" pitchFamily="18" charset="0"/>
                <a:ea typeface="黑体" pitchFamily="49" charset="-122"/>
                <a:cs typeface="Times New Roman" panose="02020603050405020304" pitchFamily="18" charset="0"/>
              </a:rPr>
              <a:t>    H</a:t>
            </a:r>
            <a:r>
              <a:rPr lang="zh-CN" altLang="en-US" sz="2400" dirty="0">
                <a:latin typeface="Times New Roman" panose="02020603050405020304" pitchFamily="18" charset="0"/>
                <a:ea typeface="黑体" pitchFamily="49" charset="-122"/>
                <a:cs typeface="Times New Roman" panose="02020603050405020304" pitchFamily="18" charset="0"/>
              </a:rPr>
              <a:t>中与训练样例集合</a:t>
            </a:r>
            <a:r>
              <a:rPr lang="en-US" altLang="zh-CN" sz="2400" dirty="0">
                <a:latin typeface="Times New Roman" panose="02020603050405020304" pitchFamily="18" charset="0"/>
                <a:ea typeface="黑体" pitchFamily="49" charset="-122"/>
                <a:cs typeface="Times New Roman" panose="02020603050405020304" pitchFamily="18" charset="0"/>
              </a:rPr>
              <a:t>D</a:t>
            </a:r>
            <a:r>
              <a:rPr lang="zh-CN" altLang="en-US" sz="2400" dirty="0">
                <a:latin typeface="Times New Roman" panose="02020603050405020304" pitchFamily="18" charset="0"/>
                <a:ea typeface="黑体" pitchFamily="49" charset="-122"/>
                <a:cs typeface="Times New Roman" panose="02020603050405020304" pitchFamily="18" charset="0"/>
              </a:rPr>
              <a:t>一致的极</a:t>
            </a:r>
            <a:r>
              <a:rPr lang="zh-CN" altLang="en-US" sz="2400" dirty="0" smtClean="0">
                <a:latin typeface="Times New Roman" panose="02020603050405020304" pitchFamily="18" charset="0"/>
                <a:ea typeface="黑体" pitchFamily="49" charset="-122"/>
                <a:cs typeface="Times New Roman" panose="02020603050405020304" pitchFamily="18" charset="0"/>
              </a:rPr>
              <a:t>大特殊成员</a:t>
            </a:r>
            <a:r>
              <a:rPr lang="zh-CN" altLang="en-US" sz="2400" dirty="0">
                <a:latin typeface="Times New Roman" panose="02020603050405020304" pitchFamily="18" charset="0"/>
                <a:ea typeface="黑体" pitchFamily="49" charset="-122"/>
                <a:cs typeface="Times New Roman" panose="02020603050405020304" pitchFamily="18" charset="0"/>
              </a:rPr>
              <a:t>的</a:t>
            </a:r>
            <a:r>
              <a:rPr lang="zh-CN" altLang="en-US" sz="2400" dirty="0" smtClean="0">
                <a:latin typeface="Times New Roman" panose="02020603050405020304" pitchFamily="18" charset="0"/>
                <a:ea typeface="黑体" pitchFamily="49" charset="-122"/>
                <a:cs typeface="Times New Roman" panose="02020603050405020304" pitchFamily="18" charset="0"/>
              </a:rPr>
              <a:t>集合</a:t>
            </a:r>
            <a:endParaRPr lang="en-US" altLang="zh-CN" sz="2400" dirty="0" smtClean="0">
              <a:latin typeface="Times New Roman" panose="02020603050405020304" pitchFamily="18" charset="0"/>
              <a:ea typeface="黑体" pitchFamily="49" charset="-122"/>
              <a:cs typeface="Times New Roman" panose="02020603050405020304" pitchFamily="18" charset="0"/>
            </a:endParaRPr>
          </a:p>
          <a:p>
            <a:pPr>
              <a:lnSpc>
                <a:spcPct val="150000"/>
              </a:lnSpc>
              <a:spcBef>
                <a:spcPts val="600"/>
              </a:spcBef>
              <a:spcAft>
                <a:spcPts val="600"/>
              </a:spcAft>
            </a:pPr>
            <a:r>
              <a:rPr lang="en-US" altLang="zh-CN" sz="2400" dirty="0" smtClean="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S </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a:t>
            </a:r>
            <a:r>
              <a:rPr lang="en-US" altLang="zh-CN" sz="2000" dirty="0" err="1" smtClean="0">
                <a:latin typeface="Times New Roman" panose="02020603050405020304" pitchFamily="18" charset="0"/>
                <a:ea typeface="黑体" pitchFamily="49" charset="-122"/>
                <a:cs typeface="Times New Roman" panose="02020603050405020304" pitchFamily="18" charset="0"/>
              </a:rPr>
              <a:t>s∈</a:t>
            </a:r>
            <a:r>
              <a:rPr lang="en-US" altLang="zh-CN" sz="2000" dirty="0" err="1">
                <a:latin typeface="Times New Roman" panose="02020603050405020304" pitchFamily="18" charset="0"/>
                <a:ea typeface="黑体" pitchFamily="49" charset="-122"/>
                <a:cs typeface="Times New Roman" panose="02020603050405020304" pitchFamily="18" charset="0"/>
              </a:rPr>
              <a:t>H</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Consistent(s, </a:t>
            </a:r>
            <a:r>
              <a:rPr lang="en-US" altLang="zh-CN" sz="2000" dirty="0">
                <a:latin typeface="Times New Roman" panose="02020603050405020304" pitchFamily="18" charset="0"/>
                <a:ea typeface="黑体" pitchFamily="49" charset="-122"/>
                <a:cs typeface="Times New Roman" panose="02020603050405020304" pitchFamily="18" charset="0"/>
              </a:rPr>
              <a:t>D) ∧(﹁</a:t>
            </a:r>
            <a:r>
              <a:rPr lang="zh-CN" altLang="en-US" sz="2000" dirty="0" smtClean="0">
                <a:latin typeface="Times New Roman" pitchFamily="18" charset="0"/>
                <a:ea typeface="黑体" pitchFamily="49" charset="-122"/>
                <a:cs typeface="Times New Roman" pitchFamily="18" charset="0"/>
              </a:rPr>
              <a:t>彐</a:t>
            </a:r>
            <a:r>
              <a:rPr lang="en-US" altLang="zh-CN" sz="2000" dirty="0" err="1" smtClean="0">
                <a:latin typeface="Times New Roman" panose="02020603050405020304" pitchFamily="18" charset="0"/>
                <a:ea typeface="黑体" pitchFamily="49" charset="-122"/>
                <a:cs typeface="Times New Roman" panose="02020603050405020304" pitchFamily="18" charset="0"/>
              </a:rPr>
              <a:t>s’</a:t>
            </a:r>
            <a:r>
              <a:rPr lang="en-US" altLang="zh-CN" sz="2000" dirty="0" err="1">
                <a:latin typeface="Times New Roman" panose="02020603050405020304" pitchFamily="18" charset="0"/>
                <a:ea typeface="黑体" pitchFamily="49" charset="-122"/>
                <a:cs typeface="Times New Roman" panose="02020603050405020304" pitchFamily="18" charset="0"/>
              </a:rPr>
              <a:t>∈H</a:t>
            </a:r>
            <a:r>
              <a:rPr lang="en-US" altLang="zh-CN" sz="2000" dirty="0" smtClean="0">
                <a:latin typeface="Times New Roman" panose="02020603050405020304" pitchFamily="18" charset="0"/>
                <a:ea typeface="黑体" pitchFamily="49" charset="-122"/>
                <a:cs typeface="Times New Roman" panose="02020603050405020304" pitchFamily="18" charset="0"/>
              </a:rPr>
              <a:t>[(s &gt;</a:t>
            </a:r>
            <a:r>
              <a:rPr lang="en-US" altLang="zh-CN" sz="2000" baseline="-25000" dirty="0" smtClean="0">
                <a:latin typeface="Times New Roman" panose="02020603050405020304" pitchFamily="18" charset="0"/>
                <a:ea typeface="黑体" pitchFamily="49" charset="-122"/>
                <a:cs typeface="Times New Roman" panose="02020603050405020304" pitchFamily="18" charset="0"/>
              </a:rPr>
              <a:t>s </a:t>
            </a:r>
            <a:r>
              <a:rPr lang="en-US" altLang="zh-CN" sz="2000" dirty="0" smtClean="0">
                <a:latin typeface="Times New Roman" panose="02020603050405020304" pitchFamily="18" charset="0"/>
                <a:ea typeface="黑体" pitchFamily="49" charset="-122"/>
                <a:cs typeface="Times New Roman" panose="02020603050405020304" pitchFamily="18" charset="0"/>
              </a:rPr>
              <a:t>s’) </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Consistent(s’ </a:t>
            </a:r>
            <a:r>
              <a:rPr lang="en-US" altLang="zh-CN" sz="2000" dirty="0">
                <a:latin typeface="Times New Roman" panose="02020603050405020304" pitchFamily="18" charset="0"/>
                <a:ea typeface="黑体" pitchFamily="49" charset="-122"/>
                <a:cs typeface="Times New Roman" panose="02020603050405020304" pitchFamily="18" charset="0"/>
              </a:rPr>
              <a:t>, D)]}</a:t>
            </a:r>
            <a:endParaRPr lang="en-US" altLang="zh-CN" sz="2000" dirty="0" smtClean="0">
              <a:latin typeface="Times New Roman" panose="02020603050405020304" pitchFamily="18" charset="0"/>
              <a:ea typeface="黑体" pitchFamily="49" charset="-122"/>
              <a:cs typeface="Times New Roman" panose="02020603050405020304" pitchFamily="18" charset="0"/>
            </a:endParaRPr>
          </a:p>
        </p:txBody>
      </p:sp>
      <p:sp>
        <p:nvSpPr>
          <p:cNvPr id="11" name="矩形 10"/>
          <p:cNvSpPr/>
          <p:nvPr/>
        </p:nvSpPr>
        <p:spPr>
          <a:xfrm>
            <a:off x="3935980" y="2780928"/>
            <a:ext cx="459645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51921" y="4941168"/>
            <a:ext cx="44644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9064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变型空间表示定理</a:t>
            </a:r>
            <a:endParaRPr lang="zh-CN" altLang="en-US" dirty="0"/>
          </a:p>
        </p:txBody>
      </p:sp>
      <p:sp>
        <p:nvSpPr>
          <p:cNvPr id="10" name="矩形 9"/>
          <p:cNvSpPr/>
          <p:nvPr/>
        </p:nvSpPr>
        <p:spPr>
          <a:xfrm>
            <a:off x="309781" y="1484784"/>
            <a:ext cx="8524437" cy="2985433"/>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表示定理</a:t>
            </a:r>
            <a:endParaRPr lang="en-US" altLang="zh-CN" sz="2400" dirty="0" smtClean="0">
              <a:latin typeface="黑体" pitchFamily="49" charset="-122"/>
              <a:ea typeface="黑体" pitchFamily="49" charset="-122"/>
            </a:endParaRPr>
          </a:p>
          <a:p>
            <a:pPr>
              <a:lnSpc>
                <a:spcPct val="150000"/>
              </a:lnSpc>
              <a:spcBef>
                <a:spcPts val="600"/>
              </a:spcBef>
              <a:spcAft>
                <a:spcPts val="600"/>
              </a:spcAft>
              <a:buNone/>
            </a:pPr>
            <a:r>
              <a:rPr lang="zh-CN" altLang="en-US" sz="2400" dirty="0" smtClean="0">
                <a:latin typeface="Times New Roman" panose="02020603050405020304" pitchFamily="18" charset="0"/>
                <a:ea typeface="黑体" pitchFamily="49" charset="-122"/>
                <a:cs typeface="Times New Roman" panose="02020603050405020304" pitchFamily="18" charset="0"/>
              </a:rPr>
              <a:t>    令</a:t>
            </a:r>
            <a:r>
              <a:rPr lang="en-US" altLang="zh-CN" sz="2400" dirty="0" smtClean="0">
                <a:latin typeface="Times New Roman" panose="02020603050405020304" pitchFamily="18" charset="0"/>
                <a:ea typeface="黑体" pitchFamily="49" charset="-122"/>
                <a:cs typeface="Times New Roman" panose="02020603050405020304" pitchFamily="18" charset="0"/>
              </a:rPr>
              <a:t>X</a:t>
            </a:r>
            <a:r>
              <a:rPr lang="zh-CN" altLang="en-US" sz="2400" dirty="0" smtClean="0">
                <a:latin typeface="Times New Roman" panose="02020603050405020304" pitchFamily="18" charset="0"/>
                <a:ea typeface="黑体" pitchFamily="49" charset="-122"/>
                <a:cs typeface="Times New Roman" panose="02020603050405020304" pitchFamily="18" charset="0"/>
              </a:rPr>
              <a:t>为任意的实例集合，</a:t>
            </a:r>
            <a:r>
              <a:rPr lang="en-US" altLang="zh-CN" sz="2400" dirty="0" smtClean="0">
                <a:latin typeface="Times New Roman" panose="02020603050405020304" pitchFamily="18" charset="0"/>
                <a:ea typeface="黑体" pitchFamily="49" charset="-122"/>
                <a:cs typeface="Times New Roman" panose="02020603050405020304" pitchFamily="18" charset="0"/>
              </a:rPr>
              <a:t>H</a:t>
            </a:r>
            <a:r>
              <a:rPr lang="zh-CN" altLang="en-US" sz="2400" dirty="0" smtClean="0">
                <a:latin typeface="Times New Roman" panose="02020603050405020304" pitchFamily="18" charset="0"/>
                <a:ea typeface="黑体" pitchFamily="49" charset="-122"/>
                <a:cs typeface="Times New Roman" panose="02020603050405020304" pitchFamily="18" charset="0"/>
              </a:rPr>
              <a:t>为</a:t>
            </a:r>
            <a:r>
              <a:rPr lang="en-US" altLang="zh-CN" sz="2400" dirty="0" smtClean="0">
                <a:latin typeface="Times New Roman" panose="02020603050405020304" pitchFamily="18" charset="0"/>
                <a:ea typeface="黑体" pitchFamily="49" charset="-122"/>
                <a:cs typeface="Times New Roman" panose="02020603050405020304" pitchFamily="18" charset="0"/>
              </a:rPr>
              <a:t>X</a:t>
            </a:r>
            <a:r>
              <a:rPr lang="zh-CN" altLang="en-US" sz="2400" dirty="0" smtClean="0">
                <a:latin typeface="Times New Roman" panose="02020603050405020304" pitchFamily="18" charset="0"/>
                <a:ea typeface="黑体" pitchFamily="49" charset="-122"/>
                <a:cs typeface="Times New Roman" panose="02020603050405020304" pitchFamily="18" charset="0"/>
              </a:rPr>
              <a:t>上定义的布尔函数集合。令</a:t>
            </a:r>
            <a:r>
              <a:rPr lang="en-US" altLang="zh-CN" sz="2400" dirty="0" smtClean="0">
                <a:latin typeface="Times New Roman" panose="02020603050405020304" pitchFamily="18" charset="0"/>
                <a:ea typeface="黑体" pitchFamily="49" charset="-122"/>
                <a:cs typeface="Times New Roman" panose="02020603050405020304" pitchFamily="18" charset="0"/>
              </a:rPr>
              <a:t>c: X</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[0,1]</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为</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X</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上定义的任一目标概念，并令</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D</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为任意训练样例的集合</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{&lt;x, c(x)&gt;}</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。对所有的</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X, H, c, D</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以及良好定义的</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S</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和</a:t>
            </a:r>
            <a:r>
              <a:rPr lang="en-US" altLang="zh-CN"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G</a:t>
            </a:r>
            <a:r>
              <a:rPr lang="zh-CN" altLang="en-US" sz="2400" dirty="0" smtClean="0">
                <a:latin typeface="Times New Roman" panose="02020603050405020304" pitchFamily="18" charset="0"/>
                <a:ea typeface="黑体" pitchFamily="49" charset="-122"/>
                <a:cs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ea typeface="黑体" pitchFamily="49" charset="-122"/>
              <a:cs typeface="Times New Roman" panose="02020603050405020304" pitchFamily="18" charset="0"/>
            </a:endParaRPr>
          </a:p>
          <a:p>
            <a:pPr>
              <a:lnSpc>
                <a:spcPct val="150000"/>
              </a:lnSpc>
              <a:spcBef>
                <a:spcPts val="600"/>
              </a:spcBef>
              <a:spcAft>
                <a:spcPts val="600"/>
              </a:spcAft>
              <a:buNone/>
            </a:pPr>
            <a:r>
              <a:rPr lang="en-US" altLang="zh-CN" sz="2400" dirty="0">
                <a:latin typeface="Times New Roman" panose="02020603050405020304" pitchFamily="18" charset="0"/>
                <a:ea typeface="黑体" pitchFamily="49" charset="-122"/>
                <a:cs typeface="Times New Roman" panose="02020603050405020304" pitchFamily="18" charset="0"/>
              </a:rPr>
              <a:t>    </a:t>
            </a:r>
            <a:r>
              <a:rPr lang="en-US" altLang="zh-CN" sz="2400" dirty="0" smtClean="0">
                <a:latin typeface="Times New Roman" panose="02020603050405020304" pitchFamily="18" charset="0"/>
                <a:ea typeface="黑体" pitchFamily="49" charset="-122"/>
                <a:cs typeface="Times New Roman" panose="02020603050405020304" pitchFamily="18" charset="0"/>
              </a:rPr>
              <a:t>VS</a:t>
            </a:r>
            <a:r>
              <a:rPr lang="en-US" altLang="zh-CN" sz="2400" baseline="-25000" dirty="0" smtClean="0">
                <a:latin typeface="Times New Roman" panose="02020603050405020304" pitchFamily="18" charset="0"/>
                <a:ea typeface="黑体" pitchFamily="49" charset="-122"/>
                <a:cs typeface="Times New Roman" panose="02020603050405020304" pitchFamily="18" charset="0"/>
              </a:rPr>
              <a:t>H,D</a:t>
            </a:r>
            <a:r>
              <a:rPr lang="en-US" altLang="zh-CN" sz="2000" dirty="0" smtClean="0">
                <a:latin typeface="Times New Roman" panose="02020603050405020304" pitchFamily="18" charset="0"/>
                <a:ea typeface="黑体" pitchFamily="49" charset="-122"/>
                <a:cs typeface="Times New Roman" panose="02020603050405020304" pitchFamily="18" charset="0"/>
              </a:rPr>
              <a:t> </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a:t>
            </a:r>
            <a:r>
              <a:rPr lang="en-US" altLang="zh-CN" sz="2000" dirty="0" err="1" smtClean="0">
                <a:latin typeface="Times New Roman" panose="02020603050405020304" pitchFamily="18" charset="0"/>
                <a:ea typeface="黑体" pitchFamily="49" charset="-122"/>
                <a:cs typeface="Times New Roman" panose="02020603050405020304" pitchFamily="18" charset="0"/>
              </a:rPr>
              <a:t>h∈H</a:t>
            </a:r>
            <a:r>
              <a:rPr lang="en-US" altLang="zh-CN" sz="2000" dirty="0" smtClean="0">
                <a:latin typeface="Times New Roman" panose="02020603050405020304" pitchFamily="18" charset="0"/>
                <a:ea typeface="黑体" pitchFamily="49" charset="-122"/>
                <a:cs typeface="Times New Roman" panose="02020603050405020304" pitchFamily="18" charset="0"/>
              </a:rPr>
              <a:t>| (</a:t>
            </a:r>
            <a:r>
              <a:rPr lang="zh-CN" altLang="en-US" sz="2000" dirty="0" smtClean="0">
                <a:latin typeface="Times New Roman" pitchFamily="18" charset="0"/>
                <a:ea typeface="黑体" pitchFamily="49" charset="-122"/>
                <a:cs typeface="Times New Roman" pitchFamily="18" charset="0"/>
              </a:rPr>
              <a:t>彐</a:t>
            </a:r>
            <a:r>
              <a:rPr lang="en-US" altLang="zh-CN" sz="2000" dirty="0" err="1" smtClean="0">
                <a:latin typeface="Times New Roman" panose="02020603050405020304" pitchFamily="18" charset="0"/>
                <a:ea typeface="黑体" pitchFamily="49" charset="-122"/>
                <a:cs typeface="Times New Roman" panose="02020603050405020304" pitchFamily="18" charset="0"/>
              </a:rPr>
              <a:t>s∈S</a:t>
            </a:r>
            <a:r>
              <a:rPr lang="en-US" altLang="zh-CN" sz="2000" dirty="0" smtClean="0">
                <a:latin typeface="Times New Roman" panose="02020603050405020304" pitchFamily="18" charset="0"/>
                <a:ea typeface="黑体" pitchFamily="49" charset="-122"/>
                <a:cs typeface="Times New Roman" panose="02020603050405020304" pitchFamily="18" charset="0"/>
              </a:rPr>
              <a:t>)(</a:t>
            </a:r>
            <a:r>
              <a:rPr lang="zh-CN" altLang="en-US" sz="2000" dirty="0" smtClean="0">
                <a:latin typeface="Times New Roman" pitchFamily="18" charset="0"/>
                <a:ea typeface="黑体" pitchFamily="49" charset="-122"/>
                <a:cs typeface="Times New Roman" pitchFamily="18" charset="0"/>
              </a:rPr>
              <a:t>彐</a:t>
            </a:r>
            <a:r>
              <a:rPr lang="en-US" altLang="zh-CN" sz="2000" dirty="0" err="1" smtClean="0">
                <a:latin typeface="Times New Roman" panose="02020603050405020304" pitchFamily="18" charset="0"/>
                <a:ea typeface="黑体" pitchFamily="49" charset="-122"/>
                <a:cs typeface="Times New Roman" panose="02020603050405020304" pitchFamily="18" charset="0"/>
              </a:rPr>
              <a:t>g∈G</a:t>
            </a:r>
            <a:r>
              <a:rPr lang="en-US" altLang="zh-CN" sz="2000" dirty="0" smtClean="0">
                <a:latin typeface="Times New Roman" panose="02020603050405020304" pitchFamily="18" charset="0"/>
                <a:ea typeface="黑体" pitchFamily="49" charset="-122"/>
                <a:cs typeface="Times New Roman" panose="02020603050405020304" pitchFamily="18" charset="0"/>
              </a:rPr>
              <a:t>)[(g </a:t>
            </a:r>
            <a:r>
              <a:rPr lang="en-US" altLang="zh-CN" sz="2000" dirty="0">
                <a:latin typeface="Times New Roman" panose="02020603050405020304" pitchFamily="18" charset="0"/>
                <a:ea typeface="黑体" pitchFamily="49" charset="-122"/>
                <a:cs typeface="Times New Roman" panose="02020603050405020304" pitchFamily="18" charset="0"/>
              </a:rPr>
              <a:t>&gt;</a:t>
            </a:r>
            <a:r>
              <a:rPr lang="en-US" altLang="zh-CN" sz="2000" baseline="-25000" dirty="0">
                <a:latin typeface="Times New Roman" panose="02020603050405020304" pitchFamily="18" charset="0"/>
                <a:ea typeface="黑体" pitchFamily="49" charset="-122"/>
                <a:cs typeface="Times New Roman" panose="02020603050405020304" pitchFamily="18" charset="0"/>
              </a:rPr>
              <a:t>g </a:t>
            </a:r>
            <a:r>
              <a:rPr lang="en-US" altLang="zh-CN" sz="2000" dirty="0" smtClean="0">
                <a:latin typeface="Times New Roman" panose="02020603050405020304" pitchFamily="18" charset="0"/>
                <a:ea typeface="黑体" pitchFamily="49" charset="-122"/>
                <a:cs typeface="Times New Roman" panose="02020603050405020304" pitchFamily="18" charset="0"/>
              </a:rPr>
              <a:t>h</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&gt;</a:t>
            </a:r>
            <a:r>
              <a:rPr lang="en-US" altLang="zh-CN" sz="2000" baseline="-25000" dirty="0" err="1" smtClean="0">
                <a:latin typeface="Times New Roman" panose="02020603050405020304" pitchFamily="18" charset="0"/>
                <a:ea typeface="黑体" pitchFamily="49" charset="-122"/>
                <a:cs typeface="Times New Roman" panose="02020603050405020304" pitchFamily="18" charset="0"/>
              </a:rPr>
              <a:t>s</a:t>
            </a:r>
            <a:r>
              <a:rPr lang="en-US" altLang="zh-CN" sz="2000" dirty="0" err="1" smtClean="0">
                <a:latin typeface="Times New Roman" panose="02020603050405020304" pitchFamily="18" charset="0"/>
                <a:ea typeface="黑体" pitchFamily="49" charset="-122"/>
                <a:cs typeface="Times New Roman" panose="02020603050405020304" pitchFamily="18" charset="0"/>
              </a:rPr>
              <a:t>s</a:t>
            </a:r>
            <a:r>
              <a:rPr lang="en-US" altLang="zh-CN" sz="2000" dirty="0" smtClean="0">
                <a:latin typeface="Times New Roman" panose="02020603050405020304" pitchFamily="18" charset="0"/>
                <a:ea typeface="黑体" pitchFamily="49" charset="-122"/>
                <a:cs typeface="Times New Roman" panose="02020603050405020304" pitchFamily="18" charset="0"/>
              </a:rPr>
              <a:t>)</a:t>
            </a:r>
          </a:p>
        </p:txBody>
      </p:sp>
      <p:sp>
        <p:nvSpPr>
          <p:cNvPr id="11" name="矩形 10"/>
          <p:cNvSpPr/>
          <p:nvPr/>
        </p:nvSpPr>
        <p:spPr>
          <a:xfrm>
            <a:off x="4395711" y="3966161"/>
            <a:ext cx="129614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806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正例和反例的作用</a:t>
            </a:r>
            <a:endParaRPr lang="zh-CN" altLang="en-US" dirty="0"/>
          </a:p>
        </p:txBody>
      </p:sp>
      <p:sp>
        <p:nvSpPr>
          <p:cNvPr id="4" name="TextBox 3"/>
          <p:cNvSpPr txBox="1"/>
          <p:nvPr/>
        </p:nvSpPr>
        <p:spPr>
          <a:xfrm>
            <a:off x="971600" y="2627339"/>
            <a:ext cx="7200800" cy="523220"/>
          </a:xfrm>
          <a:prstGeom prst="rect">
            <a:avLst/>
          </a:prstGeom>
          <a:noFill/>
        </p:spPr>
        <p:txBody>
          <a:bodyPr wrap="square" rtlCol="0">
            <a:spAutoFit/>
          </a:bodyPr>
          <a:lstStyle/>
          <a:p>
            <a:pPr algn="ctr"/>
            <a:r>
              <a:rPr lang="zh-CN" altLang="en-US" sz="2800" dirty="0" smtClean="0">
                <a:solidFill>
                  <a:srgbClr val="FF0000"/>
                </a:solidFill>
                <a:latin typeface="黑体" panose="02010609060101010101" pitchFamily="49" charset="-122"/>
                <a:ea typeface="黑体" panose="02010609060101010101" pitchFamily="49" charset="-122"/>
              </a:rPr>
              <a:t>正例用于泛化，搜索</a:t>
            </a: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800" dirty="0" smtClean="0">
                <a:solidFill>
                  <a:srgbClr val="FF0000"/>
                </a:solidFill>
                <a:latin typeface="黑体" panose="02010609060101010101" pitchFamily="49" charset="-122"/>
                <a:ea typeface="黑体" panose="02010609060101010101" pitchFamily="49" charset="-122"/>
              </a:rPr>
              <a:t>集合</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971600" y="3861048"/>
            <a:ext cx="7200800" cy="523220"/>
          </a:xfrm>
          <a:prstGeom prst="rect">
            <a:avLst/>
          </a:prstGeom>
          <a:noFill/>
        </p:spPr>
        <p:txBody>
          <a:bodyPr wrap="square" rtlCol="0">
            <a:spAutoFit/>
          </a:bodyPr>
          <a:lstStyle/>
          <a:p>
            <a:pPr algn="ctr"/>
            <a:r>
              <a:rPr lang="zh-CN" altLang="en-US" sz="2800" dirty="0" smtClean="0">
                <a:solidFill>
                  <a:srgbClr val="002060"/>
                </a:solidFill>
                <a:latin typeface="黑体" panose="02010609060101010101" pitchFamily="49" charset="-122"/>
                <a:ea typeface="黑体" panose="02010609060101010101" pitchFamily="49" charset="-122"/>
              </a:rPr>
              <a:t>反例用于特化，缩小</a:t>
            </a:r>
            <a:r>
              <a:rPr lang="en-US" altLang="zh-CN" sz="2800"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sz="2800" dirty="0" smtClean="0">
                <a:solidFill>
                  <a:srgbClr val="002060"/>
                </a:solidFill>
                <a:latin typeface="黑体" panose="02010609060101010101" pitchFamily="49" charset="-122"/>
                <a:ea typeface="黑体" panose="02010609060101010101" pitchFamily="49" charset="-122"/>
              </a:rPr>
              <a:t>集合</a:t>
            </a:r>
            <a:endParaRPr lang="zh-CN" altLang="en-US" sz="28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939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96752"/>
            <a:ext cx="7772400" cy="1470025"/>
          </a:xfrm>
        </p:spPr>
        <p:txBody>
          <a:bodyPr>
            <a:noAutofit/>
          </a:bodyPr>
          <a:lstStyle/>
          <a:p>
            <a:r>
              <a:rPr lang="zh-CN" altLang="en-US" sz="5400" dirty="0" smtClean="0">
                <a:solidFill>
                  <a:srgbClr val="FF0000"/>
                </a:solidFill>
                <a:latin typeface="黑体" pitchFamily="49" charset="-122"/>
                <a:ea typeface="黑体" pitchFamily="49" charset="-122"/>
              </a:rPr>
              <a:t>符号学习</a:t>
            </a:r>
            <a:endParaRPr lang="zh-CN" altLang="en-US" sz="5400" dirty="0">
              <a:solidFill>
                <a:srgbClr val="FF0000"/>
              </a:solidFill>
              <a:latin typeface="黑体" pitchFamily="49" charset="-122"/>
              <a:ea typeface="黑体" pitchFamily="49" charset="-122"/>
            </a:endParaRPr>
          </a:p>
        </p:txBody>
      </p:sp>
      <p:sp>
        <p:nvSpPr>
          <p:cNvPr id="3" name="副标题 2"/>
          <p:cNvSpPr>
            <a:spLocks noGrp="1"/>
          </p:cNvSpPr>
          <p:nvPr>
            <p:ph type="subTitle" idx="1"/>
          </p:nvPr>
        </p:nvSpPr>
        <p:spPr>
          <a:xfrm>
            <a:off x="971600" y="3429000"/>
            <a:ext cx="7200800" cy="2855168"/>
          </a:xfrm>
        </p:spPr>
        <p:txBody>
          <a:bodyPr>
            <a:normAutofit fontScale="92500" lnSpcReduction="20000"/>
          </a:bodyPr>
          <a:lstStyle/>
          <a:p>
            <a:r>
              <a:rPr lang="zh-CN" altLang="en-US" dirty="0" smtClean="0">
                <a:solidFill>
                  <a:schemeClr val="tx2">
                    <a:lumMod val="60000"/>
                    <a:lumOff val="40000"/>
                  </a:schemeClr>
                </a:solidFill>
                <a:latin typeface="黑体" pitchFamily="49" charset="-122"/>
                <a:ea typeface="黑体" pitchFamily="49" charset="-122"/>
              </a:rPr>
              <a:t>从演绎到归纳</a:t>
            </a:r>
            <a:endParaRPr lang="en-US" altLang="zh-CN" dirty="0" smtClean="0">
              <a:solidFill>
                <a:schemeClr val="tx2">
                  <a:lumMod val="60000"/>
                  <a:lumOff val="40000"/>
                </a:schemeClr>
              </a:solidFill>
              <a:latin typeface="黑体" pitchFamily="49" charset="-122"/>
              <a:ea typeface="黑体" pitchFamily="49" charset="-122"/>
            </a:endParaRPr>
          </a:p>
          <a:p>
            <a:endParaRPr lang="en-US" altLang="zh-CN" dirty="0" smtClean="0">
              <a:solidFill>
                <a:srgbClr val="7030A0"/>
              </a:solidFill>
              <a:latin typeface="黑体" pitchFamily="49" charset="-122"/>
              <a:ea typeface="黑体" pitchFamily="49" charset="-122"/>
            </a:endParaRPr>
          </a:p>
          <a:p>
            <a:pPr>
              <a:lnSpc>
                <a:spcPct val="200000"/>
              </a:lnSpc>
            </a:pPr>
            <a:r>
              <a:rPr lang="zh-CN" altLang="en-US" dirty="0" smtClean="0">
                <a:solidFill>
                  <a:schemeClr val="accent2"/>
                </a:solidFill>
                <a:latin typeface="黑体" pitchFamily="49" charset="-122"/>
                <a:ea typeface="黑体" pitchFamily="49" charset="-122"/>
              </a:rPr>
              <a:t>高  阳</a:t>
            </a:r>
            <a:endParaRPr lang="en-US" altLang="zh-CN" dirty="0" smtClean="0">
              <a:solidFill>
                <a:schemeClr val="accent2"/>
              </a:solidFill>
              <a:latin typeface="黑体" pitchFamily="49" charset="-122"/>
              <a:ea typeface="黑体" pitchFamily="49" charset="-122"/>
            </a:endParaRPr>
          </a:p>
          <a:p>
            <a:pPr>
              <a:lnSpc>
                <a:spcPct val="200000"/>
              </a:lnSpc>
            </a:pPr>
            <a:r>
              <a:rPr lang="en-US" altLang="zh-CN" dirty="0" smtClean="0">
                <a:solidFill>
                  <a:schemeClr val="tx1"/>
                </a:solidFill>
                <a:latin typeface="Times New Roman" pitchFamily="18" charset="0"/>
                <a:ea typeface="黑体" pitchFamily="49" charset="-122"/>
                <a:cs typeface="Times New Roman" pitchFamily="18" charset="0"/>
              </a:rPr>
              <a:t>http://cs.nju.edu.cn/gaoy, </a:t>
            </a:r>
            <a:r>
              <a:rPr lang="en-US" altLang="zh-CN" dirty="0" smtClean="0">
                <a:solidFill>
                  <a:schemeClr val="tx1"/>
                </a:solidFill>
                <a:latin typeface="Times New Roman" pitchFamily="18" charset="0"/>
                <a:ea typeface="黑体" pitchFamily="49" charset="-122"/>
                <a:cs typeface="Times New Roman" pitchFamily="18" charset="0"/>
              </a:rPr>
              <a:t>2019.10.29</a:t>
            </a:r>
            <a:endParaRPr lang="en-US" altLang="zh-CN" dirty="0" smtClean="0">
              <a:solidFill>
                <a:schemeClr val="tx1"/>
              </a:solidFill>
              <a:latin typeface="Times New Roman" pitchFamily="18" charset="0"/>
              <a:ea typeface="黑体" pitchFamily="49" charset="-122"/>
              <a:cs typeface="Times New Roman" pitchFamily="18" charset="0"/>
            </a:endParaRPr>
          </a:p>
          <a:p>
            <a:endParaRPr lang="en-US" altLang="zh-CN" dirty="0" smtClean="0">
              <a:solidFill>
                <a:schemeClr val="tx2">
                  <a:lumMod val="60000"/>
                  <a:lumOff val="40000"/>
                </a:schemeClr>
              </a:solidFill>
              <a:latin typeface="黑体" pitchFamily="49" charset="-122"/>
              <a:ea typeface="黑体" pitchFamily="49" charset="-122"/>
            </a:endParaRPr>
          </a:p>
          <a:p>
            <a:endParaRPr lang="en-US" altLang="zh-CN" dirty="0">
              <a:solidFill>
                <a:schemeClr val="tx2">
                  <a:lumMod val="60000"/>
                  <a:lumOff val="40000"/>
                </a:schemeClr>
              </a:solidFill>
              <a:latin typeface="黑体" pitchFamily="49" charset="-122"/>
              <a:ea typeface="黑体" pitchFamily="49" charset="-122"/>
            </a:endParaRPr>
          </a:p>
          <a:p>
            <a:endParaRPr lang="zh-CN" alt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Times New Roman" panose="02020603050405020304" pitchFamily="18" charset="0"/>
                <a:ea typeface="黑体" pitchFamily="49" charset="-122"/>
                <a:cs typeface="Times New Roman" panose="02020603050405020304" pitchFamily="18" charset="0"/>
              </a:rPr>
              <a:t>候选消除算法</a:t>
            </a:r>
            <a:r>
              <a:rPr lang="en-US" altLang="zh-CN" dirty="0" smtClean="0">
                <a:latin typeface="Times New Roman" panose="02020603050405020304" pitchFamily="18" charset="0"/>
                <a:ea typeface="黑体" pitchFamily="49" charset="-122"/>
                <a:cs typeface="Times New Roman" panose="02020603050405020304" pitchFamily="18" charset="0"/>
              </a:rPr>
              <a:t>: Candidate-Eliminate</a:t>
            </a:r>
            <a:endParaRPr lang="zh-CN" altLang="en-US" dirty="0">
              <a:latin typeface="Times New Roman" panose="02020603050405020304" pitchFamily="18" charset="0"/>
              <a:ea typeface="黑体"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46673498"/>
              </p:ext>
            </p:extLst>
          </p:nvPr>
        </p:nvGraphicFramePr>
        <p:xfrm>
          <a:off x="107504" y="1268760"/>
          <a:ext cx="8928992" cy="5532120"/>
        </p:xfrm>
        <a:graphic>
          <a:graphicData uri="http://schemas.openxmlformats.org/drawingml/2006/table">
            <a:tbl>
              <a:tblPr firstRow="1" bandRow="1">
                <a:tableStyleId>{68D230F3-CF80-4859-8CE7-A43EE81993B5}</a:tableStyleId>
              </a:tblPr>
              <a:tblGrid>
                <a:gridCol w="446449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1296144">
                <a:tc gridSpan="2">
                  <a:txBody>
                    <a:bodyPr/>
                    <a:lstStyle/>
                    <a:p>
                      <a:pPr marL="0" indent="0">
                        <a:lnSpc>
                          <a:spcPct val="150000"/>
                        </a:lnSpc>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将</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集合初始化为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中极大一般假设</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将</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集合初始化为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中极大特殊假设</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对每个训练样例</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p>
                  </a:txBody>
                  <a:tcPr/>
                </a:tc>
                <a:tc hMerge="1">
                  <a:txBody>
                    <a:bodyPr/>
                    <a:lstStyle/>
                    <a:p>
                      <a:pPr marL="1200150" lvl="2" indent="-285750">
                        <a:lnSpc>
                          <a:spcPct val="150000"/>
                        </a:lnSpc>
                        <a:buFont typeface="Arial" panose="020B0604020202020204" pitchFamily="34" charset="0"/>
                        <a:buChar char="•"/>
                      </a:pP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r h="2488565">
                <a:tc>
                  <a:txBody>
                    <a:bodyPr/>
                    <a:lstStyle/>
                    <a:p>
                      <a:pPr marL="0" indent="0">
                        <a:lnSpc>
                          <a:spcPct val="150000"/>
                        </a:lnSpc>
                        <a:buNone/>
                      </a:pP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是正例</a:t>
                      </a:r>
                      <a:endPar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中移去所有和</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不一致的假设</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对</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中每一个与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不一致的假设</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中移除</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把</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的所有极小泛化假设</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加入到</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满足与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一致，而且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中的某个成员比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更一般</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中移去这样的假设，它比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中另一假设更一般</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p>
                  </a:txBody>
                  <a:tcPr>
                    <a:solidFill>
                      <a:schemeClr val="bg1">
                        <a:lumMod val="95000"/>
                        <a:alpha val="20000"/>
                      </a:schemeClr>
                    </a:solidFill>
                  </a:tcPr>
                </a:tc>
                <a:tc>
                  <a:txBody>
                    <a:bodyPr/>
                    <a:lstStyle/>
                    <a:p>
                      <a:pPr marL="0" indent="0">
                        <a:lnSpc>
                          <a:spcPct val="150000"/>
                        </a:lnSpc>
                        <a:buNone/>
                      </a:pP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是反例</a:t>
                      </a:r>
                      <a:endPar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中移去所有和</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不一致的假设</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l"/>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对</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中每一个与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不一致的假设</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中移除</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把</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的所有极小特化假设</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加入到</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满足与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一致，而且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中的某个成员比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更特殊</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
                      </a:r>
                    </a:p>
                    <a:p>
                      <a:pPr marL="1200150" lvl="2" indent="-285750">
                        <a:lnSpc>
                          <a:spcPct val="150000"/>
                        </a:lnSpc>
                        <a:buFont typeface="Arial" panose="020B0604020202020204" pitchFamily="34" charset="0"/>
                        <a:buChar char="•"/>
                      </a:pP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从</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中移去这样的假设，它比</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G</a:t>
                      </a:r>
                      <a:r>
                        <a:rPr lang="zh-CN" altLang="en-US" b="0" baseline="0" dirty="0" smtClean="0">
                          <a:latin typeface="Times New Roman" panose="02020603050405020304" pitchFamily="18" charset="0"/>
                          <a:ea typeface="黑体" panose="02010609060101010101" pitchFamily="49" charset="-122"/>
                          <a:cs typeface="Times New Roman" panose="02020603050405020304" pitchFamily="18" charset="0"/>
                        </a:rPr>
                        <a:t>中另一假设更特殊</a:t>
                      </a:r>
                      <a:endPar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bg1">
                        <a:lumMod val="95000"/>
                        <a:alpha val="20000"/>
                      </a:schemeClr>
                    </a:solidFill>
                  </a:tcPr>
                </a:tc>
                <a:extLst>
                  <a:ext uri="{0D108BD9-81ED-4DB2-BD59-A6C34878D82A}">
                    <a16:rowId xmlns:a16="http://schemas.microsoft.com/office/drawing/2014/main" val="10001"/>
                  </a:ext>
                </a:extLst>
              </a:tr>
            </a:tbl>
          </a:graphicData>
        </a:graphic>
      </p:graphicFrame>
      <p:sp>
        <p:nvSpPr>
          <p:cNvPr id="14" name="TextBox 13"/>
          <p:cNvSpPr txBox="1"/>
          <p:nvPr/>
        </p:nvSpPr>
        <p:spPr>
          <a:xfrm>
            <a:off x="3851920" y="1340768"/>
            <a:ext cx="5112568" cy="798745"/>
          </a:xfrm>
          <a:prstGeom prst="rect">
            <a:avLst/>
          </a:prstGeom>
          <a:noFill/>
        </p:spPr>
        <p:txBody>
          <a:bodyPr wrap="square" rtlCol="0">
            <a:spAutoFit/>
          </a:bodyPr>
          <a:lstStyle/>
          <a:p>
            <a:pPr>
              <a:lnSpc>
                <a:spcPct val="120000"/>
              </a:lnSpc>
            </a:pP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a:t>
            </a:r>
          </a:p>
          <a:p>
            <a:pPr>
              <a:lnSpc>
                <a:spcPct val="120000"/>
              </a:lnSpc>
            </a:pP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0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={&lt;$,$,$,$,$,$&gt;}</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下箭头 3"/>
          <p:cNvSpPr/>
          <p:nvPr/>
        </p:nvSpPr>
        <p:spPr>
          <a:xfrm>
            <a:off x="467544" y="4476292"/>
            <a:ext cx="288032" cy="1800200"/>
          </a:xfrm>
          <a:prstGeom prst="downArrow">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5004048" y="4476292"/>
            <a:ext cx="288032" cy="1800200"/>
          </a:xfrm>
          <a:prstGeom prst="down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634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ea typeface="黑体" pitchFamily="49" charset="-122"/>
                <a:cs typeface="Times New Roman" panose="02020603050405020304" pitchFamily="18" charset="0"/>
              </a:rPr>
              <a:t>候选</a:t>
            </a:r>
            <a:r>
              <a:rPr lang="zh-CN" altLang="en-US" dirty="0" smtClean="0">
                <a:latin typeface="Times New Roman" panose="02020603050405020304" pitchFamily="18" charset="0"/>
                <a:ea typeface="黑体" pitchFamily="49" charset="-122"/>
                <a:cs typeface="Times New Roman" panose="02020603050405020304" pitchFamily="18" charset="0"/>
              </a:rPr>
              <a:t>消除算法</a:t>
            </a:r>
            <a:r>
              <a:rPr lang="en-US" altLang="zh-CN" sz="3600" dirty="0" smtClean="0">
                <a:latin typeface="Times New Roman" panose="02020603050405020304" pitchFamily="18" charset="0"/>
                <a:ea typeface="黑体" pitchFamily="49" charset="-122"/>
                <a:cs typeface="Times New Roman" panose="02020603050405020304" pitchFamily="18" charset="0"/>
              </a:rPr>
              <a:t>-</a:t>
            </a:r>
            <a:r>
              <a:rPr lang="zh-CN" altLang="en-US" sz="3600" dirty="0" smtClean="0">
                <a:latin typeface="Times New Roman" panose="02020603050405020304" pitchFamily="18" charset="0"/>
                <a:ea typeface="黑体" pitchFamily="49" charset="-122"/>
                <a:cs typeface="Times New Roman" panose="02020603050405020304" pitchFamily="18" charset="0"/>
              </a:rPr>
              <a:t>步骤</a:t>
            </a:r>
            <a:r>
              <a:rPr lang="en-US" altLang="zh-CN" sz="3600" dirty="0" smtClean="0">
                <a:latin typeface="Times New Roman" panose="02020603050405020304" pitchFamily="18" charset="0"/>
                <a:ea typeface="黑体" pitchFamily="49" charset="-122"/>
                <a:cs typeface="Times New Roman" panose="02020603050405020304" pitchFamily="18" charset="0"/>
              </a:rPr>
              <a:t>1</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4" name="TextBox 3"/>
          <p:cNvSpPr txBox="1"/>
          <p:nvPr/>
        </p:nvSpPr>
        <p:spPr>
          <a:xfrm>
            <a:off x="1331640" y="1700808"/>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1475656" y="270892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Sunny,Warm,Normal,Strong,Warm,Same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Box 7"/>
          <p:cNvSpPr txBox="1"/>
          <p:nvPr/>
        </p:nvSpPr>
        <p:spPr>
          <a:xfrm>
            <a:off x="1403648" y="378904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{&lt;Sunny,Warm,?,</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Strong,Warm,Same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966536" y="486916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下箭头 9"/>
          <p:cNvSpPr/>
          <p:nvPr/>
        </p:nvSpPr>
        <p:spPr>
          <a:xfrm>
            <a:off x="4427984" y="2137502"/>
            <a:ext cx="288032" cy="463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27984" y="3212976"/>
            <a:ext cx="288032" cy="43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15516" y="5626894"/>
            <a:ext cx="8712968" cy="1469633"/>
          </a:xfrm>
          <a:prstGeom prst="rect">
            <a:avLst/>
          </a:prstGeom>
          <a:noFill/>
        </p:spPr>
        <p:txBody>
          <a:bodyPr wrap="square" rtlCol="0">
            <a:spAutoFit/>
          </a:bodyPr>
          <a:lstStyle/>
          <a:p>
            <a:pPr>
              <a:spcBef>
                <a:spcPts val="300"/>
              </a:spcBef>
              <a:spcAft>
                <a:spcPts val="300"/>
              </a:spcAft>
            </a:pP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训练样例：</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300"/>
              </a:spcBef>
              <a:spcAft>
                <a:spcPts val="300"/>
              </a:spcAft>
              <a:buAutoNum type="arabicPeriod"/>
            </a:pP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Sunny,Warm,Normal,Strong,Warm,Same</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 Enjoy Sport=Yes</a:t>
            </a:r>
          </a:p>
          <a:p>
            <a:pPr marL="342900" indent="-342900">
              <a:spcBef>
                <a:spcPts val="300"/>
              </a:spcBef>
              <a:spcAft>
                <a:spcPts val="300"/>
              </a:spcAft>
              <a:buFontTx/>
              <a:buAutoNum type="arabicPeriod"/>
            </a:pP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Sunny,Warm,High,Strong,Warm,Same</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 Enjoy Sport=Yes</a:t>
            </a:r>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spcAft>
                <a:spcPts val="600"/>
              </a:spcAft>
              <a:buAutoNum type="arabicPeriod"/>
            </a:pP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3707904" y="1633446"/>
            <a:ext cx="152763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826323" y="4801798"/>
            <a:ext cx="140921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99792" y="3721678"/>
            <a:ext cx="374441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411760" y="2641558"/>
            <a:ext cx="44644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81104" y="5587850"/>
            <a:ext cx="2483768" cy="1200329"/>
          </a:xfrm>
          <a:prstGeom prst="rect">
            <a:avLst/>
          </a:prstGeom>
          <a:solidFill>
            <a:srgbClr val="FFFF00"/>
          </a:solidFill>
          <a:ln w="25400">
            <a:solidFill>
              <a:schemeClr val="accent1"/>
            </a:solidFill>
          </a:ln>
        </p:spPr>
        <p:txBody>
          <a:bodyPr wrap="square" rtlCol="0">
            <a:spAutoFit/>
          </a:bodyPr>
          <a:lstStyle/>
          <a:p>
            <a:pPr algn="ctr"/>
            <a:r>
              <a:rPr lang="en-US" altLang="zh-CN" dirty="0" smtClean="0"/>
              <a:t>&lt;S, W, N, S, W, S&gt; Y</a:t>
            </a:r>
          </a:p>
          <a:p>
            <a:pPr algn="ctr"/>
            <a:r>
              <a:rPr lang="en-US" altLang="zh-CN" dirty="0" smtClean="0"/>
              <a:t>&lt;S, W, H, S, W, S&gt; Y</a:t>
            </a:r>
          </a:p>
          <a:p>
            <a:pPr algn="ctr"/>
            <a:r>
              <a:rPr lang="en-US" altLang="zh-CN" dirty="0" smtClean="0"/>
              <a:t>&lt;R, C, H, S, W, S&gt; N</a:t>
            </a:r>
          </a:p>
          <a:p>
            <a:pPr algn="ctr"/>
            <a:r>
              <a:rPr lang="en-US" altLang="zh-CN" dirty="0" smtClean="0"/>
              <a:t>&lt;S, W, H, S, C, C&gt; Y</a:t>
            </a:r>
            <a:endParaRPr lang="zh-CN" altLang="en-US" dirty="0"/>
          </a:p>
        </p:txBody>
      </p:sp>
    </p:spTree>
    <p:extLst>
      <p:ext uri="{BB962C8B-B14F-4D97-AF65-F5344CB8AC3E}">
        <p14:creationId xmlns:p14="http://schemas.microsoft.com/office/powerpoint/2010/main" val="1846634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ea typeface="黑体" pitchFamily="49" charset="-122"/>
                <a:cs typeface="Times New Roman" panose="02020603050405020304" pitchFamily="18" charset="0"/>
              </a:rPr>
              <a:t>候选消除</a:t>
            </a:r>
            <a:r>
              <a:rPr lang="zh-CN" altLang="en-US" dirty="0" smtClean="0">
                <a:latin typeface="Times New Roman" panose="02020603050405020304" pitchFamily="18" charset="0"/>
                <a:ea typeface="黑体" pitchFamily="49" charset="-122"/>
                <a:cs typeface="Times New Roman" panose="02020603050405020304" pitchFamily="18" charset="0"/>
              </a:rPr>
              <a:t>算法</a:t>
            </a:r>
            <a:r>
              <a:rPr lang="en-US" altLang="zh-CN" sz="3600" dirty="0" smtClean="0">
                <a:latin typeface="Times New Roman" panose="02020603050405020304" pitchFamily="18" charset="0"/>
                <a:ea typeface="黑体" pitchFamily="49" charset="-122"/>
                <a:cs typeface="Times New Roman" panose="02020603050405020304" pitchFamily="18" charset="0"/>
              </a:rPr>
              <a:t>-</a:t>
            </a:r>
            <a:r>
              <a:rPr lang="zh-CN" altLang="en-US" sz="3600" dirty="0" smtClean="0">
                <a:latin typeface="Times New Roman" panose="02020603050405020304" pitchFamily="18" charset="0"/>
                <a:ea typeface="黑体" pitchFamily="49" charset="-122"/>
                <a:cs typeface="Times New Roman" panose="02020603050405020304" pitchFamily="18" charset="0"/>
              </a:rPr>
              <a:t>步骤</a:t>
            </a:r>
            <a:r>
              <a:rPr lang="en-US" altLang="zh-CN" sz="3600" dirty="0" smtClean="0">
                <a:latin typeface="Times New Roman" panose="02020603050405020304" pitchFamily="18" charset="0"/>
                <a:ea typeface="黑体" pitchFamily="49" charset="-122"/>
                <a:cs typeface="Times New Roman" panose="02020603050405020304" pitchFamily="18" charset="0"/>
              </a:rPr>
              <a:t>2</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8" name="TextBox 7"/>
          <p:cNvSpPr txBox="1"/>
          <p:nvPr/>
        </p:nvSpPr>
        <p:spPr>
          <a:xfrm>
            <a:off x="1259632" y="212821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{&lt;Sunny,Warm,?,</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Strong,Warm,Same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1259632" y="486916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下箭头 10"/>
          <p:cNvSpPr/>
          <p:nvPr/>
        </p:nvSpPr>
        <p:spPr>
          <a:xfrm rot="10800000">
            <a:off x="4427984" y="4077072"/>
            <a:ext cx="288032" cy="648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15516" y="5626894"/>
            <a:ext cx="8712968" cy="723275"/>
          </a:xfrm>
          <a:prstGeom prst="rect">
            <a:avLst/>
          </a:prstGeom>
          <a:noFill/>
        </p:spPr>
        <p:txBody>
          <a:bodyPr wrap="square" rtlCol="0">
            <a:spAutoFit/>
          </a:bodyPr>
          <a:lstStyle/>
          <a:p>
            <a:pPr>
              <a:spcBef>
                <a:spcPts val="300"/>
              </a:spcBef>
              <a:spcAft>
                <a:spcPts val="300"/>
              </a:spcAft>
            </a:pP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训练样例：</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300"/>
              </a:spcBef>
              <a:spcAft>
                <a:spcPts val="300"/>
              </a:spcAft>
              <a:buFont typeface="+mj-lt"/>
              <a:buAutoNum type="arabicPeriod" startAt="3"/>
            </a:pP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Rain,Cold,High,Strong,Warm,Change</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 Enjoy Sport=No</a:t>
            </a:r>
          </a:p>
        </p:txBody>
      </p:sp>
      <p:sp>
        <p:nvSpPr>
          <p:cNvPr id="16" name="矩形 15"/>
          <p:cNvSpPr/>
          <p:nvPr/>
        </p:nvSpPr>
        <p:spPr>
          <a:xfrm>
            <a:off x="3881354" y="4801798"/>
            <a:ext cx="129614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99792" y="2060848"/>
            <a:ext cx="381642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331640" y="356837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 &lt;?,?,?,?,?,Same&gt;}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p:cNvSpPr/>
          <p:nvPr/>
        </p:nvSpPr>
        <p:spPr>
          <a:xfrm>
            <a:off x="1946102" y="3501008"/>
            <a:ext cx="5218185"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581104" y="5587850"/>
            <a:ext cx="2483768" cy="1200329"/>
          </a:xfrm>
          <a:prstGeom prst="rect">
            <a:avLst/>
          </a:prstGeom>
          <a:solidFill>
            <a:srgbClr val="FFFF00"/>
          </a:solidFill>
          <a:ln w="25400">
            <a:solidFill>
              <a:schemeClr val="accent1"/>
            </a:solidFill>
          </a:ln>
        </p:spPr>
        <p:txBody>
          <a:bodyPr wrap="square" rtlCol="0">
            <a:spAutoFit/>
          </a:bodyPr>
          <a:lstStyle/>
          <a:p>
            <a:pPr algn="ctr"/>
            <a:r>
              <a:rPr lang="en-US" altLang="zh-CN" dirty="0" smtClean="0"/>
              <a:t>&lt;S, W, N, S, W, S&gt; Y</a:t>
            </a:r>
          </a:p>
          <a:p>
            <a:pPr algn="ctr"/>
            <a:r>
              <a:rPr lang="en-US" altLang="zh-CN" dirty="0" smtClean="0"/>
              <a:t>&lt;S, W, H, S, W, S&gt; Y</a:t>
            </a:r>
          </a:p>
          <a:p>
            <a:pPr algn="ctr"/>
            <a:r>
              <a:rPr lang="en-US" altLang="zh-CN" dirty="0" smtClean="0"/>
              <a:t>&lt;R, C, H, S, W, S&gt; N</a:t>
            </a:r>
          </a:p>
          <a:p>
            <a:pPr algn="ctr"/>
            <a:r>
              <a:rPr lang="en-US" altLang="zh-CN" dirty="0" smtClean="0"/>
              <a:t>&lt;S, W, H, S, C, C&gt; Y</a:t>
            </a:r>
            <a:endParaRPr lang="zh-CN" altLang="en-US" dirty="0"/>
          </a:p>
        </p:txBody>
      </p:sp>
    </p:spTree>
    <p:extLst>
      <p:ext uri="{BB962C8B-B14F-4D97-AF65-F5344CB8AC3E}">
        <p14:creationId xmlns:p14="http://schemas.microsoft.com/office/powerpoint/2010/main" val="1846634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ea typeface="黑体" pitchFamily="49" charset="-122"/>
                <a:cs typeface="Times New Roman" panose="02020603050405020304" pitchFamily="18" charset="0"/>
              </a:rPr>
              <a:t>候选消除</a:t>
            </a:r>
            <a:r>
              <a:rPr lang="zh-CN" altLang="en-US" dirty="0" smtClean="0">
                <a:latin typeface="Times New Roman" panose="02020603050405020304" pitchFamily="18" charset="0"/>
                <a:ea typeface="黑体" pitchFamily="49" charset="-122"/>
                <a:cs typeface="Times New Roman" panose="02020603050405020304" pitchFamily="18" charset="0"/>
              </a:rPr>
              <a:t>算法</a:t>
            </a:r>
            <a:r>
              <a:rPr lang="en-US" altLang="zh-CN" sz="3600" dirty="0" smtClean="0">
                <a:latin typeface="Times New Roman" panose="02020603050405020304" pitchFamily="18" charset="0"/>
                <a:ea typeface="黑体" pitchFamily="49" charset="-122"/>
                <a:cs typeface="Times New Roman" panose="02020603050405020304" pitchFamily="18" charset="0"/>
              </a:rPr>
              <a:t>-</a:t>
            </a:r>
            <a:r>
              <a:rPr lang="zh-CN" altLang="en-US" sz="3600" dirty="0" smtClean="0">
                <a:latin typeface="Times New Roman" panose="02020603050405020304" pitchFamily="18" charset="0"/>
                <a:ea typeface="黑体" pitchFamily="49" charset="-122"/>
                <a:cs typeface="Times New Roman" panose="02020603050405020304" pitchFamily="18" charset="0"/>
              </a:rPr>
              <a:t>步骤</a:t>
            </a:r>
            <a:r>
              <a:rPr lang="en-US" altLang="zh-CN" sz="3600" dirty="0" smtClean="0">
                <a:latin typeface="Times New Roman" panose="02020603050405020304" pitchFamily="18" charset="0"/>
                <a:ea typeface="黑体" pitchFamily="49" charset="-122"/>
                <a:cs typeface="Times New Roman" panose="02020603050405020304" pitchFamily="18" charset="0"/>
              </a:rPr>
              <a:t>3</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6" name="TextBox 5"/>
          <p:cNvSpPr txBox="1"/>
          <p:nvPr/>
        </p:nvSpPr>
        <p:spPr>
          <a:xfrm>
            <a:off x="1349224" y="1624154"/>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{&lt;Sunny,Warm,?,</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Strong,Warm,Same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下箭头 7"/>
          <p:cNvSpPr/>
          <p:nvPr/>
        </p:nvSpPr>
        <p:spPr>
          <a:xfrm rot="10800000">
            <a:off x="4429227" y="4326434"/>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1500" y="6009863"/>
            <a:ext cx="8712968" cy="723275"/>
          </a:xfrm>
          <a:prstGeom prst="rect">
            <a:avLst/>
          </a:prstGeom>
          <a:noFill/>
        </p:spPr>
        <p:txBody>
          <a:bodyPr wrap="square" rtlCol="0">
            <a:spAutoFit/>
          </a:bodyPr>
          <a:lstStyle/>
          <a:p>
            <a:pPr>
              <a:spcBef>
                <a:spcPts val="300"/>
              </a:spcBef>
              <a:spcAft>
                <a:spcPts val="300"/>
              </a:spcAft>
            </a:pP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训练样例：</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300"/>
              </a:spcBef>
              <a:spcAft>
                <a:spcPts val="300"/>
              </a:spcAft>
              <a:buFont typeface="+mj-lt"/>
              <a:buAutoNum type="arabicPeriod" startAt="4"/>
            </a:pP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Sunny,Warm,High,Strong,Cool,Change</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 Enjoy Sport=Yes</a:t>
            </a:r>
          </a:p>
        </p:txBody>
      </p:sp>
      <p:sp>
        <p:nvSpPr>
          <p:cNvPr id="11" name="矩形 10"/>
          <p:cNvSpPr/>
          <p:nvPr/>
        </p:nvSpPr>
        <p:spPr>
          <a:xfrm>
            <a:off x="2653752" y="1556792"/>
            <a:ext cx="381642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640" y="4936522"/>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 &lt;?,?,?,?,?,Same&gt;}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1946102" y="4869160"/>
            <a:ext cx="5218185"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366808" y="2749906"/>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矩形 16"/>
          <p:cNvSpPr/>
          <p:nvPr/>
        </p:nvSpPr>
        <p:spPr>
          <a:xfrm>
            <a:off x="3086616" y="2682544"/>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305264" y="3856402"/>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矩形 18"/>
          <p:cNvSpPr/>
          <p:nvPr/>
        </p:nvSpPr>
        <p:spPr>
          <a:xfrm>
            <a:off x="2737039" y="3789040"/>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4418764" y="2107089"/>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81104" y="5587850"/>
            <a:ext cx="2483768" cy="1200329"/>
          </a:xfrm>
          <a:prstGeom prst="rect">
            <a:avLst/>
          </a:prstGeom>
          <a:solidFill>
            <a:srgbClr val="FFFF00"/>
          </a:solidFill>
          <a:ln w="25400">
            <a:solidFill>
              <a:schemeClr val="accent1"/>
            </a:solidFill>
          </a:ln>
        </p:spPr>
        <p:txBody>
          <a:bodyPr wrap="square" rtlCol="0">
            <a:spAutoFit/>
          </a:bodyPr>
          <a:lstStyle/>
          <a:p>
            <a:pPr algn="ctr"/>
            <a:r>
              <a:rPr lang="en-US" altLang="zh-CN" dirty="0" smtClean="0"/>
              <a:t>&lt;S, W, N, S, W, S&gt; Y</a:t>
            </a:r>
          </a:p>
          <a:p>
            <a:pPr algn="ctr"/>
            <a:r>
              <a:rPr lang="en-US" altLang="zh-CN" dirty="0" smtClean="0"/>
              <a:t>&lt;S, W, H, S, W, S&gt; Y</a:t>
            </a:r>
          </a:p>
          <a:p>
            <a:pPr algn="ctr"/>
            <a:r>
              <a:rPr lang="en-US" altLang="zh-CN" dirty="0" smtClean="0"/>
              <a:t>&lt;R, C, H, S, W, S&gt; N</a:t>
            </a:r>
          </a:p>
          <a:p>
            <a:pPr algn="ctr"/>
            <a:r>
              <a:rPr lang="en-US" altLang="zh-CN" dirty="0" smtClean="0"/>
              <a:t>&lt;S, W, H, S, C, C&gt; Y</a:t>
            </a:r>
            <a:endParaRPr lang="zh-CN" altLang="en-US" dirty="0"/>
          </a:p>
        </p:txBody>
      </p:sp>
    </p:spTree>
    <p:extLst>
      <p:ext uri="{BB962C8B-B14F-4D97-AF65-F5344CB8AC3E}">
        <p14:creationId xmlns:p14="http://schemas.microsoft.com/office/powerpoint/2010/main" val="1846634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panose="02020603050405020304" pitchFamily="18" charset="0"/>
                <a:ea typeface="黑体" pitchFamily="49" charset="-122"/>
                <a:cs typeface="Times New Roman" panose="02020603050405020304" pitchFamily="18" charset="0"/>
              </a:rPr>
              <a:t>候选消除</a:t>
            </a:r>
            <a:r>
              <a:rPr lang="zh-CN" altLang="en-US" dirty="0" smtClean="0">
                <a:latin typeface="Times New Roman" panose="02020603050405020304" pitchFamily="18" charset="0"/>
                <a:ea typeface="黑体" pitchFamily="49" charset="-122"/>
                <a:cs typeface="Times New Roman" panose="02020603050405020304" pitchFamily="18" charset="0"/>
              </a:rPr>
              <a:t>算法</a:t>
            </a:r>
            <a:r>
              <a:rPr lang="en-US" altLang="zh-CN" sz="3600" dirty="0" smtClean="0">
                <a:latin typeface="Times New Roman" panose="02020603050405020304" pitchFamily="18" charset="0"/>
                <a:ea typeface="黑体" pitchFamily="49" charset="-122"/>
                <a:cs typeface="Times New Roman" panose="02020603050405020304" pitchFamily="18" charset="0"/>
              </a:rPr>
              <a:t>-</a:t>
            </a:r>
            <a:r>
              <a:rPr lang="zh-CN" altLang="en-US" sz="3600" dirty="0" smtClean="0">
                <a:latin typeface="Times New Roman" panose="02020603050405020304" pitchFamily="18" charset="0"/>
                <a:ea typeface="黑体" pitchFamily="49" charset="-122"/>
                <a:cs typeface="Times New Roman" panose="02020603050405020304" pitchFamily="18" charset="0"/>
              </a:rPr>
              <a:t>步骤</a:t>
            </a:r>
            <a:r>
              <a:rPr lang="en-US" altLang="zh-CN" sz="3600" dirty="0" smtClean="0">
                <a:latin typeface="Times New Roman" panose="02020603050405020304" pitchFamily="18" charset="0"/>
                <a:ea typeface="黑体" pitchFamily="49" charset="-122"/>
                <a:cs typeface="Times New Roman" panose="02020603050405020304" pitchFamily="18" charset="0"/>
              </a:rPr>
              <a:t>4</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6" name="下箭头 5"/>
          <p:cNvSpPr/>
          <p:nvPr/>
        </p:nvSpPr>
        <p:spPr>
          <a:xfrm rot="10800000">
            <a:off x="4418764" y="3933056"/>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366808" y="1813802"/>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3086616" y="1700808"/>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305264" y="464849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737039" y="4581128"/>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18764" y="2492896"/>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87624" y="3212976"/>
            <a:ext cx="6768752" cy="369332"/>
          </a:xfrm>
          <a:prstGeom prst="rect">
            <a:avLst/>
          </a:prstGeom>
          <a:noFill/>
        </p:spPr>
        <p:txBody>
          <a:bodyPr wrap="square" rtlCol="0">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&lt;Sunny,?,?,Strong,?,?&gt;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Sunny,Warm</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1187624" y="3196317"/>
            <a:ext cx="6624736" cy="5040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634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讨论</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fontScale="92500" lnSpcReduction="10000"/>
          </a:bodyPr>
          <a:lstStyle/>
          <a:p>
            <a:pPr>
              <a:lnSpc>
                <a:spcPct val="150000"/>
              </a:lnSpc>
              <a:buFont typeface="Wingdings" panose="05000000000000000000" pitchFamily="2" charset="2"/>
              <a:buChar char="p"/>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能收敛到正确的目标概念假设吗？</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训练样例</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集没有错误</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H</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中确实包含描述目标概念的正确假设（</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请思考</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需要什么样的训练样例？</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&lt;Sunny, Warm, Normal, Light, Warm, Same&gt;</a:t>
            </a: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新样例将变型空间缩小一半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Log</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|VS|</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未完全学习的概念的应用？</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预测分类</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投票分类</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确定最优的查询</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01869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56155616"/>
              </p:ext>
            </p:extLst>
          </p:nvPr>
        </p:nvGraphicFramePr>
        <p:xfrm>
          <a:off x="279568" y="4604216"/>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Instance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Rainy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Warm</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Same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5" name="下箭头 4"/>
          <p:cNvSpPr/>
          <p:nvPr/>
        </p:nvSpPr>
        <p:spPr>
          <a:xfrm rot="10800000">
            <a:off x="4429227" y="279361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377271" y="674359"/>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3097079" y="561365"/>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15727" y="3509047"/>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747502" y="3441685"/>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429227" y="135345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98087" y="2073533"/>
            <a:ext cx="6768752" cy="369332"/>
          </a:xfrm>
          <a:prstGeom prst="rect">
            <a:avLst/>
          </a:prstGeom>
          <a:noFill/>
        </p:spPr>
        <p:txBody>
          <a:bodyPr wrap="square" rtlCol="0">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&lt;Sunny,?,?,Strong,?,?&gt;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Sunny,Warm</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1198087" y="2056874"/>
            <a:ext cx="6624736" cy="5040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15727" y="4869160"/>
            <a:ext cx="6507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5583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16790779"/>
              </p:ext>
            </p:extLst>
          </p:nvPr>
        </p:nvGraphicFramePr>
        <p:xfrm>
          <a:off x="279568" y="4604216"/>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Instance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Rainy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Warm</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Same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5" name="下箭头 4"/>
          <p:cNvSpPr/>
          <p:nvPr/>
        </p:nvSpPr>
        <p:spPr>
          <a:xfrm rot="10800000">
            <a:off x="4429227" y="279361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377271" y="674359"/>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3097079" y="561365"/>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15727" y="3509047"/>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747502" y="3441685"/>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429227" y="135345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98087" y="2073533"/>
            <a:ext cx="6768752" cy="369332"/>
          </a:xfrm>
          <a:prstGeom prst="rect">
            <a:avLst/>
          </a:prstGeom>
          <a:noFill/>
        </p:spPr>
        <p:txBody>
          <a:bodyPr wrap="square" rtlCol="0">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&lt;Sunny,?,?,Strong,?,?&gt;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Sunny,Warm</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1198087" y="2056874"/>
            <a:ext cx="6624736" cy="5040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15727" y="5301208"/>
            <a:ext cx="6507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2136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20971370"/>
              </p:ext>
            </p:extLst>
          </p:nvPr>
        </p:nvGraphicFramePr>
        <p:xfrm>
          <a:off x="279568" y="4604216"/>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Instance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Rainy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Warm</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Same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5" name="下箭头 4"/>
          <p:cNvSpPr/>
          <p:nvPr/>
        </p:nvSpPr>
        <p:spPr>
          <a:xfrm rot="10800000">
            <a:off x="4429227" y="279361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377271" y="674359"/>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3097079" y="561365"/>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15727" y="3509047"/>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747502" y="3441685"/>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429227" y="135345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98087" y="2073533"/>
            <a:ext cx="6768752" cy="369332"/>
          </a:xfrm>
          <a:prstGeom prst="rect">
            <a:avLst/>
          </a:prstGeom>
          <a:noFill/>
        </p:spPr>
        <p:txBody>
          <a:bodyPr wrap="square" rtlCol="0">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&lt;Sunny,?,?,Strong,?,?&gt;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Sunny,Warm</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1198087" y="2056874"/>
            <a:ext cx="6624736" cy="5040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30158" y="5661248"/>
            <a:ext cx="6507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3655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73837747"/>
              </p:ext>
            </p:extLst>
          </p:nvPr>
        </p:nvGraphicFramePr>
        <p:xfrm>
          <a:off x="279568" y="4604216"/>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Instance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Rainy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smtClean="0"/>
                        <a:t>Normal</a:t>
                      </a:r>
                      <a:endParaRPr lang="zh-CN" altLang="en-US" dirty="0"/>
                    </a:p>
                  </a:txBody>
                  <a:tcPr anchor="ctr" anchorCtr="1"/>
                </a:tc>
                <a:tc>
                  <a:txBody>
                    <a:bodyPr/>
                    <a:lstStyle/>
                    <a:p>
                      <a:pPr algn="ctr"/>
                      <a:r>
                        <a:rPr lang="en-US" altLang="zh-CN" dirty="0" smtClean="0"/>
                        <a:t>Light</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Cold</a:t>
                      </a:r>
                      <a:endParaRPr lang="zh-CN" altLang="en-US" dirty="0" smtClean="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Warm</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Same</a:t>
                      </a:r>
                      <a:endParaRPr lang="zh-CN" altLang="en-US" dirty="0" smtClean="0"/>
                    </a:p>
                  </a:txBody>
                  <a:tcPr anchor="ctr" anchorCtr="1"/>
                </a:tc>
                <a:tc>
                  <a:txBody>
                    <a:bodyPr/>
                    <a:lstStyle/>
                    <a:p>
                      <a:pPr algn="ctr"/>
                      <a:r>
                        <a:rPr lang="en-US" altLang="zh-CN" dirty="0" smtClean="0"/>
                        <a:t>?</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5" name="下箭头 4"/>
          <p:cNvSpPr/>
          <p:nvPr/>
        </p:nvSpPr>
        <p:spPr>
          <a:xfrm rot="10800000">
            <a:off x="4429227" y="279361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377271" y="674359"/>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Sunny,Warm,?,Strong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3097079" y="561365"/>
            <a:ext cx="29523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315727" y="3509047"/>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G</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{&lt;Sunny,?,?,?,?,?&gt; &lt;?,Warm,?,?,?,?&gt;}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747502" y="3441685"/>
            <a:ext cx="3672409"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4429227" y="1353453"/>
            <a:ext cx="2880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98087" y="2073533"/>
            <a:ext cx="6768752" cy="369332"/>
          </a:xfrm>
          <a:prstGeom prst="rect">
            <a:avLst/>
          </a:prstGeom>
          <a:noFill/>
        </p:spPr>
        <p:txBody>
          <a:bodyPr wrap="square" rtlCol="0">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&lt;Sunny,?,?,Strong,?,?&gt;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Sunny,Warm</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 &lt;?,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1198087" y="2056874"/>
            <a:ext cx="6624736" cy="5040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15727" y="6021288"/>
            <a:ext cx="6507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375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大纲</a:t>
            </a:r>
            <a:endParaRPr lang="zh-CN" altLang="en-US" dirty="0">
              <a:latin typeface="黑体" pitchFamily="49" charset="-122"/>
              <a:ea typeface="黑体" pitchFamily="49" charset="-122"/>
            </a:endParaRPr>
          </a:p>
        </p:txBody>
      </p:sp>
      <p:sp>
        <p:nvSpPr>
          <p:cNvPr id="3" name="内容占位符 2"/>
          <p:cNvSpPr>
            <a:spLocks noGrp="1"/>
          </p:cNvSpPr>
          <p:nvPr>
            <p:ph idx="1"/>
          </p:nvPr>
        </p:nvSpPr>
        <p:spPr>
          <a:xfrm>
            <a:off x="251520" y="1556792"/>
            <a:ext cx="8640960" cy="5040560"/>
          </a:xfrm>
        </p:spPr>
        <p:txBody>
          <a:bodyPr>
            <a:normAutofit/>
          </a:bodyPr>
          <a:lstStyle/>
          <a:p>
            <a:pPr>
              <a:lnSpc>
                <a:spcPct val="150000"/>
              </a:lnSpc>
              <a:spcAft>
                <a:spcPts val="1000"/>
              </a:spcAft>
              <a:buNone/>
            </a:pPr>
            <a:r>
              <a:rPr lang="zh-CN" altLang="en-US" sz="2800" dirty="0" smtClean="0">
                <a:latin typeface="Times New Roman" pitchFamily="18" charset="0"/>
                <a:ea typeface="黑体" pitchFamily="49" charset="-122"/>
                <a:cs typeface="Times New Roman" pitchFamily="18" charset="0"/>
              </a:rPr>
              <a:t>什么是学习</a:t>
            </a:r>
            <a:endParaRPr lang="en-US" altLang="zh-CN" sz="2800" dirty="0" smtClean="0">
              <a:latin typeface="Times New Roman" pitchFamily="18" charset="0"/>
              <a:ea typeface="黑体" pitchFamily="49" charset="-122"/>
              <a:cs typeface="Times New Roman" pitchFamily="18" charset="0"/>
            </a:endParaRPr>
          </a:p>
          <a:p>
            <a:pPr>
              <a:lnSpc>
                <a:spcPct val="150000"/>
              </a:lnSpc>
              <a:spcAft>
                <a:spcPts val="1000"/>
              </a:spcAft>
              <a:buNone/>
            </a:pPr>
            <a:r>
              <a:rPr lang="zh-CN" altLang="en-US" sz="2800" dirty="0" smtClean="0">
                <a:latin typeface="Times New Roman" pitchFamily="18" charset="0"/>
                <a:ea typeface="黑体" pitchFamily="49" charset="-122"/>
                <a:cs typeface="Times New Roman" pitchFamily="18" charset="0"/>
              </a:rPr>
              <a:t>符号</a:t>
            </a:r>
            <a:r>
              <a:rPr lang="en-US" altLang="zh-CN" sz="2800" dirty="0" smtClean="0">
                <a:latin typeface="Times New Roman" pitchFamily="18" charset="0"/>
                <a:ea typeface="黑体" pitchFamily="49" charset="-122"/>
                <a:cs typeface="Times New Roman" pitchFamily="18" charset="0"/>
              </a:rPr>
              <a:t>(</a:t>
            </a:r>
            <a:r>
              <a:rPr lang="zh-CN" altLang="en-US" sz="2800" dirty="0" smtClean="0">
                <a:latin typeface="Times New Roman" pitchFamily="18" charset="0"/>
                <a:ea typeface="黑体" pitchFamily="49" charset="-122"/>
                <a:cs typeface="Times New Roman" pitchFamily="18" charset="0"/>
              </a:rPr>
              <a:t>概念</a:t>
            </a:r>
            <a:r>
              <a:rPr lang="en-US" altLang="zh-CN" sz="2800" dirty="0" smtClean="0">
                <a:latin typeface="Times New Roman" pitchFamily="18" charset="0"/>
                <a:ea typeface="黑体" pitchFamily="49" charset="-122"/>
                <a:cs typeface="Times New Roman" pitchFamily="18" charset="0"/>
              </a:rPr>
              <a:t>)</a:t>
            </a:r>
            <a:r>
              <a:rPr lang="zh-CN" altLang="en-US" sz="2800" dirty="0" smtClean="0">
                <a:latin typeface="Times New Roman" pitchFamily="18" charset="0"/>
                <a:ea typeface="黑体" pitchFamily="49" charset="-122"/>
                <a:cs typeface="Times New Roman" pitchFamily="18" charset="0"/>
              </a:rPr>
              <a:t>学习</a:t>
            </a:r>
            <a:endParaRPr lang="en-US" altLang="zh-CN" sz="2800" dirty="0" smtClean="0">
              <a:latin typeface="Times New Roman" pitchFamily="18" charset="0"/>
              <a:ea typeface="黑体" pitchFamily="49" charset="-122"/>
              <a:cs typeface="Times New Roman" pitchFamily="18" charset="0"/>
            </a:endParaRPr>
          </a:p>
          <a:p>
            <a:pPr>
              <a:lnSpc>
                <a:spcPct val="150000"/>
              </a:lnSpc>
              <a:spcAft>
                <a:spcPts val="1000"/>
              </a:spcAft>
              <a:buNone/>
            </a:pPr>
            <a:r>
              <a:rPr lang="zh-CN" altLang="en-US" sz="2800" dirty="0" smtClean="0">
                <a:latin typeface="Times New Roman" pitchFamily="18" charset="0"/>
                <a:ea typeface="黑体" pitchFamily="49" charset="-122"/>
                <a:cs typeface="Times New Roman" pitchFamily="18" charset="0"/>
              </a:rPr>
              <a:t>变型空间</a:t>
            </a:r>
            <a:endParaRPr lang="en-US" altLang="zh-CN" sz="2800" dirty="0" smtClean="0">
              <a:latin typeface="Times New Roman" pitchFamily="18" charset="0"/>
              <a:ea typeface="黑体" pitchFamily="49" charset="-122"/>
              <a:cs typeface="Times New Roman" pitchFamily="18" charset="0"/>
            </a:endParaRPr>
          </a:p>
          <a:p>
            <a:pPr>
              <a:lnSpc>
                <a:spcPct val="150000"/>
              </a:lnSpc>
              <a:spcAft>
                <a:spcPts val="1000"/>
              </a:spcAft>
              <a:buNone/>
            </a:pPr>
            <a:r>
              <a:rPr lang="zh-CN" altLang="en-US" sz="2800" dirty="0" smtClean="0">
                <a:latin typeface="Times New Roman" pitchFamily="18" charset="0"/>
                <a:ea typeface="黑体" pitchFamily="49" charset="-122"/>
                <a:cs typeface="Times New Roman" pitchFamily="18" charset="0"/>
              </a:rPr>
              <a:t>归纳偏置</a:t>
            </a:r>
            <a:endParaRPr lang="en-US" altLang="zh-CN" sz="2800" dirty="0" smtClean="0">
              <a:latin typeface="Times New Roman" pitchFamily="18" charset="0"/>
              <a:ea typeface="黑体" pitchFamily="49" charset="-122"/>
              <a:cs typeface="Times New Roman" pitchFamily="18" charset="0"/>
            </a:endParaRPr>
          </a:p>
          <a:p>
            <a:pPr>
              <a:lnSpc>
                <a:spcPct val="150000"/>
              </a:lnSpc>
              <a:spcAft>
                <a:spcPts val="1000"/>
              </a:spcAft>
              <a:buNone/>
            </a:pPr>
            <a:r>
              <a:rPr lang="en-US" altLang="zh-CN" sz="2800" dirty="0" smtClean="0">
                <a:latin typeface="Times New Roman" pitchFamily="18" charset="0"/>
                <a:ea typeface="黑体" pitchFamily="49" charset="-122"/>
                <a:cs typeface="Times New Roman" pitchFamily="18" charset="0"/>
              </a:rPr>
              <a:t>ID3</a:t>
            </a:r>
            <a:r>
              <a:rPr lang="zh-CN" altLang="en-US" sz="2800" dirty="0" smtClean="0">
                <a:latin typeface="Times New Roman" pitchFamily="18" charset="0"/>
                <a:ea typeface="黑体" pitchFamily="49" charset="-122"/>
                <a:cs typeface="Times New Roman" pitchFamily="18" charset="0"/>
              </a:rPr>
              <a:t>决策树算法</a:t>
            </a:r>
            <a:endParaRPr lang="en-US" altLang="zh-CN" sz="2800" dirty="0" smtClean="0">
              <a:latin typeface="Times New Roman" pitchFamily="18" charset="0"/>
              <a:ea typeface="黑体" pitchFamily="49" charset="-122"/>
              <a:cs typeface="Times New Roman" pitchFamily="18" charset="0"/>
            </a:endParaRPr>
          </a:p>
          <a:p>
            <a:pPr>
              <a:lnSpc>
                <a:spcPct val="150000"/>
              </a:lnSpc>
              <a:spcAft>
                <a:spcPts val="1000"/>
              </a:spcAft>
              <a:buNone/>
            </a:pPr>
            <a:endParaRPr lang="en-US" altLang="zh-CN" sz="2800" dirty="0" smtClean="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归纳偏置</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目标概念假设不在假设空间怎么办？</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能设计包含所有假设的空间吗？</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假设空间大小对未见实例的泛化能力有什么影响？</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假设空间大小对所需训练样例数量有什么影响？</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478574" y="4509120"/>
            <a:ext cx="8186857" cy="584775"/>
          </a:xfrm>
          <a:prstGeom prst="rect">
            <a:avLst/>
          </a:prstGeom>
        </p:spPr>
        <p:txBody>
          <a:bodyPr wrap="none">
            <a:spAutoFit/>
          </a:bodyPr>
          <a:lstStyle/>
          <a:p>
            <a:pPr algn="ctr">
              <a:buNone/>
            </a:pPr>
            <a:r>
              <a:rPr lang="zh-CN" altLang="en-US" sz="3200" dirty="0" smtClean="0">
                <a:solidFill>
                  <a:srgbClr val="FF0000"/>
                </a:solidFill>
                <a:latin typeface="黑体" pitchFamily="49" charset="-122"/>
                <a:ea typeface="黑体" pitchFamily="49" charset="-122"/>
              </a:rPr>
              <a:t>以上问题是归纳推理</a:t>
            </a:r>
            <a:r>
              <a:rPr lang="en-US" altLang="zh-CN" sz="3200" dirty="0" smtClean="0">
                <a:solidFill>
                  <a:srgbClr val="FF0000"/>
                </a:solidFill>
                <a:latin typeface="黑体" pitchFamily="49" charset="-122"/>
                <a:ea typeface="黑体" pitchFamily="49" charset="-122"/>
              </a:rPr>
              <a:t>/</a:t>
            </a:r>
            <a:r>
              <a:rPr lang="zh-CN" altLang="en-US" sz="3200" dirty="0" smtClean="0">
                <a:solidFill>
                  <a:srgbClr val="FF0000"/>
                </a:solidFill>
                <a:latin typeface="黑体" pitchFamily="49" charset="-122"/>
                <a:ea typeface="黑体" pitchFamily="49" charset="-122"/>
              </a:rPr>
              <a:t>机器学习的根本问题</a:t>
            </a: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800255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新的样例</a:t>
            </a:r>
            <a:endParaRPr lang="zh-CN" altLang="en-US" dirty="0">
              <a:latin typeface="Times New Roman" panose="02020603050405020304" pitchFamily="18" charset="0"/>
              <a:ea typeface="黑体"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737018506"/>
              </p:ext>
            </p:extLst>
          </p:nvPr>
        </p:nvGraphicFramePr>
        <p:xfrm>
          <a:off x="179512" y="1628800"/>
          <a:ext cx="8784976" cy="147828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Example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Cloudy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Rainy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Cool</a:t>
                      </a:r>
                      <a:endParaRPr lang="zh-CN" altLang="en-US" dirty="0" smtClean="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Change</a:t>
                      </a:r>
                      <a:endParaRPr lang="zh-CN" altLang="en-US" dirty="0" smtClean="0"/>
                    </a:p>
                  </a:txBody>
                  <a:tcPr anchor="ctr" anchorCtr="1"/>
                </a:tc>
                <a:tc>
                  <a:txBody>
                    <a:bodyPr/>
                    <a:lstStyle/>
                    <a:p>
                      <a:pPr algn="ctr"/>
                      <a:r>
                        <a:rPr lang="en-US" altLang="zh-CN" dirty="0" smtClean="0"/>
                        <a:t>No</a:t>
                      </a:r>
                      <a:endParaRPr lang="zh-CN" altLang="en-US" dirty="0"/>
                    </a:p>
                  </a:txBody>
                  <a:tcPr anchor="ctr" anchorCtr="1"/>
                </a:tc>
                <a:extLst>
                  <a:ext uri="{0D108BD9-81ED-4DB2-BD59-A6C34878D82A}">
                    <a16:rowId xmlns:a16="http://schemas.microsoft.com/office/drawing/2014/main" val="10003"/>
                  </a:ext>
                </a:extLst>
              </a:tr>
            </a:tbl>
          </a:graphicData>
        </a:graphic>
      </p:graphicFrame>
      <p:sp>
        <p:nvSpPr>
          <p:cNvPr id="7" name="TextBox 6"/>
          <p:cNvSpPr txBox="1"/>
          <p:nvPr/>
        </p:nvSpPr>
        <p:spPr>
          <a:xfrm>
            <a:off x="-216532" y="3789040"/>
            <a:ext cx="5832648" cy="369332"/>
          </a:xfrm>
          <a:prstGeom prst="rect">
            <a:avLst/>
          </a:prstGeom>
          <a:noFill/>
        </p:spPr>
        <p:txBody>
          <a:bodyPr wrap="square" rtlCol="0">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5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{&lt;?,</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Warm,?,Strong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,?,?&gt;}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655676" y="3719564"/>
            <a:ext cx="26642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弧形箭头 9"/>
          <p:cNvSpPr/>
          <p:nvPr/>
        </p:nvSpPr>
        <p:spPr>
          <a:xfrm>
            <a:off x="107504" y="2276872"/>
            <a:ext cx="864096" cy="1881500"/>
          </a:xfrm>
          <a:prstGeom prst="curv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左弧形箭头 10"/>
          <p:cNvSpPr/>
          <p:nvPr/>
        </p:nvSpPr>
        <p:spPr>
          <a:xfrm rot="10800000">
            <a:off x="4603347" y="2918561"/>
            <a:ext cx="720080" cy="1239811"/>
          </a:xfrm>
          <a:prstGeom prst="curvedRightArrow">
            <a:avLst>
              <a:gd name="adj1" fmla="val 25000"/>
              <a:gd name="adj2" fmla="val 53692"/>
              <a:gd name="adj3"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166399" y="4844456"/>
            <a:ext cx="8802410" cy="1569660"/>
          </a:xfrm>
          <a:prstGeom prst="rect">
            <a:avLst/>
          </a:prstGeom>
        </p:spPr>
        <p:txBody>
          <a:bodyPr wrap="none">
            <a:spAutoFit/>
          </a:bodyPr>
          <a:lstStyle/>
          <a:p>
            <a:pPr algn="ctr">
              <a:lnSpc>
                <a:spcPct val="150000"/>
              </a:lnSpc>
              <a:buNone/>
            </a:pPr>
            <a:r>
              <a:rPr lang="zh-CN" altLang="en-US" sz="3200" dirty="0" smtClean="0">
                <a:latin typeface="黑体" pitchFamily="49" charset="-122"/>
                <a:ea typeface="黑体" pitchFamily="49" charset="-122"/>
              </a:rPr>
              <a:t>问题在于：</a:t>
            </a:r>
            <a:r>
              <a:rPr lang="zh-CN" altLang="en-US" sz="3200" dirty="0" smtClean="0">
                <a:solidFill>
                  <a:srgbClr val="FF0000"/>
                </a:solidFill>
                <a:latin typeface="黑体" pitchFamily="49" charset="-122"/>
                <a:ea typeface="黑体" pitchFamily="49" charset="-122"/>
              </a:rPr>
              <a:t>原假设空间是由合取式</a:t>
            </a:r>
            <a:r>
              <a:rPr lang="en-US" altLang="zh-CN" sz="3200" dirty="0" smtClean="0">
                <a:solidFill>
                  <a:srgbClr val="0070C0"/>
                </a:solidFill>
                <a:latin typeface="黑体" pitchFamily="49" charset="-122"/>
                <a:ea typeface="黑体" pitchFamily="49" charset="-122"/>
              </a:rPr>
              <a:t>(</a:t>
            </a:r>
            <a:r>
              <a:rPr lang="zh-CN" altLang="en-US" sz="3200" dirty="0" smtClean="0">
                <a:solidFill>
                  <a:srgbClr val="0070C0"/>
                </a:solidFill>
                <a:latin typeface="黑体" pitchFamily="49" charset="-122"/>
                <a:ea typeface="黑体" pitchFamily="49" charset="-122"/>
              </a:rPr>
              <a:t>有偏</a:t>
            </a:r>
            <a:r>
              <a:rPr lang="en-US" altLang="zh-CN" sz="3200" dirty="0" smtClean="0">
                <a:solidFill>
                  <a:srgbClr val="0070C0"/>
                </a:solidFill>
                <a:latin typeface="黑体" pitchFamily="49" charset="-122"/>
                <a:ea typeface="黑体" pitchFamily="49" charset="-122"/>
              </a:rPr>
              <a:t>)</a:t>
            </a:r>
            <a:r>
              <a:rPr lang="zh-CN" altLang="en-US" sz="3200" dirty="0" smtClean="0">
                <a:solidFill>
                  <a:srgbClr val="FF0000"/>
                </a:solidFill>
                <a:latin typeface="黑体" pitchFamily="49" charset="-122"/>
                <a:ea typeface="黑体" pitchFamily="49" charset="-122"/>
              </a:rPr>
              <a:t>表示，</a:t>
            </a:r>
            <a:endParaRPr lang="en-US" altLang="zh-CN" sz="3200" dirty="0" smtClean="0">
              <a:solidFill>
                <a:srgbClr val="FF0000"/>
              </a:solidFill>
              <a:latin typeface="黑体" pitchFamily="49" charset="-122"/>
              <a:ea typeface="黑体" pitchFamily="49" charset="-122"/>
            </a:endParaRPr>
          </a:p>
          <a:p>
            <a:pPr algn="ctr">
              <a:lnSpc>
                <a:spcPct val="150000"/>
              </a:lnSpc>
              <a:buNone/>
            </a:pPr>
            <a:r>
              <a:rPr lang="zh-CN" altLang="en-US" sz="3200" dirty="0" smtClean="0">
                <a:solidFill>
                  <a:srgbClr val="FF0000"/>
                </a:solidFill>
                <a:latin typeface="黑体" pitchFamily="49" charset="-122"/>
                <a:ea typeface="黑体" pitchFamily="49" charset="-122"/>
              </a:rPr>
              <a:t>而真实空间是由析取式表示</a:t>
            </a: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330" y="110237"/>
            <a:ext cx="2354580" cy="1245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020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构造无偏的学习器</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50000"/>
              </a:lnSpc>
              <a:buFont typeface="Wingdings" panose="05000000000000000000" pitchFamily="2" charset="2"/>
              <a:buChar char="p"/>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幂集</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集合</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所有子集的集合</a:t>
            </a:r>
            <a:endPar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前例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|X|=96, 2</a:t>
            </a:r>
            <a:r>
              <a:rPr lang="en-US" altLang="zh-CN" sz="2000" baseline="30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|X|</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a:t>
            </a:r>
            <a:r>
              <a:rPr lang="en-US" altLang="zh-CN" sz="2000" baseline="30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96</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≈10</a:t>
            </a:r>
            <a:r>
              <a:rPr lang="en-US" altLang="zh-CN" sz="2000" baseline="30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28</a:t>
            </a:r>
          </a:p>
          <a:p>
            <a:pPr lvl="1">
              <a:lnSpc>
                <a:spcPct val="150000"/>
              </a:lnSpc>
              <a:buFont typeface="Wingdings" panose="05000000000000000000" pitchFamily="2" charset="2"/>
              <a:buChar char="ü"/>
            </a:pPr>
            <a:r>
              <a:rPr lang="zh-CN" altLang="en-US"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有偏：</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973&lt;&lt;</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10</a:t>
            </a:r>
            <a:r>
              <a:rPr lang="en-US" altLang="zh-CN" sz="2000" baseline="30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28</a:t>
            </a:r>
            <a:endParaRPr lang="en-US" altLang="zh-CN" sz="2000" baseline="30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偏的表示</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上例：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&lt;Sunny, ?, ?, ?, ?, ?&gt; ∨</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&lt;Cloudy, </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 ?, ?, ?&gt; </a:t>
            </a:r>
            <a:endPar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偏学习的泛化</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给定</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个正例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个反例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a:t>
            </a:r>
          </a:p>
          <a:p>
            <a:pPr lvl="1">
              <a:lnSpc>
                <a:spcPct val="150000"/>
              </a:lnSpc>
              <a:buFont typeface="Wingdings" panose="05000000000000000000" pitchFamily="2" charset="2"/>
              <a:buChar char="ü"/>
            </a:pP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S: {x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G:{﹁(x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592218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无偏学习的无用性</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50000"/>
              </a:lnSpc>
              <a:buFont typeface="Wingdings" panose="05000000000000000000" pitchFamily="2" charset="2"/>
              <a:buChar char="p"/>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无偏学习的泛化</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给定</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个正例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个反例</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a:t>
            </a:r>
          </a:p>
          <a:p>
            <a:pPr lvl="1">
              <a:lnSpc>
                <a:spcPct val="150000"/>
              </a:lnSpc>
              <a:buFont typeface="Wingdings" panose="05000000000000000000" pitchFamily="2" charset="2"/>
              <a:buChar char="ü"/>
            </a:pP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S: {x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G:{﹁(x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buFont typeface="Wingdings" panose="05000000000000000000" pitchFamily="2" charset="2"/>
              <a:buChar char="p"/>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目标概念的学习</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必须提供</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中的所有实例作为训练样例</a:t>
            </a:r>
            <a:endPar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无法进行泛化</a:t>
            </a:r>
            <a:endPar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变型</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空间和候选消除算法失效</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478573" y="5805264"/>
            <a:ext cx="8186857" cy="461665"/>
          </a:xfrm>
          <a:prstGeom prst="rect">
            <a:avLst/>
          </a:prstGeom>
        </p:spPr>
        <p:txBody>
          <a:bodyPr wrap="none">
            <a:spAutoFit/>
          </a:bodyPr>
          <a:lstStyle/>
          <a:p>
            <a:pPr algn="ctr">
              <a:buNone/>
            </a:pPr>
            <a:r>
              <a:rPr lang="zh-CN" altLang="en-US" sz="2400" dirty="0" smtClean="0">
                <a:solidFill>
                  <a:srgbClr val="FF0000"/>
                </a:solidFill>
                <a:latin typeface="黑体" pitchFamily="49" charset="-122"/>
                <a:ea typeface="黑体" pitchFamily="49" charset="-122"/>
              </a:rPr>
              <a:t>因此，归纳学习必须给定某种形式的预先假定</a:t>
            </a:r>
            <a:r>
              <a:rPr lang="en-US" altLang="zh-CN" sz="2400" dirty="0" smtClean="0">
                <a:solidFill>
                  <a:srgbClr val="FF0000"/>
                </a:solidFill>
                <a:latin typeface="黑体" pitchFamily="49" charset="-122"/>
                <a:ea typeface="黑体" pitchFamily="49" charset="-122"/>
              </a:rPr>
              <a:t>(</a:t>
            </a:r>
            <a:r>
              <a:rPr lang="zh-CN" altLang="en-US" sz="2400" dirty="0" smtClean="0">
                <a:solidFill>
                  <a:srgbClr val="FF0000"/>
                </a:solidFill>
                <a:latin typeface="黑体" pitchFamily="49" charset="-122"/>
                <a:ea typeface="黑体" pitchFamily="49" charset="-122"/>
              </a:rPr>
              <a:t>归纳偏置</a:t>
            </a:r>
            <a:r>
              <a:rPr lang="en-US" altLang="zh-CN" sz="2400" dirty="0" smtClean="0">
                <a:solidFill>
                  <a:srgbClr val="FF0000"/>
                </a:solidFill>
                <a:latin typeface="黑体" pitchFamily="49" charset="-122"/>
                <a:ea typeface="黑体" pitchFamily="49" charset="-122"/>
              </a:rPr>
              <a:t>)</a:t>
            </a:r>
            <a:r>
              <a:rPr lang="zh-CN" altLang="en-US" sz="2400" dirty="0" smtClean="0">
                <a:solidFill>
                  <a:srgbClr val="FF0000"/>
                </a:solidFill>
                <a:latin typeface="黑体" pitchFamily="49" charset="-122"/>
                <a:ea typeface="黑体" pitchFamily="49" charset="-122"/>
              </a:rPr>
              <a:t>！</a:t>
            </a:r>
            <a:endParaRPr lang="zh-CN" altLang="en-US" sz="24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871799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归纳偏置</a:t>
            </a:r>
            <a:r>
              <a:rPr lang="en-US" altLang="zh-CN" dirty="0" smtClean="0">
                <a:latin typeface="Times New Roman" panose="02020603050405020304" pitchFamily="18" charset="0"/>
                <a:ea typeface="黑体" pitchFamily="49" charset="-122"/>
                <a:cs typeface="Times New Roman" panose="02020603050405020304" pitchFamily="18" charset="0"/>
              </a:rPr>
              <a:t>(inductive bias)</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核心</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学习器从训练样例中泛化并推断新实例分类过程中所采用的策略</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精确定义</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给定任意训练数据</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={x, c(x)},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目标概念</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c,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学习算法</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a:t>
            </a:r>
          </a:p>
          <a:p>
            <a:pPr lvl="1">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推断新实例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i</a:t>
            </a:r>
          </a:p>
          <a:p>
            <a:pPr lvl="1">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则归纳推理过程为：</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50000"/>
              </a:lnSpc>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a:latin typeface="Times New Roman" panose="02020603050405020304" pitchFamily="18" charset="0"/>
                <a:ea typeface="黑体" pitchFamily="49" charset="-122"/>
                <a:cs typeface="Times New Roman" panose="02020603050405020304" pitchFamily="18" charset="0"/>
              </a:rPr>
              <a:t> ∧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L(x</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D</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p>
          <a:p>
            <a:pPr marL="457200" lvl="1" indent="0">
              <a:lnSpc>
                <a:spcPct val="150000"/>
              </a:lnSpc>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(B</a:t>
            </a:r>
            <a:r>
              <a:rPr lang="en-US" altLang="zh-CN" sz="2000" dirty="0">
                <a:latin typeface="Times New Roman" panose="02020603050405020304" pitchFamily="18" charset="0"/>
                <a:ea typeface="黑体" pitchFamily="49" charset="-122"/>
                <a:cs typeface="Times New Roman" panose="02020603050405020304" pitchFamily="18" charset="0"/>
              </a:rPr>
              <a:t> </a:t>
            </a:r>
            <a:r>
              <a:rPr lang="en-US" altLang="zh-CN" sz="2000" dirty="0" smtClean="0">
                <a:latin typeface="Times New Roman" panose="02020603050405020304" pitchFamily="18" charset="0"/>
                <a:ea typeface="黑体"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D</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a:latin typeface="Times New Roman" panose="02020603050405020304" pitchFamily="18" charset="0"/>
                <a:ea typeface="黑体" pitchFamily="49" charset="-122"/>
                <a:cs typeface="Times New Roman" panose="02020603050405020304" pitchFamily="18" charset="0"/>
              </a:rPr>
              <a:t> ∧ x</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L(x</a:t>
            </a:r>
            <a:r>
              <a:rPr lang="en-US" altLang="zh-CN" sz="2000" baseline="-25000" dirty="0"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D</a:t>
            </a:r>
            <a:r>
              <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5" name="下箭头 4"/>
          <p:cNvSpPr/>
          <p:nvPr/>
        </p:nvSpPr>
        <p:spPr>
          <a:xfrm rot="5400000">
            <a:off x="3589276" y="491649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995936" y="4953342"/>
            <a:ext cx="1331640" cy="369332"/>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无法判定</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119507" y="6038437"/>
            <a:ext cx="8905002" cy="400110"/>
          </a:xfrm>
          <a:prstGeom prst="rect">
            <a:avLst/>
          </a:prstGeom>
        </p:spPr>
        <p:txBody>
          <a:bodyPr wrap="none">
            <a:spAutoFit/>
          </a:bodyPr>
          <a:lstStyle/>
          <a:p>
            <a:pPr algn="ctr">
              <a:buNone/>
            </a:pPr>
            <a:r>
              <a:rPr lang="zh-CN" altLang="en-US" sz="2000" dirty="0" smtClean="0">
                <a:solidFill>
                  <a:srgbClr val="FF0000"/>
                </a:solidFill>
                <a:latin typeface="Times New Roman" panose="02020603050405020304" pitchFamily="18" charset="0"/>
                <a:ea typeface="黑体" pitchFamily="49" charset="-122"/>
                <a:cs typeface="Times New Roman" panose="02020603050405020304" pitchFamily="18" charset="0"/>
              </a:rPr>
              <a:t>学习器的归纳偏置为附加的前提集合</a:t>
            </a:r>
            <a:r>
              <a:rPr lang="en-US" altLang="zh-CN" sz="2000" dirty="0" smtClean="0">
                <a:solidFill>
                  <a:srgbClr val="FF0000"/>
                </a:solidFill>
                <a:latin typeface="Times New Roman" panose="02020603050405020304" pitchFamily="18" charset="0"/>
                <a:ea typeface="黑体" pitchFamily="49" charset="-122"/>
                <a:cs typeface="Times New Roman" panose="02020603050405020304" pitchFamily="18" charset="0"/>
              </a:rPr>
              <a:t>B,</a:t>
            </a:r>
            <a:r>
              <a:rPr lang="zh-CN" altLang="en-US" sz="2000" dirty="0" smtClean="0">
                <a:solidFill>
                  <a:srgbClr val="FF0000"/>
                </a:solidFill>
                <a:latin typeface="Times New Roman" panose="02020603050405020304" pitchFamily="18" charset="0"/>
                <a:ea typeface="黑体" pitchFamily="49" charset="-122"/>
                <a:cs typeface="Times New Roman" panose="02020603050405020304" pitchFamily="18" charset="0"/>
              </a:rPr>
              <a:t>通过</a:t>
            </a:r>
            <a:r>
              <a:rPr lang="en-US" altLang="zh-CN" sz="2000" dirty="0" smtClean="0">
                <a:solidFill>
                  <a:srgbClr val="FF0000"/>
                </a:solidFill>
                <a:latin typeface="Times New Roman" panose="02020603050405020304" pitchFamily="18" charset="0"/>
                <a:ea typeface="黑体" pitchFamily="49" charset="-122"/>
                <a:cs typeface="Times New Roman" panose="02020603050405020304" pitchFamily="18" charset="0"/>
              </a:rPr>
              <a:t>B,</a:t>
            </a:r>
            <a:r>
              <a:rPr lang="zh-CN" altLang="en-US" sz="2000" dirty="0" smtClean="0">
                <a:solidFill>
                  <a:srgbClr val="FF0000"/>
                </a:solidFill>
                <a:latin typeface="Times New Roman" panose="02020603050405020304" pitchFamily="18" charset="0"/>
                <a:ea typeface="黑体" pitchFamily="49" charset="-122"/>
                <a:cs typeface="Times New Roman" panose="02020603050405020304" pitchFamily="18" charset="0"/>
              </a:rPr>
              <a:t>则归纳推理可由演绎推理派生！</a:t>
            </a:r>
            <a:endParaRPr lang="zh-CN" altLang="en-US" sz="20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700469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不同的归纳偏置</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有偏程度不同的三种归纳学习算法</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机械式学习器</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(Rote-Learner)</a:t>
            </a:r>
          </a:p>
          <a:p>
            <a:pPr lvl="1">
              <a:lnSpc>
                <a:spcPct val="150000"/>
              </a:lnSpc>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候选消除算法</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FIND-S</a:t>
            </a:r>
          </a:p>
          <a:p>
            <a:pPr>
              <a:lnSpc>
                <a:spcPct val="15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有偏性</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无归纳偏置</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ü"/>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c∈H</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pPr lvl="1">
              <a:lnSpc>
                <a:spcPct val="150000"/>
              </a:lnSpc>
              <a:buFont typeface="Wingdings" panose="05000000000000000000" pitchFamily="2" charset="2"/>
              <a:buChar char="ü"/>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c∈H</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任何实例，除非可由其他先验推出，否则为反例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 name="矩形 6"/>
          <p:cNvSpPr/>
          <p:nvPr/>
        </p:nvSpPr>
        <p:spPr>
          <a:xfrm>
            <a:off x="2171352" y="6038437"/>
            <a:ext cx="4801315" cy="400110"/>
          </a:xfrm>
          <a:prstGeom prst="rect">
            <a:avLst/>
          </a:prstGeom>
        </p:spPr>
        <p:txBody>
          <a:bodyPr wrap="none">
            <a:spAutoFit/>
          </a:bodyPr>
          <a:lstStyle/>
          <a:p>
            <a:pPr algn="ctr">
              <a:buNone/>
            </a:pPr>
            <a:r>
              <a:rPr lang="zh-CN" altLang="en-US" sz="2000" dirty="0" smtClean="0">
                <a:solidFill>
                  <a:srgbClr val="FF0000"/>
                </a:solidFill>
                <a:latin typeface="Times New Roman" panose="02020603050405020304" pitchFamily="18" charset="0"/>
                <a:ea typeface="黑体" pitchFamily="49" charset="-122"/>
                <a:cs typeface="Times New Roman" panose="02020603050405020304" pitchFamily="18" charset="0"/>
              </a:rPr>
              <a:t>有偏性越强，则学习器的归纳能力越强！</a:t>
            </a:r>
            <a:endParaRPr lang="zh-CN" altLang="en-US" sz="20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520477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08920"/>
            <a:ext cx="8640960" cy="1143000"/>
          </a:xfrm>
        </p:spPr>
        <p:txBody>
          <a:bodyPr>
            <a:normAutofit/>
          </a:bodyPr>
          <a:lstStyle/>
          <a:p>
            <a:r>
              <a:rPr lang="zh-CN" altLang="en-US" sz="3600" dirty="0" smtClean="0">
                <a:solidFill>
                  <a:srgbClr val="FF0000"/>
                </a:solidFill>
                <a:latin typeface="黑体" pitchFamily="49" charset="-122"/>
                <a:ea typeface="黑体" pitchFamily="49" charset="-122"/>
              </a:rPr>
              <a:t>如何学习具有析取表示的假设空间呢？</a:t>
            </a:r>
            <a:endParaRPr lang="zh-CN" altLang="en-US" sz="3600" dirty="0">
              <a:solidFill>
                <a:srgbClr val="FF0000"/>
              </a:solidFill>
            </a:endParaRPr>
          </a:p>
        </p:txBody>
      </p:sp>
    </p:spTree>
    <p:extLst>
      <p:ext uri="{BB962C8B-B14F-4D97-AF65-F5344CB8AC3E}">
        <p14:creationId xmlns:p14="http://schemas.microsoft.com/office/powerpoint/2010/main" val="609499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决策树学习</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277896" y="1484784"/>
            <a:ext cx="8568952" cy="5040560"/>
          </a:xfrm>
        </p:spPr>
        <p:txBody>
          <a:bodyPr>
            <a:normAutofit/>
          </a:bodyPr>
          <a:lstStyle/>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决策树学习</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属性</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值</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对表示，应用最广的归纳推理算法之一</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目标函数具有离散的输出值</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很好的健壮性</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样例可以包含错误，也可以处理缺少属性值的实例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p>
          <a:p>
            <a:pPr lvl="1">
              <a:lnSpc>
                <a:spcPct val="130000"/>
              </a:lnSpc>
              <a:buFont typeface="Wingdings" panose="05000000000000000000" pitchFamily="2" charset="2"/>
              <a:buChar char="ü"/>
            </a:pP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能够学习析取表达式</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buFont typeface="Wingdings" panose="05000000000000000000" pitchFamily="2" charset="2"/>
              <a:buChar char="p"/>
            </a:pPr>
            <a:r>
              <a:rPr lang="zh-CN" altLang="en-US"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算法</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ID3, Assistant, C4.5</a:t>
            </a: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搜索一个完整表示的假设空间，表示为多个</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If-then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归纳偏置</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优先选择较小的树</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buFont typeface="Wingdings" panose="05000000000000000000" pitchFamily="2" charset="2"/>
              <a:buChar char="ü"/>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63171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cstate="print">
            <a:lum contrast="18000"/>
          </a:blip>
          <a:srcRect/>
          <a:stretch>
            <a:fillRect/>
          </a:stretch>
        </p:blipFill>
        <p:spPr bwMode="auto">
          <a:xfrm>
            <a:off x="4038600" y="2908300"/>
            <a:ext cx="5029200" cy="3473450"/>
          </a:xfrm>
          <a:prstGeom prst="rect">
            <a:avLst/>
          </a:prstGeom>
          <a:noFill/>
          <a:ln w="9525">
            <a:solidFill>
              <a:schemeClr val="tx1"/>
            </a:solidFill>
            <a:miter lim="800000"/>
            <a:headEnd/>
            <a:tailEnd/>
          </a:ln>
          <a:effectLst/>
        </p:spPr>
      </p:pic>
      <p:pic>
        <p:nvPicPr>
          <p:cNvPr id="4" name="Picture 5"/>
          <p:cNvPicPr>
            <a:picLocks noChangeAspect="1" noChangeArrowheads="1"/>
          </p:cNvPicPr>
          <p:nvPr/>
        </p:nvPicPr>
        <p:blipFill>
          <a:blip r:embed="rId3" cstate="print">
            <a:lum bright="-12000" contrast="40000"/>
          </a:blip>
          <a:srcRect l="9505" t="3513" b="3000"/>
          <a:stretch>
            <a:fillRect/>
          </a:stretch>
        </p:blipFill>
        <p:spPr bwMode="auto">
          <a:xfrm>
            <a:off x="165100" y="304056"/>
            <a:ext cx="4352925" cy="4056063"/>
          </a:xfrm>
          <a:prstGeom prst="rect">
            <a:avLst/>
          </a:prstGeom>
          <a:noFill/>
          <a:ln w="9525">
            <a:solidFill>
              <a:schemeClr val="tx1"/>
            </a:solidFill>
            <a:miter lim="800000"/>
            <a:headEnd/>
            <a:tailEnd/>
          </a:ln>
          <a:effectLst/>
        </p:spPr>
      </p:pic>
      <p:sp>
        <p:nvSpPr>
          <p:cNvPr id="5" name="矩形 4"/>
          <p:cNvSpPr/>
          <p:nvPr/>
        </p:nvSpPr>
        <p:spPr>
          <a:xfrm>
            <a:off x="107504" y="188640"/>
            <a:ext cx="792088" cy="4248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2041" y="1154597"/>
            <a:ext cx="3960440" cy="584775"/>
          </a:xfrm>
          <a:prstGeom prst="rect">
            <a:avLst/>
          </a:prstGeom>
        </p:spPr>
        <p:txBody>
          <a:bodyPr wrap="square">
            <a:spAutoFit/>
          </a:bodyPr>
          <a:lstStyle/>
          <a:p>
            <a:pPr algn="ctr">
              <a:buNone/>
            </a:pP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决策树表示</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8" name="矩形 7"/>
          <p:cNvSpPr/>
          <p:nvPr/>
        </p:nvSpPr>
        <p:spPr>
          <a:xfrm>
            <a:off x="3995936" y="5949280"/>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88024" y="5157192"/>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7020272" y="3140968"/>
            <a:ext cx="1296144" cy="4320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68344" y="3861048"/>
            <a:ext cx="432048" cy="49907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8036768" y="4686647"/>
            <a:ext cx="351656" cy="4705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下箭头 19"/>
          <p:cNvSpPr/>
          <p:nvPr/>
        </p:nvSpPr>
        <p:spPr>
          <a:xfrm rot="16200000">
            <a:off x="3455368" y="5949280"/>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341562" y="5949280"/>
            <a:ext cx="1008112" cy="369332"/>
          </a:xfrm>
          <a:prstGeom prst="rect">
            <a:avLst/>
          </a:prstGeom>
          <a:noFill/>
        </p:spPr>
        <p:txBody>
          <a:bodyPr wrap="square" rtlCol="0">
            <a:spAutoFit/>
          </a:bodyPr>
          <a:lstStyle/>
          <a:p>
            <a:pPr algn="ctr"/>
            <a:r>
              <a:rPr lang="zh-CN" altLang="en-US" dirty="0" smtClean="0">
                <a:solidFill>
                  <a:srgbClr val="0070C0"/>
                </a:solidFill>
                <a:latin typeface="黑体" panose="02010609060101010101" pitchFamily="49" charset="-122"/>
                <a:ea typeface="黑体" panose="02010609060101010101" pitchFamily="49" charset="-122"/>
              </a:rPr>
              <a:t>叶节点</a:t>
            </a:r>
            <a:endParaRPr lang="zh-CN" altLang="en-US" dirty="0">
              <a:solidFill>
                <a:srgbClr val="0070C0"/>
              </a:solidFill>
              <a:latin typeface="黑体" panose="02010609060101010101" pitchFamily="49" charset="-122"/>
              <a:ea typeface="黑体" panose="02010609060101010101" pitchFamily="49" charset="-122"/>
            </a:endParaRPr>
          </a:p>
        </p:txBody>
      </p:sp>
      <p:sp>
        <p:nvSpPr>
          <p:cNvPr id="22" name="下箭头 21"/>
          <p:cNvSpPr/>
          <p:nvPr/>
        </p:nvSpPr>
        <p:spPr>
          <a:xfrm rot="16200000">
            <a:off x="4361534" y="5138981"/>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987824" y="5138981"/>
            <a:ext cx="1268016" cy="369332"/>
          </a:xfrm>
          <a:prstGeom prst="rect">
            <a:avLst/>
          </a:prstGeom>
          <a:noFill/>
        </p:spPr>
        <p:txBody>
          <a:bodyPr wrap="square" rtlCol="0">
            <a:spAutoFit/>
          </a:bodyPr>
          <a:lstStyle/>
          <a:p>
            <a:pPr algn="ctr"/>
            <a:r>
              <a:rPr lang="zh-CN" altLang="en-US" dirty="0" smtClean="0">
                <a:solidFill>
                  <a:srgbClr val="0070C0"/>
                </a:solidFill>
                <a:latin typeface="黑体" panose="02010609060101010101" pitchFamily="49" charset="-122"/>
                <a:ea typeface="黑体" panose="02010609060101010101" pitchFamily="49" charset="-122"/>
              </a:rPr>
              <a:t>测试节点</a:t>
            </a:r>
            <a:endParaRPr lang="zh-CN" altLang="en-US" dirty="0">
              <a:solidFill>
                <a:srgbClr val="0070C0"/>
              </a:solidFill>
              <a:latin typeface="黑体" panose="02010609060101010101" pitchFamily="49" charset="-122"/>
              <a:ea typeface="黑体" panose="02010609060101010101" pitchFamily="49" charset="-122"/>
            </a:endParaRPr>
          </a:p>
        </p:txBody>
      </p:sp>
      <p:sp>
        <p:nvSpPr>
          <p:cNvPr id="24" name="下箭头 23"/>
          <p:cNvSpPr/>
          <p:nvPr/>
        </p:nvSpPr>
        <p:spPr>
          <a:xfrm rot="992465">
            <a:off x="7756818" y="2841836"/>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7164288" y="2348083"/>
            <a:ext cx="1656184" cy="369332"/>
          </a:xfrm>
          <a:prstGeom prst="rect">
            <a:avLst/>
          </a:prstGeom>
          <a:noFill/>
        </p:spPr>
        <p:txBody>
          <a:bodyPr wrap="square" rtlCol="0">
            <a:spAutoFit/>
          </a:bodyPr>
          <a:lstStyle/>
          <a:p>
            <a:pPr algn="ctr"/>
            <a:r>
              <a:rPr lang="en-US" altLang="zh-CN"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If-then</a:t>
            </a:r>
            <a:r>
              <a:rPr lang="zh-CN" altLang="en-US"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规则</a:t>
            </a:r>
            <a:endPar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10613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lum contrast="30000"/>
          </a:blip>
          <a:srcRect/>
          <a:stretch>
            <a:fillRect/>
          </a:stretch>
        </p:blipFill>
        <p:spPr bwMode="auto">
          <a:xfrm>
            <a:off x="990600" y="3810000"/>
            <a:ext cx="5181600" cy="2543175"/>
          </a:xfrm>
          <a:prstGeom prst="rect">
            <a:avLst/>
          </a:prstGeom>
          <a:noFill/>
          <a:ln w="9525">
            <a:solidFill>
              <a:schemeClr val="tx1"/>
            </a:solidFill>
            <a:miter lim="800000"/>
            <a:headEnd/>
            <a:tailEnd/>
          </a:ln>
          <a:effectLst/>
        </p:spPr>
      </p:pic>
      <p:pic>
        <p:nvPicPr>
          <p:cNvPr id="5" name="Picture 2"/>
          <p:cNvPicPr>
            <a:picLocks noChangeAspect="1" noChangeArrowheads="1"/>
          </p:cNvPicPr>
          <p:nvPr/>
        </p:nvPicPr>
        <p:blipFill>
          <a:blip r:embed="rId3" cstate="print">
            <a:lum contrast="18000"/>
          </a:blip>
          <a:srcRect/>
          <a:stretch>
            <a:fillRect/>
          </a:stretch>
        </p:blipFill>
        <p:spPr bwMode="auto">
          <a:xfrm>
            <a:off x="3962400" y="980728"/>
            <a:ext cx="4495800" cy="3105150"/>
          </a:xfrm>
          <a:prstGeom prst="rect">
            <a:avLst/>
          </a:prstGeom>
          <a:noFill/>
          <a:ln w="9525">
            <a:solidFill>
              <a:schemeClr val="tx1"/>
            </a:solidFill>
            <a:miter lim="800000"/>
            <a:headEnd/>
            <a:tailEnd/>
          </a:ln>
          <a:effectLst/>
        </p:spPr>
      </p:pic>
      <p:sp>
        <p:nvSpPr>
          <p:cNvPr id="6" name="矩形 5"/>
          <p:cNvSpPr/>
          <p:nvPr/>
        </p:nvSpPr>
        <p:spPr>
          <a:xfrm>
            <a:off x="251520" y="862209"/>
            <a:ext cx="3240360" cy="2399503"/>
          </a:xfrm>
          <a:prstGeom prst="rect">
            <a:avLst/>
          </a:prstGeom>
        </p:spPr>
        <p:txBody>
          <a:bodyPr wrap="square">
            <a:spAutoFit/>
          </a:bodyPr>
          <a:lstStyle/>
          <a:p>
            <a:pPr algn="ctr">
              <a:lnSpc>
                <a:spcPct val="120000"/>
              </a:lnSpc>
              <a:buNone/>
            </a:pP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哪一个决策树能最大可能的对未知实例进行正确分类？</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975606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回顾</a:t>
            </a:r>
            <a:endParaRPr lang="zh-CN" altLang="en-US" dirty="0">
              <a:latin typeface="黑体" pitchFamily="49" charset="-122"/>
              <a:ea typeface="黑体" pitchFamily="49" charset="-122"/>
            </a:endParaRPr>
          </a:p>
        </p:txBody>
      </p:sp>
      <p:sp>
        <p:nvSpPr>
          <p:cNvPr id="5"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演绎推理：</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rPr>
              <a:t>已知</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P</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Q</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P</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，则</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Q</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为真</a:t>
            </a:r>
            <a:endParaRPr lang="en-US" altLang="zh-CN" sz="2400" dirty="0">
              <a:solidFill>
                <a:srgbClr val="FF0000"/>
              </a:solidFill>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latin typeface="Times New Roman" pitchFamily="18" charset="0"/>
                <a:ea typeface="黑体" pitchFamily="49" charset="-122"/>
                <a:cs typeface="Times New Roman" pitchFamily="18" charset="0"/>
              </a:rPr>
              <a:t>反绎推理：</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rPr>
              <a:t>已知</a:t>
            </a: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rPr>
              <a:t>P</a:t>
            </a: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Q</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Q</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，则</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P</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为</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sym typeface="Wingdings" panose="05000000000000000000" pitchFamily="2" charset="2"/>
              </a:rPr>
              <a:t>真</a:t>
            </a: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latin typeface="Times New Roman" pitchFamily="18" charset="0"/>
                <a:ea typeface="黑体" pitchFamily="49" charset="-122"/>
                <a:cs typeface="Times New Roman" pitchFamily="18" charset="0"/>
              </a:rPr>
              <a:t>归纳推理：</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已知前件为真，后件未必为真</a:t>
            </a: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sp>
        <p:nvSpPr>
          <p:cNvPr id="9" name="矩形 8"/>
          <p:cNvSpPr/>
          <p:nvPr/>
        </p:nvSpPr>
        <p:spPr>
          <a:xfrm>
            <a:off x="2222640" y="4509120"/>
            <a:ext cx="4698722" cy="584775"/>
          </a:xfrm>
          <a:prstGeom prst="rect">
            <a:avLst/>
          </a:prstGeom>
        </p:spPr>
        <p:txBody>
          <a:bodyPr wrap="none">
            <a:spAutoFit/>
          </a:bodyPr>
          <a:lstStyle/>
          <a:p>
            <a:pPr algn="ctr">
              <a:buNone/>
            </a:pPr>
            <a:r>
              <a:rPr lang="zh-CN" altLang="en-US" sz="3200" dirty="0" smtClean="0">
                <a:solidFill>
                  <a:srgbClr val="FF0000"/>
                </a:solidFill>
                <a:latin typeface="黑体" pitchFamily="49" charset="-122"/>
                <a:ea typeface="黑体" pitchFamily="49" charset="-122"/>
              </a:rPr>
              <a:t>符号学习是一类归纳推理</a:t>
            </a:r>
            <a:endParaRPr lang="zh-CN" altLang="en-US" sz="32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问题设置</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3" name="内容占位符 2"/>
          <p:cNvSpPr>
            <a:spLocks noGrp="1"/>
          </p:cNvSpPr>
          <p:nvPr>
            <p:ph idx="1"/>
          </p:nvPr>
        </p:nvSpPr>
        <p:spPr>
          <a:xfrm>
            <a:off x="35496" y="1484784"/>
            <a:ext cx="4726152" cy="5040560"/>
          </a:xfrm>
        </p:spPr>
        <p:txBody>
          <a:bodyPr>
            <a:normAutofit/>
          </a:bodyPr>
          <a:lstStyle/>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问题设置</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可能的实例集</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X</a:t>
            </a: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未知的目标函数</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 X</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Y</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假设函数集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h|h:X</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Y</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p>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输入</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未知目标函数</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的训练实例</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{&lt;</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&gt;}</a:t>
            </a:r>
          </a:p>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输出</a:t>
            </a:r>
            <a:endPar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最佳近似</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的假设</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h∈H</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buFont typeface="Wingdings" panose="05000000000000000000" pitchFamily="2" charset="2"/>
              <a:buChar char="ü"/>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内容占位符 2"/>
          <p:cNvSpPr txBox="1">
            <a:spLocks/>
          </p:cNvSpPr>
          <p:nvPr/>
        </p:nvSpPr>
        <p:spPr>
          <a:xfrm>
            <a:off x="4644008" y="1484784"/>
            <a:ext cx="4392488"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buFont typeface="Wingdings" panose="05000000000000000000" pitchFamily="2" charset="2"/>
              <a:buChar char="p"/>
            </a:pPr>
            <a:r>
              <a:rPr lang="zh-CN" altLang="en-US"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算法框架</a:t>
            </a:r>
            <a:endParaRPr lang="en-US" altLang="zh-CN" sz="24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处理基本情况</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寻找最好的分类属性</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Abest</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Abest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建立一个节点划分样例</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递归处理每一个划分，作为其子节点</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子树</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buFont typeface="Wingdings" panose="05000000000000000000" pitchFamily="2" charset="2"/>
              <a:buChar char="ü"/>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buFont typeface="Wingdings" panose="05000000000000000000" pitchFamily="2" charset="2"/>
              <a:buChar char="ü"/>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49733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用于学习布尔函数的</a:t>
            </a:r>
            <a:r>
              <a:rPr lang="en-US" altLang="zh-CN" dirty="0" smtClean="0">
                <a:latin typeface="Times New Roman" panose="02020603050405020304" pitchFamily="18" charset="0"/>
                <a:ea typeface="黑体" pitchFamily="49" charset="-122"/>
                <a:cs typeface="Times New Roman" panose="02020603050405020304" pitchFamily="18" charset="0"/>
              </a:rPr>
              <a:t>ID3</a:t>
            </a:r>
            <a:r>
              <a:rPr lang="zh-CN" altLang="en-US" dirty="0" smtClean="0">
                <a:latin typeface="Times New Roman" panose="02020603050405020304" pitchFamily="18" charset="0"/>
                <a:ea typeface="黑体" pitchFamily="49" charset="-122"/>
                <a:cs typeface="Times New Roman" panose="02020603050405020304" pitchFamily="18" charset="0"/>
              </a:rPr>
              <a:t>算法</a:t>
            </a:r>
            <a:endParaRPr lang="zh-CN" altLang="en-US" dirty="0">
              <a:latin typeface="Times New Roman" panose="02020603050405020304" pitchFamily="18" charset="0"/>
              <a:ea typeface="黑体"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119251907"/>
              </p:ext>
            </p:extLst>
          </p:nvPr>
        </p:nvGraphicFramePr>
        <p:xfrm>
          <a:off x="1524000" y="1757040"/>
          <a:ext cx="6096000" cy="3794760"/>
        </p:xfrm>
        <a:graphic>
          <a:graphicData uri="http://schemas.openxmlformats.org/drawingml/2006/table">
            <a:tbl>
              <a:tblPr firstRow="1" bandRow="1">
                <a:tableStyleId>{68D230F3-CF80-4859-8CE7-A43EE81993B5}</a:tableStyleId>
              </a:tblPr>
              <a:tblGrid>
                <a:gridCol w="6096000">
                  <a:extLst>
                    <a:ext uri="{9D8B030D-6E8A-4147-A177-3AD203B41FA5}">
                      <a16:colId xmlns:a16="http://schemas.microsoft.com/office/drawing/2014/main" val="20000"/>
                    </a:ext>
                  </a:extLst>
                </a:gridCol>
              </a:tblGrid>
              <a:tr h="370840">
                <a:tc>
                  <a:txBody>
                    <a:bodyPr/>
                    <a:lstStyle/>
                    <a:p>
                      <a:pPr marL="0" indent="0">
                        <a:lnSpc>
                          <a:spcPct val="150000"/>
                        </a:lnSpc>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ID3(Examples,</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Attributes</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nSpc>
                          <a:spcPct val="150000"/>
                        </a:lnSpc>
                        <a:buAutoNum type="arabicPeriod"/>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创建树的</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Root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结点</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Examples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的目标属性均为</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正</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，那么返回</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label=‘+’</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的单结点树</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Root</a:t>
                      </a:r>
                    </a:p>
                    <a:p>
                      <a:pPr marL="342900" indent="-342900">
                        <a:lnSpc>
                          <a:spcPct val="150000"/>
                        </a:lnSpc>
                        <a:buAutoNum type="arabicPeriod"/>
                      </a:pP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Examples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的目标属性均为</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反</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，那么返回</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label=‘-’</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的单结点树</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Root</a:t>
                      </a:r>
                    </a:p>
                    <a:p>
                      <a:pPr marL="342900" marR="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Attributes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空</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，那么返回单结点树</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Root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label</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设置为</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Examples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中最普遍的目标属性值</a:t>
                      </a:r>
                      <a:endPar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13" name="下箭头 12"/>
          <p:cNvSpPr/>
          <p:nvPr/>
        </p:nvSpPr>
        <p:spPr>
          <a:xfrm rot="10800000">
            <a:off x="6876256" y="5157192"/>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868144" y="6093296"/>
            <a:ext cx="2304256" cy="461665"/>
          </a:xfrm>
          <a:prstGeom prst="rect">
            <a:avLst/>
          </a:prstGeom>
          <a:noFill/>
        </p:spPr>
        <p:txBody>
          <a:bodyPr wrap="square" rtlCol="0">
            <a:spAutoFit/>
          </a:bodyPr>
          <a:lstStyle/>
          <a:p>
            <a:pPr algn="ctr"/>
            <a:r>
              <a:rPr lang="zh-CN" altLang="en-US" sz="2400" dirty="0" smtClean="0">
                <a:solidFill>
                  <a:srgbClr val="FF0000"/>
                </a:solidFill>
                <a:latin typeface="黑体" panose="02010609060101010101" pitchFamily="49" charset="-122"/>
                <a:ea typeface="黑体" panose="02010609060101010101" pitchFamily="49" charset="-122"/>
              </a:rPr>
              <a:t>基本情况</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1143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itchFamily="49" charset="-122"/>
                <a:cs typeface="Times New Roman" panose="02020603050405020304" pitchFamily="18" charset="0"/>
              </a:rPr>
              <a:t>用于学习布尔函数的</a:t>
            </a:r>
            <a:r>
              <a:rPr lang="en-US" altLang="zh-CN" dirty="0" smtClean="0">
                <a:latin typeface="Times New Roman" panose="02020603050405020304" pitchFamily="18" charset="0"/>
                <a:ea typeface="黑体" pitchFamily="49" charset="-122"/>
                <a:cs typeface="Times New Roman" panose="02020603050405020304" pitchFamily="18" charset="0"/>
              </a:rPr>
              <a:t>ID3</a:t>
            </a:r>
            <a:r>
              <a:rPr lang="zh-CN" altLang="en-US" dirty="0" smtClean="0">
                <a:latin typeface="Times New Roman" panose="02020603050405020304" pitchFamily="18" charset="0"/>
                <a:ea typeface="黑体" pitchFamily="49" charset="-122"/>
                <a:cs typeface="Times New Roman" panose="02020603050405020304" pitchFamily="18" charset="0"/>
              </a:rPr>
              <a:t>算法</a:t>
            </a:r>
            <a:endParaRPr lang="zh-CN" altLang="en-US" dirty="0">
              <a:latin typeface="Times New Roman" panose="02020603050405020304" pitchFamily="18" charset="0"/>
              <a:ea typeface="黑体"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927775132"/>
              </p:ext>
            </p:extLst>
          </p:nvPr>
        </p:nvGraphicFramePr>
        <p:xfrm>
          <a:off x="755576" y="1628800"/>
          <a:ext cx="7632848" cy="4617720"/>
        </p:xfrm>
        <a:graphic>
          <a:graphicData uri="http://schemas.openxmlformats.org/drawingml/2006/table">
            <a:tbl>
              <a:tblPr firstRow="1" bandRow="1">
                <a:tableStyleId>{68D230F3-CF80-4859-8CE7-A43EE81993B5}</a:tableStyleId>
              </a:tblPr>
              <a:tblGrid>
                <a:gridCol w="7632848">
                  <a:extLst>
                    <a:ext uri="{9D8B030D-6E8A-4147-A177-3AD203B41FA5}">
                      <a16:colId xmlns:a16="http://schemas.microsoft.com/office/drawing/2014/main" val="20000"/>
                    </a:ext>
                  </a:extLst>
                </a:gridCol>
              </a:tblGrid>
              <a:tr h="370840">
                <a:tc>
                  <a:txBody>
                    <a:bodyPr/>
                    <a:lstStyle/>
                    <a:p>
                      <a:pPr marL="0" indent="0">
                        <a:lnSpc>
                          <a:spcPct val="150000"/>
                        </a:lnSpc>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ID3(Examples,</a:t>
                      </a:r>
                      <a:r>
                        <a:rPr lang="en-US" altLang="zh-CN" b="0" baseline="0" dirty="0" smtClean="0">
                          <a:latin typeface="Times New Roman" panose="02020603050405020304" pitchFamily="18" charset="0"/>
                          <a:ea typeface="黑体" panose="02010609060101010101" pitchFamily="49" charset="-122"/>
                          <a:cs typeface="Times New Roman" panose="02020603050405020304" pitchFamily="18" charset="0"/>
                        </a:rPr>
                        <a:t> Attributes</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nSpc>
                          <a:spcPct val="150000"/>
                        </a:lnSpc>
                        <a:buFont typeface="+mj-lt"/>
                        <a:buAutoNum type="arabicPeriod" startAt="5"/>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否则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50000"/>
                        </a:lnSpc>
                        <a:buFont typeface="Wingdings" panose="05000000000000000000" pitchFamily="2" charset="2"/>
                        <a:buChar char="l"/>
                      </a:pPr>
                      <a:r>
                        <a:rPr lang="en-US" altLang="zh-CN" b="0" u="none" dirty="0" err="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0" u="none" dirty="0" err="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Attributes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中分类</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Examples</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能力最好的属性</a:t>
                      </a:r>
                      <a:endPar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endParaRPr>
                    </a:p>
                    <a:p>
                      <a:pPr marL="800100" lvl="1" indent="-342900">
                        <a:lnSpc>
                          <a:spcPct val="150000"/>
                        </a:lnSpc>
                        <a:buFont typeface="Wingdings" panose="05000000000000000000" pitchFamily="2" charset="2"/>
                        <a:buChar char="l"/>
                      </a:pP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Root</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的决策属性</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a:t>
                      </a:r>
                      <a:endPar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50000"/>
                        </a:lnSpc>
                        <a:buFont typeface="Wingdings" panose="05000000000000000000" pitchFamily="2" charset="2"/>
                        <a:buChar char="l"/>
                      </a:pP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对于</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的每个可能值</a:t>
                      </a:r>
                      <a:r>
                        <a:rPr lang="en-US" altLang="zh-CN" b="0" u="none"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b="0" u="none" baseline="-25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i</a:t>
                      </a:r>
                    </a:p>
                    <a:p>
                      <a:pPr marL="1257300" marR="0" lvl="2"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令</a:t>
                      </a:r>
                      <a:r>
                        <a:rPr lang="en-US" altLang="zh-CN" b="0" u="none" dirty="0" err="1"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Examples</a:t>
                      </a:r>
                      <a:r>
                        <a:rPr lang="en-US" altLang="zh-CN" sz="2000" kern="1200" baseline="-25000" dirty="0" err="1" smtClean="0">
                          <a:solidFill>
                            <a:srgbClr val="002060"/>
                          </a:solidFill>
                          <a:latin typeface="Times New Roman" pitchFamily="18" charset="0"/>
                          <a:ea typeface="黑体" pitchFamily="49" charset="-122"/>
                          <a:cs typeface="Times New Roman" pitchFamily="18" charset="0"/>
                        </a:rPr>
                        <a:t>vi</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Examples</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中满足</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属性值为</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kern="1200" baseline="-25000" dirty="0" smtClean="0">
                          <a:solidFill>
                            <a:srgbClr val="002060"/>
                          </a:solidFill>
                          <a:latin typeface="Times New Roman" pitchFamily="18" charset="0"/>
                          <a:ea typeface="黑体" pitchFamily="49" charset="-122"/>
                          <a:cs typeface="Times New Roman" pitchFamily="18" charset="0"/>
                        </a:rPr>
                        <a:t>i</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的子集</a:t>
                      </a:r>
                      <a:endPar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marL="1257300" marR="0" lvl="2"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b="0" u="none" dirty="0" err="1"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Examples</a:t>
                      </a:r>
                      <a:r>
                        <a:rPr lang="en-US" altLang="zh-CN" sz="2000" b="1" kern="1200" baseline="-25000" dirty="0" err="1" smtClean="0">
                          <a:solidFill>
                            <a:srgbClr val="002060"/>
                          </a:solidFill>
                          <a:latin typeface="Times New Roman" pitchFamily="18" charset="0"/>
                          <a:ea typeface="黑体" pitchFamily="49" charset="-122"/>
                          <a:cs typeface="Times New Roman" pitchFamily="18" charset="0"/>
                        </a:rPr>
                        <a:t>vi</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为空</a:t>
                      </a:r>
                      <a:endPar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marL="1714500" marR="0" lvl="3"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在这个分支下加一个叶子结点，结点的</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label</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设置为</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Examples</a:t>
                      </a: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中最普遍的目标属性值</a:t>
                      </a:r>
                      <a:endPar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marL="1257300" marR="0" lvl="2"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否则，在这个分支下加一个子树</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ID3(</a:t>
                      </a:r>
                      <a:r>
                        <a:rPr lang="en-US" altLang="zh-CN" b="0" u="none" dirty="0" err="1"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Examples</a:t>
                      </a:r>
                      <a:r>
                        <a:rPr lang="en-US" altLang="zh-CN" sz="2000" b="1" kern="1200" baseline="-25000" dirty="0" err="1" smtClean="0">
                          <a:solidFill>
                            <a:srgbClr val="002060"/>
                          </a:solidFill>
                          <a:latin typeface="Times New Roman" pitchFamily="18" charset="0"/>
                          <a:ea typeface="黑体" pitchFamily="49" charset="-122"/>
                          <a:cs typeface="Times New Roman" pitchFamily="18" charset="0"/>
                        </a:rPr>
                        <a:t>vi</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0" baseline="0"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Attributes-{A}</a:t>
                      </a:r>
                      <a:r>
                        <a:rPr lang="en-US" altLang="zh-CN" b="0" u="none"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startAt="5"/>
                        <a:tabLst/>
                        <a:defRPr/>
                      </a:pPr>
                      <a:r>
                        <a:rPr lang="zh-CN" altLang="en-US"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结束，返回树</a:t>
                      </a:r>
                      <a:r>
                        <a:rPr lang="en-US" altLang="zh-CN" sz="1800" b="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Root</a:t>
                      </a:r>
                      <a:endParaRPr lang="en-US" altLang="zh-CN" b="0"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13" name="下箭头 12"/>
          <p:cNvSpPr/>
          <p:nvPr/>
        </p:nvSpPr>
        <p:spPr>
          <a:xfrm rot="5400000">
            <a:off x="4745296" y="4019300"/>
            <a:ext cx="288032" cy="69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64088" y="4134271"/>
            <a:ext cx="1512168" cy="461665"/>
          </a:xfrm>
          <a:prstGeom prst="rect">
            <a:avLst/>
          </a:prstGeom>
          <a:noFill/>
        </p:spPr>
        <p:txBody>
          <a:bodyPr wrap="square" rtlCol="0">
            <a:spAutoFit/>
          </a:bodyPr>
          <a:lstStyle/>
          <a:p>
            <a:pPr algn="ctr"/>
            <a:r>
              <a:rPr lang="zh-CN" altLang="en-US" sz="2400" dirty="0" smtClean="0">
                <a:solidFill>
                  <a:srgbClr val="FF0000"/>
                </a:solidFill>
                <a:latin typeface="黑体" panose="02010609060101010101" pitchFamily="49" charset="-122"/>
                <a:ea typeface="黑体" panose="02010609060101010101" pitchFamily="49" charset="-122"/>
              </a:rPr>
              <a:t>特殊情况</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3848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如何选择最佳属性</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衡量给定的属性区分训练样例的能力</a:t>
            </a:r>
            <a:endParaRPr lang="en-US" altLang="zh-CN" sz="2000" dirty="0" smtClean="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smtClean="0">
                <a:latin typeface="Times New Roman" pitchFamily="18" charset="0"/>
                <a:ea typeface="黑体" pitchFamily="49" charset="-122"/>
                <a:cs typeface="Times New Roman" pitchFamily="18" charset="0"/>
              </a:rPr>
              <a:t>信息增益 </a:t>
            </a:r>
            <a:r>
              <a:rPr lang="en-US" altLang="zh-CN" sz="2000" dirty="0" smtClean="0">
                <a:latin typeface="Times New Roman" pitchFamily="18" charset="0"/>
                <a:ea typeface="黑体" pitchFamily="49" charset="-122"/>
                <a:cs typeface="Times New Roman" pitchFamily="18" charset="0"/>
              </a:rPr>
              <a:t>information gain</a:t>
            </a:r>
          </a:p>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信息的度量</a:t>
            </a:r>
            <a:endParaRPr lang="en-US" altLang="zh-CN" sz="2000" dirty="0" smtClean="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smtClean="0">
                <a:latin typeface="Times New Roman" pitchFamily="18" charset="0"/>
                <a:ea typeface="黑体" pitchFamily="49" charset="-122"/>
                <a:cs typeface="Times New Roman" pitchFamily="18" charset="0"/>
              </a:rPr>
              <a:t>熵 </a:t>
            </a:r>
            <a:r>
              <a:rPr lang="en-US" altLang="zh-CN" sz="2000" dirty="0" smtClean="0">
                <a:latin typeface="Times New Roman" pitchFamily="18" charset="0"/>
                <a:ea typeface="黑体" pitchFamily="49" charset="-122"/>
                <a:cs typeface="Times New Roman" pitchFamily="18" charset="0"/>
              </a:rPr>
              <a:t>entropy</a:t>
            </a:r>
          </a:p>
          <a:p>
            <a:pPr lvl="1">
              <a:lnSpc>
                <a:spcPct val="150000"/>
              </a:lnSpc>
              <a:buFont typeface="Wingdings" panose="05000000000000000000" pitchFamily="2" charset="2"/>
              <a:buChar char="ü"/>
            </a:pPr>
            <a:r>
              <a:rPr lang="zh-CN" altLang="en-US" sz="2000" dirty="0">
                <a:latin typeface="Times New Roman" pitchFamily="18" charset="0"/>
                <a:ea typeface="黑体" pitchFamily="49" charset="-122"/>
                <a:cs typeface="Times New Roman" pitchFamily="18" charset="0"/>
              </a:rPr>
              <a:t>刻画</a:t>
            </a:r>
            <a:r>
              <a:rPr lang="zh-CN" altLang="en-US" sz="2000" dirty="0" smtClean="0">
                <a:latin typeface="Times New Roman" pitchFamily="18" charset="0"/>
                <a:ea typeface="黑体" pitchFamily="49" charset="-122"/>
                <a:cs typeface="Times New Roman" pitchFamily="18" charset="0"/>
              </a:rPr>
              <a:t>了样例集的纯度</a:t>
            </a:r>
            <a:r>
              <a:rPr lang="en-US" altLang="zh-CN" sz="2000" dirty="0" smtClean="0">
                <a:latin typeface="Times New Roman" pitchFamily="18" charset="0"/>
                <a:ea typeface="黑体" pitchFamily="49" charset="-122"/>
                <a:cs typeface="Times New Roman" pitchFamily="18" charset="0"/>
              </a:rPr>
              <a:t>(purity)</a:t>
            </a:r>
          </a:p>
          <a:p>
            <a:pPr>
              <a:lnSpc>
                <a:spcPct val="150000"/>
              </a:lnSpc>
              <a:buFont typeface="Wingdings" panose="05000000000000000000" pitchFamily="2" charset="2"/>
              <a:buChar char="p"/>
            </a:pPr>
            <a:r>
              <a:rPr lang="zh-CN" altLang="en-US" sz="2400" dirty="0" smtClean="0">
                <a:latin typeface="Times New Roman" pitchFamily="18" charset="0"/>
                <a:ea typeface="黑体" pitchFamily="49" charset="-122"/>
                <a:cs typeface="Times New Roman" pitchFamily="18" charset="0"/>
              </a:rPr>
              <a:t>目标属性为布尔值的样例集</a:t>
            </a:r>
            <a:r>
              <a:rPr lang="en-US" altLang="zh-CN" sz="2400" dirty="0" smtClean="0">
                <a:latin typeface="Times New Roman" pitchFamily="18" charset="0"/>
                <a:ea typeface="黑体" pitchFamily="49" charset="-122"/>
                <a:cs typeface="Times New Roman" pitchFamily="18" charset="0"/>
              </a:rPr>
              <a:t>S</a:t>
            </a:r>
            <a:r>
              <a:rPr lang="zh-CN" altLang="en-US" sz="2400" dirty="0" smtClean="0">
                <a:latin typeface="Times New Roman" pitchFamily="18" charset="0"/>
                <a:ea typeface="黑体" pitchFamily="49" charset="-122"/>
                <a:cs typeface="Times New Roman" pitchFamily="18" charset="0"/>
              </a:rPr>
              <a:t>的熵</a:t>
            </a:r>
            <a:endParaRPr lang="en-US" altLang="zh-CN" sz="2400" dirty="0" smtClean="0">
              <a:latin typeface="Times New Roman" pitchFamily="18" charset="0"/>
              <a:ea typeface="黑体" pitchFamily="49" charset="-122"/>
              <a:cs typeface="Times New Roman" pitchFamily="18" charset="0"/>
            </a:endParaRPr>
          </a:p>
          <a:p>
            <a:pPr marL="457200" lvl="1" indent="0">
              <a:lnSpc>
                <a:spcPct val="150000"/>
              </a:lnSpc>
              <a:buNone/>
            </a:pPr>
            <a:r>
              <a:rPr lang="en-US" altLang="zh-CN" sz="2000" dirty="0">
                <a:latin typeface="Times New Roman" pitchFamily="18" charset="0"/>
                <a:ea typeface="黑体" pitchFamily="49" charset="-122"/>
                <a:cs typeface="Times New Roman" pitchFamily="18" charset="0"/>
              </a:rPr>
              <a:t> </a:t>
            </a:r>
            <a:r>
              <a:rPr lang="en-US" altLang="zh-CN" sz="2000" dirty="0" smtClean="0">
                <a:latin typeface="Times New Roman" pitchFamily="18" charset="0"/>
                <a:ea typeface="黑体" pitchFamily="49" charset="-122"/>
                <a:cs typeface="Times New Roman" pitchFamily="18" charset="0"/>
              </a:rPr>
              <a:t>        Entropy(S) = -p</a:t>
            </a:r>
            <a:r>
              <a:rPr lang="en-US" altLang="zh-CN" sz="2000" baseline="-25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log</a:t>
            </a:r>
            <a:r>
              <a:rPr lang="en-US" altLang="zh-CN" sz="2000" baseline="-25000" dirty="0" smtClean="0">
                <a:latin typeface="Times New Roman" pitchFamily="18" charset="0"/>
                <a:ea typeface="黑体" pitchFamily="49" charset="-122"/>
                <a:cs typeface="Times New Roman" pitchFamily="18" charset="0"/>
              </a:rPr>
              <a:t>2</a:t>
            </a:r>
            <a:r>
              <a:rPr lang="en-US" altLang="zh-CN" sz="2000" dirty="0" smtClean="0">
                <a:latin typeface="Times New Roman" pitchFamily="18" charset="0"/>
                <a:ea typeface="黑体" pitchFamily="49" charset="-122"/>
                <a:cs typeface="Times New Roman" pitchFamily="18" charset="0"/>
              </a:rPr>
              <a:t>p</a:t>
            </a:r>
            <a:r>
              <a:rPr lang="en-US" altLang="zh-CN" sz="2000" baseline="-25000" dirty="0" smtClean="0">
                <a:latin typeface="Times New Roman" pitchFamily="18" charset="0"/>
                <a:ea typeface="黑体" pitchFamily="49" charset="-122"/>
                <a:cs typeface="Times New Roman" pitchFamily="18" charset="0"/>
              </a:rPr>
              <a:t>+ </a:t>
            </a:r>
            <a:r>
              <a:rPr lang="en-US" altLang="zh-CN" sz="2000" dirty="0" smtClean="0">
                <a:latin typeface="Times New Roman" pitchFamily="18" charset="0"/>
                <a:ea typeface="黑体" pitchFamily="49" charset="-122"/>
                <a:cs typeface="Times New Roman" pitchFamily="18" charset="0"/>
              </a:rPr>
              <a:t>-p</a:t>
            </a:r>
            <a:r>
              <a:rPr lang="en-US" altLang="zh-CN" sz="2000" baseline="-25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log</a:t>
            </a:r>
            <a:r>
              <a:rPr lang="en-US" altLang="zh-CN" sz="2000" baseline="-25000" dirty="0" smtClean="0">
                <a:latin typeface="Times New Roman" pitchFamily="18" charset="0"/>
                <a:ea typeface="黑体" pitchFamily="49" charset="-122"/>
                <a:cs typeface="Times New Roman" pitchFamily="18" charset="0"/>
              </a:rPr>
              <a:t>2</a:t>
            </a:r>
            <a:r>
              <a:rPr lang="en-US" altLang="zh-CN" sz="2000" dirty="0" smtClean="0">
                <a:latin typeface="Times New Roman" pitchFamily="18" charset="0"/>
                <a:ea typeface="黑体" pitchFamily="49" charset="-122"/>
                <a:cs typeface="Times New Roman" pitchFamily="18" charset="0"/>
              </a:rPr>
              <a:t>p</a:t>
            </a:r>
            <a:r>
              <a:rPr lang="en-US" altLang="zh-CN" sz="2000" baseline="-25000" dirty="0" smtClean="0">
                <a:latin typeface="Times New Roman" pitchFamily="18" charset="0"/>
                <a:ea typeface="黑体" pitchFamily="49" charset="-122"/>
                <a:cs typeface="Times New Roman" pitchFamily="18" charset="0"/>
              </a:rPr>
              <a:t>-</a:t>
            </a:r>
            <a:endParaRPr lang="en-US" altLang="zh-CN" sz="2000" baseline="-25000" dirty="0">
              <a:latin typeface="Times New Roman" pitchFamily="18" charset="0"/>
              <a:ea typeface="黑体" pitchFamily="49" charset="-122"/>
              <a:cs typeface="Times New Roman" pitchFamily="18" charset="0"/>
            </a:endParaRP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Tree>
    <p:extLst>
      <p:ext uri="{BB962C8B-B14F-4D97-AF65-F5344CB8AC3E}">
        <p14:creationId xmlns:p14="http://schemas.microsoft.com/office/powerpoint/2010/main" val="3202901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例子</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a:lnSpc>
                <a:spcPct val="150000"/>
              </a:lnSpc>
              <a:buFont typeface="Wingdings" panose="05000000000000000000" pitchFamily="2" charset="2"/>
              <a:buChar char="p"/>
            </a:pPr>
            <a:r>
              <a:rPr lang="zh-CN" altLang="en-US" sz="2000" dirty="0">
                <a:latin typeface="Times New Roman" pitchFamily="18" charset="0"/>
                <a:ea typeface="黑体" pitchFamily="49" charset="-122"/>
                <a:cs typeface="Times New Roman" pitchFamily="18" charset="0"/>
              </a:rPr>
              <a:t>假设 </a:t>
            </a:r>
            <a:r>
              <a:rPr lang="en-US" altLang="zh-CN" sz="2000" dirty="0">
                <a:latin typeface="Times New Roman" pitchFamily="18" charset="0"/>
                <a:ea typeface="黑体" pitchFamily="49" charset="-122"/>
                <a:cs typeface="Times New Roman" pitchFamily="18" charset="0"/>
              </a:rPr>
              <a:t>S </a:t>
            </a:r>
            <a:r>
              <a:rPr lang="zh-CN" altLang="en-US" sz="2000" dirty="0">
                <a:latin typeface="Times New Roman" pitchFamily="18" charset="0"/>
                <a:ea typeface="黑体" pitchFamily="49" charset="-122"/>
                <a:cs typeface="Times New Roman" pitchFamily="18" charset="0"/>
              </a:rPr>
              <a:t>是一个关于某概念的有</a:t>
            </a:r>
            <a:r>
              <a:rPr lang="en-US" altLang="zh-CN" sz="2000" dirty="0">
                <a:latin typeface="Times New Roman" pitchFamily="18" charset="0"/>
                <a:ea typeface="黑体" pitchFamily="49" charset="-122"/>
                <a:cs typeface="Times New Roman" pitchFamily="18" charset="0"/>
              </a:rPr>
              <a:t>14 </a:t>
            </a:r>
            <a:r>
              <a:rPr lang="zh-CN" altLang="en-US" sz="2000" dirty="0">
                <a:latin typeface="Times New Roman" pitchFamily="18" charset="0"/>
                <a:ea typeface="黑体" pitchFamily="49" charset="-122"/>
                <a:cs typeface="Times New Roman" pitchFamily="18" charset="0"/>
              </a:rPr>
              <a:t>个样例的集合，它包括</a:t>
            </a:r>
            <a:r>
              <a:rPr lang="en-US" altLang="zh-CN" sz="2000" dirty="0">
                <a:latin typeface="Times New Roman" pitchFamily="18" charset="0"/>
                <a:ea typeface="黑体" pitchFamily="49" charset="-122"/>
                <a:cs typeface="Times New Roman" pitchFamily="18" charset="0"/>
              </a:rPr>
              <a:t>9 </a:t>
            </a:r>
            <a:r>
              <a:rPr lang="zh-CN" altLang="en-US" sz="2000" dirty="0">
                <a:latin typeface="Times New Roman" pitchFamily="18" charset="0"/>
                <a:ea typeface="黑体" pitchFamily="49" charset="-122"/>
                <a:cs typeface="Times New Roman" pitchFamily="18" charset="0"/>
              </a:rPr>
              <a:t>个正例和</a:t>
            </a:r>
            <a:r>
              <a:rPr lang="en-US" altLang="zh-CN" sz="2000" dirty="0">
                <a:latin typeface="Times New Roman" pitchFamily="18" charset="0"/>
                <a:ea typeface="黑体" pitchFamily="49" charset="-122"/>
                <a:cs typeface="Times New Roman" pitchFamily="18" charset="0"/>
              </a:rPr>
              <a:t>5</a:t>
            </a:r>
            <a:r>
              <a:rPr lang="zh-CN" altLang="en-US" sz="2000" dirty="0">
                <a:latin typeface="Times New Roman" pitchFamily="18" charset="0"/>
                <a:ea typeface="黑体" pitchFamily="49" charset="-122"/>
                <a:cs typeface="Times New Roman" pitchFamily="18" charset="0"/>
              </a:rPr>
              <a:t>个反例（我们用记号</a:t>
            </a:r>
            <a:r>
              <a:rPr lang="en-US" altLang="zh-CN" sz="2000" dirty="0">
                <a:latin typeface="Times New Roman" pitchFamily="18" charset="0"/>
                <a:ea typeface="黑体" pitchFamily="49" charset="-122"/>
                <a:cs typeface="Times New Roman" pitchFamily="18" charset="0"/>
              </a:rPr>
              <a:t>[9</a:t>
            </a:r>
            <a:r>
              <a:rPr lang="en-US" altLang="zh-CN" sz="2000" baseline="-25000" dirty="0" smtClean="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,5</a:t>
            </a:r>
            <a:r>
              <a:rPr lang="en-US" altLang="zh-CN" sz="2000" baseline="-25000" dirty="0" smtClean="0">
                <a:latin typeface="Times New Roman" pitchFamily="18" charset="0"/>
                <a:ea typeface="黑体" pitchFamily="49" charset="-122"/>
                <a:cs typeface="Times New Roman" pitchFamily="18" charset="0"/>
              </a:rPr>
              <a:t>-</a:t>
            </a:r>
            <a:r>
              <a:rPr lang="en-US" altLang="zh-CN" sz="2000" dirty="0">
                <a:latin typeface="Times New Roman" pitchFamily="18" charset="0"/>
                <a:ea typeface="黑体" pitchFamily="49" charset="-122"/>
                <a:cs typeface="Times New Roman" pitchFamily="18" charset="0"/>
              </a:rPr>
              <a:t>]</a:t>
            </a:r>
            <a:r>
              <a:rPr lang="zh-CN" altLang="en-US" sz="2000" dirty="0">
                <a:latin typeface="Times New Roman" pitchFamily="18" charset="0"/>
                <a:ea typeface="黑体" pitchFamily="49" charset="-122"/>
                <a:cs typeface="Times New Roman" pitchFamily="18" charset="0"/>
              </a:rPr>
              <a:t>来概括这样的数据样例）。那么</a:t>
            </a:r>
            <a:r>
              <a:rPr lang="en-US" altLang="zh-CN" sz="2000" dirty="0">
                <a:latin typeface="Times New Roman" pitchFamily="18" charset="0"/>
                <a:ea typeface="黑体" pitchFamily="49" charset="-122"/>
                <a:cs typeface="Times New Roman" pitchFamily="18" charset="0"/>
              </a:rPr>
              <a:t>S </a:t>
            </a:r>
            <a:r>
              <a:rPr lang="zh-CN" altLang="en-US" sz="2000" dirty="0">
                <a:latin typeface="Times New Roman" pitchFamily="18" charset="0"/>
                <a:ea typeface="黑体" pitchFamily="49" charset="-122"/>
                <a:cs typeface="Times New Roman" pitchFamily="18" charset="0"/>
              </a:rPr>
              <a:t>相对于这个布尔分类的熵（</a:t>
            </a:r>
            <a:r>
              <a:rPr lang="en-US" altLang="zh-CN" sz="2000" dirty="0">
                <a:latin typeface="Times New Roman" pitchFamily="18" charset="0"/>
                <a:ea typeface="黑体" pitchFamily="49" charset="-122"/>
                <a:cs typeface="Times New Roman" pitchFamily="18" charset="0"/>
              </a:rPr>
              <a:t>Entropy</a:t>
            </a:r>
            <a:r>
              <a:rPr lang="zh-CN" altLang="en-US" sz="2000" dirty="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为</a:t>
            </a:r>
            <a:endParaRPr lang="en-US" altLang="zh-CN" sz="2000" dirty="0" smtClean="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r>
              <a:rPr lang="pl-PL" altLang="zh-CN" sz="2000" dirty="0" smtClean="0">
                <a:latin typeface="Times New Roman" pitchFamily="18" charset="0"/>
                <a:ea typeface="黑体" pitchFamily="49" charset="-122"/>
                <a:cs typeface="Times New Roman" pitchFamily="18" charset="0"/>
              </a:rPr>
              <a:t>Entropy([</a:t>
            </a:r>
            <a:r>
              <a:rPr lang="pl-PL" altLang="zh-CN" sz="2000" dirty="0">
                <a:latin typeface="Times New Roman" pitchFamily="18" charset="0"/>
                <a:ea typeface="黑体" pitchFamily="49" charset="-122"/>
                <a:cs typeface="Times New Roman" pitchFamily="18" charset="0"/>
              </a:rPr>
              <a:t>9</a:t>
            </a:r>
            <a:r>
              <a:rPr lang="pl-PL" altLang="zh-CN" sz="2000" baseline="-25000" dirty="0">
                <a:latin typeface="Times New Roman" pitchFamily="18" charset="0"/>
                <a:ea typeface="黑体" pitchFamily="49" charset="-122"/>
                <a:cs typeface="Times New Roman" pitchFamily="18" charset="0"/>
              </a:rPr>
              <a:t>+</a:t>
            </a:r>
            <a:r>
              <a:rPr lang="pl-PL" altLang="zh-CN" sz="2000" dirty="0">
                <a:latin typeface="Times New Roman" pitchFamily="18" charset="0"/>
                <a:ea typeface="黑体" pitchFamily="49" charset="-122"/>
                <a:cs typeface="Times New Roman" pitchFamily="18" charset="0"/>
              </a:rPr>
              <a:t>,</a:t>
            </a:r>
            <a:r>
              <a:rPr lang="pl-PL" altLang="zh-CN" sz="2000" dirty="0" smtClean="0">
                <a:latin typeface="Times New Roman" pitchFamily="18" charset="0"/>
                <a:ea typeface="黑体" pitchFamily="49" charset="-122"/>
                <a:cs typeface="Times New Roman" pitchFamily="18" charset="0"/>
              </a:rPr>
              <a:t>5</a:t>
            </a:r>
            <a:r>
              <a:rPr lang="pl-PL" altLang="zh-CN" sz="2000" baseline="-25000" dirty="0" smtClean="0">
                <a:latin typeface="Times New Roman" pitchFamily="18" charset="0"/>
                <a:ea typeface="黑体" pitchFamily="49" charset="-122"/>
                <a:cs typeface="Times New Roman" pitchFamily="18" charset="0"/>
              </a:rPr>
              <a:t>-</a:t>
            </a:r>
            <a:r>
              <a:rPr lang="pl-PL" altLang="zh-CN" sz="2000" dirty="0" smtClean="0">
                <a:latin typeface="Times New Roman" pitchFamily="18" charset="0"/>
                <a:ea typeface="黑体" pitchFamily="49" charset="-122"/>
                <a:cs typeface="Times New Roman" pitchFamily="18" charset="0"/>
              </a:rPr>
              <a:t>])= </a:t>
            </a:r>
            <a:r>
              <a:rPr lang="pl-PL" altLang="zh-CN" sz="2000" dirty="0">
                <a:latin typeface="Times New Roman" pitchFamily="18" charset="0"/>
                <a:ea typeface="黑体" pitchFamily="49" charset="-122"/>
                <a:cs typeface="Times New Roman" pitchFamily="18" charset="0"/>
              </a:rPr>
              <a:t>-(</a:t>
            </a:r>
            <a:r>
              <a:rPr lang="pl-PL" altLang="zh-CN" sz="2000" dirty="0" smtClean="0">
                <a:latin typeface="Times New Roman" pitchFamily="18" charset="0"/>
                <a:ea typeface="黑体" pitchFamily="49" charset="-122"/>
                <a:cs typeface="Times New Roman" pitchFamily="18" charset="0"/>
              </a:rPr>
              <a:t>9/14)log</a:t>
            </a:r>
            <a:r>
              <a:rPr lang="pl-PL" altLang="zh-CN" sz="2000" baseline="-25000" dirty="0" smtClean="0">
                <a:latin typeface="Times New Roman" pitchFamily="18" charset="0"/>
                <a:ea typeface="黑体" pitchFamily="49" charset="-122"/>
                <a:cs typeface="Times New Roman" pitchFamily="18" charset="0"/>
              </a:rPr>
              <a:t>2</a:t>
            </a:r>
            <a:r>
              <a:rPr lang="pl-PL" altLang="zh-CN" sz="2000" dirty="0" smtClean="0">
                <a:latin typeface="Times New Roman" pitchFamily="18" charset="0"/>
                <a:ea typeface="黑体" pitchFamily="49" charset="-122"/>
                <a:cs typeface="Times New Roman" pitchFamily="18" charset="0"/>
              </a:rPr>
              <a:t>(9/14)-(</a:t>
            </a:r>
            <a:r>
              <a:rPr lang="pl-PL" altLang="zh-CN" sz="2000" dirty="0">
                <a:latin typeface="Times New Roman" pitchFamily="18" charset="0"/>
                <a:ea typeface="黑体" pitchFamily="49" charset="-122"/>
                <a:cs typeface="Times New Roman" pitchFamily="18" charset="0"/>
              </a:rPr>
              <a:t>5 /</a:t>
            </a:r>
            <a:r>
              <a:rPr lang="pl-PL" altLang="zh-CN" sz="2000" dirty="0" smtClean="0">
                <a:latin typeface="Times New Roman" pitchFamily="18" charset="0"/>
                <a:ea typeface="黑体" pitchFamily="49" charset="-122"/>
                <a:cs typeface="Times New Roman" pitchFamily="18" charset="0"/>
              </a:rPr>
              <a:t>14)log</a:t>
            </a:r>
            <a:r>
              <a:rPr lang="pl-PL" altLang="zh-CN" sz="2000" baseline="-25000" dirty="0" smtClean="0">
                <a:latin typeface="Times New Roman" pitchFamily="18" charset="0"/>
                <a:ea typeface="黑体" pitchFamily="49" charset="-122"/>
                <a:cs typeface="Times New Roman" pitchFamily="18" charset="0"/>
              </a:rPr>
              <a:t>2</a:t>
            </a:r>
            <a:r>
              <a:rPr lang="pl-PL" altLang="zh-CN" sz="2000" dirty="0" smtClean="0">
                <a:latin typeface="Times New Roman" pitchFamily="18" charset="0"/>
                <a:ea typeface="黑体" pitchFamily="49" charset="-122"/>
                <a:cs typeface="Times New Roman" pitchFamily="18" charset="0"/>
              </a:rPr>
              <a:t>(5/14)=0.940</a:t>
            </a:r>
            <a:endParaRPr lang="en-US" altLang="zh-CN" sz="2000" dirty="0" smtClean="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r>
              <a:rPr lang="zh-CN" altLang="en-US" sz="2000" dirty="0" smtClean="0">
                <a:solidFill>
                  <a:srgbClr val="FF0000"/>
                </a:solidFill>
                <a:latin typeface="Times New Roman" pitchFamily="18" charset="0"/>
                <a:ea typeface="黑体" pitchFamily="49" charset="-122"/>
                <a:cs typeface="Times New Roman" pitchFamily="18" charset="0"/>
              </a:rPr>
              <a:t>如果</a:t>
            </a:r>
            <a:r>
              <a:rPr lang="en-US" altLang="zh-CN" sz="2000" dirty="0" smtClean="0">
                <a:solidFill>
                  <a:srgbClr val="FF0000"/>
                </a:solidFill>
                <a:latin typeface="Times New Roman" pitchFamily="18" charset="0"/>
                <a:ea typeface="黑体" pitchFamily="49" charset="-122"/>
                <a:cs typeface="Times New Roman" pitchFamily="18" charset="0"/>
              </a:rPr>
              <a:t>S</a:t>
            </a:r>
            <a:r>
              <a:rPr lang="zh-CN" altLang="en-US" sz="2000" dirty="0" smtClean="0">
                <a:solidFill>
                  <a:srgbClr val="FF0000"/>
                </a:solidFill>
                <a:latin typeface="Times New Roman" pitchFamily="18" charset="0"/>
                <a:ea typeface="黑体" pitchFamily="49" charset="-122"/>
                <a:cs typeface="Times New Roman" pitchFamily="18" charset="0"/>
              </a:rPr>
              <a:t>的所有成员属于同一类，</a:t>
            </a:r>
            <a:r>
              <a:rPr lang="en-US" altLang="zh-CN" sz="2000" dirty="0" smtClean="0">
                <a:solidFill>
                  <a:srgbClr val="FF0000"/>
                </a:solidFill>
                <a:latin typeface="Times New Roman" pitchFamily="18" charset="0"/>
                <a:ea typeface="黑体" pitchFamily="49" charset="-122"/>
                <a:cs typeface="Times New Roman" pitchFamily="18" charset="0"/>
              </a:rPr>
              <a:t>-1log</a:t>
            </a:r>
            <a:r>
              <a:rPr lang="en-US" altLang="zh-CN" sz="2000" baseline="-25000" dirty="0" smtClean="0">
                <a:solidFill>
                  <a:srgbClr val="FF0000"/>
                </a:solidFill>
                <a:latin typeface="Times New Roman" pitchFamily="18" charset="0"/>
                <a:ea typeface="黑体" pitchFamily="49" charset="-122"/>
                <a:cs typeface="Times New Roman" pitchFamily="18" charset="0"/>
              </a:rPr>
              <a:t>2</a:t>
            </a:r>
            <a:r>
              <a:rPr lang="en-US" altLang="zh-CN" sz="2000" dirty="0" smtClean="0">
                <a:solidFill>
                  <a:srgbClr val="FF0000"/>
                </a:solidFill>
                <a:latin typeface="Times New Roman" pitchFamily="18" charset="0"/>
                <a:ea typeface="黑体" pitchFamily="49" charset="-122"/>
                <a:cs typeface="Times New Roman" pitchFamily="18" charset="0"/>
              </a:rPr>
              <a:t>1+0log</a:t>
            </a:r>
            <a:r>
              <a:rPr lang="en-US" altLang="zh-CN" sz="2000" baseline="-25000" dirty="0">
                <a:solidFill>
                  <a:srgbClr val="FF0000"/>
                </a:solidFill>
                <a:latin typeface="Times New Roman" pitchFamily="18" charset="0"/>
                <a:ea typeface="黑体" pitchFamily="49" charset="-122"/>
                <a:cs typeface="Times New Roman" pitchFamily="18" charset="0"/>
              </a:rPr>
              <a:t>2</a:t>
            </a:r>
            <a:r>
              <a:rPr lang="en-US" altLang="zh-CN" sz="2000" dirty="0" smtClean="0">
                <a:solidFill>
                  <a:srgbClr val="FF0000"/>
                </a:solidFill>
                <a:latin typeface="Times New Roman" pitchFamily="18" charset="0"/>
                <a:ea typeface="黑体" pitchFamily="49" charset="-122"/>
                <a:cs typeface="Times New Roman" pitchFamily="18" charset="0"/>
              </a:rPr>
              <a:t>0=0</a:t>
            </a:r>
            <a:endParaRPr lang="pl-PL" altLang="zh-CN" sz="2000" dirty="0">
              <a:solidFill>
                <a:srgbClr val="FF0000"/>
              </a:solidFill>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zh-CN" altLang="en-US"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pic>
        <p:nvPicPr>
          <p:cNvPr id="5" name="Picture 3" descr="entr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732240" y="4509120"/>
            <a:ext cx="2007040" cy="1816547"/>
          </a:xfrm>
          <a:prstGeom prst="rect">
            <a:avLst/>
          </a:prstGeom>
          <a:noFill/>
          <a:ln/>
        </p:spPr>
      </p:pic>
    </p:spTree>
    <p:extLst>
      <p:ext uri="{BB962C8B-B14F-4D97-AF65-F5344CB8AC3E}">
        <p14:creationId xmlns:p14="http://schemas.microsoft.com/office/powerpoint/2010/main" val="32029013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信息增益</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fontScale="92500"/>
          </a:bodyPr>
          <a:lstStyle/>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熵的一般定义</a:t>
            </a:r>
            <a:endParaRPr lang="en-US" altLang="zh-CN" sz="2000" dirty="0" smtClean="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smtClean="0">
              <a:solidFill>
                <a:srgbClr val="FF0000"/>
              </a:solidFill>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r>
              <a:rPr lang="zh-CN" altLang="en-US" sz="2000" dirty="0" smtClean="0">
                <a:solidFill>
                  <a:srgbClr val="FF0000"/>
                </a:solidFill>
                <a:latin typeface="Times New Roman" pitchFamily="18" charset="0"/>
                <a:ea typeface="黑体" pitchFamily="49" charset="-122"/>
                <a:cs typeface="Times New Roman" pitchFamily="18" charset="0"/>
              </a:rPr>
              <a:t>信息增益</a:t>
            </a:r>
            <a:endParaRPr lang="en-US" altLang="zh-CN" sz="2000" dirty="0" smtClean="0">
              <a:solidFill>
                <a:srgbClr val="FF000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smtClean="0">
                <a:solidFill>
                  <a:srgbClr val="FF0000"/>
                </a:solidFill>
                <a:latin typeface="Times New Roman" pitchFamily="18" charset="0"/>
                <a:ea typeface="黑体" pitchFamily="49" charset="-122"/>
                <a:cs typeface="Times New Roman" pitchFamily="18" charset="0"/>
              </a:rPr>
              <a:t>使用属性分割样例，导致的期望熵降低</a:t>
            </a:r>
            <a:endParaRPr lang="en-US" altLang="zh-CN" sz="2000" dirty="0" smtClean="0">
              <a:solidFill>
                <a:srgbClr val="FF000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endParaRPr lang="en-US" altLang="zh-CN" sz="2000" dirty="0">
              <a:solidFill>
                <a:srgbClr val="FF000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endParaRPr lang="en-US" altLang="zh-CN" sz="2000" dirty="0" smtClean="0">
              <a:solidFill>
                <a:srgbClr val="FF000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solidFill>
                  <a:srgbClr val="0070C0"/>
                </a:solidFill>
                <a:latin typeface="Times New Roman" pitchFamily="18" charset="0"/>
                <a:ea typeface="黑体" pitchFamily="49" charset="-122"/>
                <a:cs typeface="Times New Roman" pitchFamily="18" charset="0"/>
              </a:rPr>
              <a:t>其中 </a:t>
            </a:r>
            <a:r>
              <a:rPr lang="en-US" altLang="zh-CN" sz="2000" dirty="0">
                <a:solidFill>
                  <a:srgbClr val="0070C0"/>
                </a:solidFill>
                <a:latin typeface="Times New Roman" pitchFamily="18" charset="0"/>
                <a:ea typeface="黑体" pitchFamily="49" charset="-122"/>
                <a:cs typeface="Times New Roman" pitchFamily="18" charset="0"/>
              </a:rPr>
              <a:t>Values(A)</a:t>
            </a:r>
            <a:r>
              <a:rPr lang="zh-CN" altLang="en-US" sz="2000" dirty="0">
                <a:solidFill>
                  <a:srgbClr val="0070C0"/>
                </a:solidFill>
                <a:latin typeface="Times New Roman" pitchFamily="18" charset="0"/>
                <a:ea typeface="黑体" pitchFamily="49" charset="-122"/>
                <a:cs typeface="Times New Roman" pitchFamily="18" charset="0"/>
              </a:rPr>
              <a:t>是属性</a:t>
            </a:r>
            <a:r>
              <a:rPr lang="en-US" altLang="zh-CN" sz="2000" dirty="0">
                <a:solidFill>
                  <a:srgbClr val="0070C0"/>
                </a:solidFill>
                <a:latin typeface="Times New Roman" pitchFamily="18" charset="0"/>
                <a:ea typeface="黑体" pitchFamily="49" charset="-122"/>
                <a:cs typeface="Times New Roman" pitchFamily="18" charset="0"/>
              </a:rPr>
              <a:t>A </a:t>
            </a:r>
            <a:r>
              <a:rPr lang="zh-CN" altLang="en-US" sz="2000" dirty="0">
                <a:solidFill>
                  <a:srgbClr val="0070C0"/>
                </a:solidFill>
                <a:latin typeface="Times New Roman" pitchFamily="18" charset="0"/>
                <a:ea typeface="黑体" pitchFamily="49" charset="-122"/>
                <a:cs typeface="Times New Roman" pitchFamily="18" charset="0"/>
              </a:rPr>
              <a:t>所有可能值的</a:t>
            </a:r>
            <a:r>
              <a:rPr lang="zh-CN" altLang="en-US" sz="2000" dirty="0" smtClean="0">
                <a:solidFill>
                  <a:srgbClr val="0070C0"/>
                </a:solidFill>
                <a:latin typeface="Times New Roman" pitchFamily="18" charset="0"/>
                <a:ea typeface="黑体" pitchFamily="49" charset="-122"/>
                <a:cs typeface="Times New Roman" pitchFamily="18" charset="0"/>
              </a:rPr>
              <a:t>集合</a:t>
            </a:r>
            <a:endParaRPr lang="en-US" altLang="zh-CN" sz="2000" dirty="0">
              <a:solidFill>
                <a:srgbClr val="0070C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en-US" altLang="zh-CN" sz="2000" dirty="0" err="1" smtClean="0">
                <a:solidFill>
                  <a:srgbClr val="0070C0"/>
                </a:solidFill>
                <a:latin typeface="Times New Roman" pitchFamily="18" charset="0"/>
                <a:ea typeface="黑体" pitchFamily="49" charset="-122"/>
                <a:cs typeface="Times New Roman" pitchFamily="18" charset="0"/>
              </a:rPr>
              <a:t>Sv</a:t>
            </a:r>
            <a:r>
              <a:rPr lang="zh-CN" altLang="en-US" sz="2000" dirty="0" smtClean="0">
                <a:solidFill>
                  <a:srgbClr val="0070C0"/>
                </a:solidFill>
                <a:latin typeface="Times New Roman" pitchFamily="18" charset="0"/>
                <a:ea typeface="黑体" pitchFamily="49" charset="-122"/>
                <a:cs typeface="Times New Roman" pitchFamily="18" charset="0"/>
              </a:rPr>
              <a:t>是</a:t>
            </a:r>
            <a:r>
              <a:rPr lang="en-US" altLang="zh-CN" sz="2000" dirty="0">
                <a:solidFill>
                  <a:srgbClr val="0070C0"/>
                </a:solidFill>
                <a:latin typeface="Times New Roman" pitchFamily="18" charset="0"/>
                <a:ea typeface="黑体" pitchFamily="49" charset="-122"/>
                <a:cs typeface="Times New Roman" pitchFamily="18" charset="0"/>
              </a:rPr>
              <a:t>S </a:t>
            </a:r>
            <a:r>
              <a:rPr lang="zh-CN" altLang="en-US" sz="2000" dirty="0">
                <a:solidFill>
                  <a:srgbClr val="0070C0"/>
                </a:solidFill>
                <a:latin typeface="Times New Roman" pitchFamily="18" charset="0"/>
                <a:ea typeface="黑体" pitchFamily="49" charset="-122"/>
                <a:cs typeface="Times New Roman" pitchFamily="18" charset="0"/>
              </a:rPr>
              <a:t>中属性</a:t>
            </a:r>
            <a:r>
              <a:rPr lang="en-US" altLang="zh-CN" sz="2000" dirty="0">
                <a:solidFill>
                  <a:srgbClr val="0070C0"/>
                </a:solidFill>
                <a:latin typeface="Times New Roman" pitchFamily="18" charset="0"/>
                <a:ea typeface="黑体" pitchFamily="49" charset="-122"/>
                <a:cs typeface="Times New Roman" pitchFamily="18" charset="0"/>
              </a:rPr>
              <a:t>A </a:t>
            </a:r>
            <a:r>
              <a:rPr lang="zh-CN" altLang="en-US" sz="2000" dirty="0">
                <a:solidFill>
                  <a:srgbClr val="0070C0"/>
                </a:solidFill>
                <a:latin typeface="Times New Roman" pitchFamily="18" charset="0"/>
                <a:ea typeface="黑体" pitchFamily="49" charset="-122"/>
                <a:cs typeface="Times New Roman" pitchFamily="18" charset="0"/>
              </a:rPr>
              <a:t>的值为</a:t>
            </a:r>
            <a:r>
              <a:rPr lang="en-US" altLang="zh-CN" sz="2000" dirty="0">
                <a:solidFill>
                  <a:srgbClr val="0070C0"/>
                </a:solidFill>
                <a:latin typeface="Times New Roman" pitchFamily="18" charset="0"/>
                <a:ea typeface="黑体" pitchFamily="49" charset="-122"/>
                <a:cs typeface="Times New Roman" pitchFamily="18" charset="0"/>
              </a:rPr>
              <a:t>v </a:t>
            </a:r>
            <a:r>
              <a:rPr lang="zh-CN" altLang="en-US" sz="2000" dirty="0">
                <a:solidFill>
                  <a:srgbClr val="0070C0"/>
                </a:solidFill>
                <a:latin typeface="Times New Roman" pitchFamily="18" charset="0"/>
                <a:ea typeface="黑体" pitchFamily="49" charset="-122"/>
                <a:cs typeface="Times New Roman" pitchFamily="18" charset="0"/>
              </a:rPr>
              <a:t>的</a:t>
            </a:r>
            <a:r>
              <a:rPr lang="zh-CN" altLang="en-US" sz="2000" dirty="0" smtClean="0">
                <a:solidFill>
                  <a:srgbClr val="0070C0"/>
                </a:solidFill>
                <a:latin typeface="Times New Roman" pitchFamily="18" charset="0"/>
                <a:ea typeface="黑体" pitchFamily="49" charset="-122"/>
                <a:cs typeface="Times New Roman" pitchFamily="18" charset="0"/>
              </a:rPr>
              <a:t>子集</a:t>
            </a:r>
            <a:r>
              <a:rPr lang="en-US" altLang="zh-CN" sz="2000" dirty="0" smtClean="0">
                <a:solidFill>
                  <a:srgbClr val="0070C0"/>
                </a:solidFill>
                <a:latin typeface="Times New Roman" pitchFamily="18" charset="0"/>
                <a:ea typeface="黑体" pitchFamily="49" charset="-122"/>
                <a:cs typeface="Times New Roman" pitchFamily="18" charset="0"/>
              </a:rPr>
              <a:t>(</a:t>
            </a:r>
            <a:r>
              <a:rPr lang="zh-CN" altLang="en-US" sz="2000" dirty="0" smtClean="0">
                <a:solidFill>
                  <a:srgbClr val="0070C0"/>
                </a:solidFill>
                <a:latin typeface="Times New Roman" pitchFamily="18" charset="0"/>
                <a:ea typeface="黑体" pitchFamily="49" charset="-122"/>
                <a:cs typeface="Times New Roman" pitchFamily="18" charset="0"/>
              </a:rPr>
              <a:t>也就是</a:t>
            </a:r>
            <a:r>
              <a:rPr lang="zh-CN" altLang="en-US" sz="2000" dirty="0">
                <a:solidFill>
                  <a:srgbClr val="0070C0"/>
                </a:solidFill>
                <a:latin typeface="Times New Roman" pitchFamily="18" charset="0"/>
                <a:ea typeface="黑体" pitchFamily="49" charset="-122"/>
                <a:cs typeface="Times New Roman" pitchFamily="18" charset="0"/>
              </a:rPr>
              <a:t>， </a:t>
            </a:r>
            <a:r>
              <a:rPr lang="en-US" altLang="zh-CN" sz="2000" dirty="0" err="1" smtClean="0">
                <a:solidFill>
                  <a:srgbClr val="0070C0"/>
                </a:solidFill>
                <a:latin typeface="Times New Roman" pitchFamily="18" charset="0"/>
                <a:ea typeface="黑体" pitchFamily="49" charset="-122"/>
                <a:cs typeface="Times New Roman" pitchFamily="18" charset="0"/>
              </a:rPr>
              <a:t>Sv</a:t>
            </a:r>
            <a:r>
              <a:rPr lang="en-US" altLang="zh-CN" sz="2000" dirty="0" smtClean="0">
                <a:solidFill>
                  <a:srgbClr val="0070C0"/>
                </a:solidFill>
                <a:latin typeface="Times New Roman" pitchFamily="18" charset="0"/>
                <a:ea typeface="黑体" pitchFamily="49" charset="-122"/>
                <a:cs typeface="Times New Roman" pitchFamily="18" charset="0"/>
              </a:rPr>
              <a:t> </a:t>
            </a:r>
            <a:r>
              <a:rPr lang="en-US" altLang="zh-CN" sz="2000" dirty="0">
                <a:solidFill>
                  <a:srgbClr val="0070C0"/>
                </a:solidFill>
                <a:latin typeface="Times New Roman" pitchFamily="18" charset="0"/>
                <a:ea typeface="黑体" pitchFamily="49" charset="-122"/>
                <a:cs typeface="Times New Roman" pitchFamily="18" charset="0"/>
              </a:rPr>
              <a:t>={</a:t>
            </a:r>
            <a:r>
              <a:rPr lang="en-US" altLang="zh-CN" sz="2000" dirty="0" err="1">
                <a:solidFill>
                  <a:srgbClr val="0070C0"/>
                </a:solidFill>
                <a:latin typeface="Times New Roman" pitchFamily="18" charset="0"/>
                <a:ea typeface="黑体" pitchFamily="49" charset="-122"/>
                <a:cs typeface="Times New Roman" pitchFamily="18" charset="0"/>
              </a:rPr>
              <a:t>s∈S|A</a:t>
            </a:r>
            <a:r>
              <a:rPr lang="en-US" altLang="zh-CN" sz="2000" dirty="0">
                <a:solidFill>
                  <a:srgbClr val="0070C0"/>
                </a:solidFill>
                <a:latin typeface="Times New Roman" pitchFamily="18" charset="0"/>
                <a:ea typeface="黑体" pitchFamily="49" charset="-122"/>
                <a:cs typeface="Times New Roman" pitchFamily="18" charset="0"/>
              </a:rPr>
              <a:t>(s)=v</a:t>
            </a:r>
            <a:r>
              <a:rPr lang="en-US" altLang="zh-CN" sz="2000" dirty="0" smtClean="0">
                <a:solidFill>
                  <a:srgbClr val="0070C0"/>
                </a:solidFill>
                <a:latin typeface="Times New Roman" pitchFamily="18" charset="0"/>
                <a:ea typeface="黑体" pitchFamily="49" charset="-122"/>
                <a:cs typeface="Times New Roman" pitchFamily="18" charset="0"/>
              </a:rPr>
              <a:t>}</a:t>
            </a:r>
            <a:r>
              <a:rPr lang="en-US" altLang="zh-CN" sz="2000" dirty="0">
                <a:solidFill>
                  <a:srgbClr val="0070C0"/>
                </a:solidFill>
                <a:latin typeface="Times New Roman" pitchFamily="18" charset="0"/>
                <a:ea typeface="黑体" pitchFamily="49" charset="-122"/>
                <a:cs typeface="Times New Roman" pitchFamily="18" charset="0"/>
              </a:rPr>
              <a:t>)</a:t>
            </a:r>
            <a:endParaRPr lang="en-US" altLang="zh-CN" sz="2000" dirty="0" smtClean="0">
              <a:solidFill>
                <a:srgbClr val="0070C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smtClean="0">
                <a:solidFill>
                  <a:srgbClr val="0070C0"/>
                </a:solidFill>
                <a:latin typeface="Times New Roman" pitchFamily="18" charset="0"/>
                <a:ea typeface="黑体" pitchFamily="49" charset="-122"/>
                <a:cs typeface="Times New Roman" pitchFamily="18" charset="0"/>
              </a:rPr>
              <a:t>第一</a:t>
            </a:r>
            <a:r>
              <a:rPr lang="zh-CN" altLang="en-US" sz="2000" dirty="0">
                <a:solidFill>
                  <a:srgbClr val="0070C0"/>
                </a:solidFill>
                <a:latin typeface="Times New Roman" pitchFamily="18" charset="0"/>
                <a:ea typeface="黑体" pitchFamily="49" charset="-122"/>
                <a:cs typeface="Times New Roman" pitchFamily="18" charset="0"/>
              </a:rPr>
              <a:t>项就是原来集合</a:t>
            </a:r>
            <a:r>
              <a:rPr lang="en-US" altLang="zh-CN" sz="2000" dirty="0">
                <a:solidFill>
                  <a:srgbClr val="0070C0"/>
                </a:solidFill>
                <a:latin typeface="Times New Roman" pitchFamily="18" charset="0"/>
                <a:ea typeface="黑体" pitchFamily="49" charset="-122"/>
                <a:cs typeface="Times New Roman" pitchFamily="18" charset="0"/>
              </a:rPr>
              <a:t>S </a:t>
            </a:r>
            <a:r>
              <a:rPr lang="zh-CN" altLang="en-US" sz="2000" dirty="0">
                <a:solidFill>
                  <a:srgbClr val="0070C0"/>
                </a:solidFill>
                <a:latin typeface="Times New Roman" pitchFamily="18" charset="0"/>
                <a:ea typeface="黑体" pitchFamily="49" charset="-122"/>
                <a:cs typeface="Times New Roman" pitchFamily="18" charset="0"/>
              </a:rPr>
              <a:t>的熵，第二项是用</a:t>
            </a:r>
            <a:r>
              <a:rPr lang="en-US" altLang="zh-CN" sz="2000" dirty="0">
                <a:solidFill>
                  <a:srgbClr val="0070C0"/>
                </a:solidFill>
                <a:latin typeface="Times New Roman" pitchFamily="18" charset="0"/>
                <a:ea typeface="黑体" pitchFamily="49" charset="-122"/>
                <a:cs typeface="Times New Roman" pitchFamily="18" charset="0"/>
              </a:rPr>
              <a:t>A </a:t>
            </a:r>
            <a:r>
              <a:rPr lang="zh-CN" altLang="en-US" sz="2000" dirty="0">
                <a:solidFill>
                  <a:srgbClr val="0070C0"/>
                </a:solidFill>
                <a:latin typeface="Times New Roman" pitchFamily="18" charset="0"/>
                <a:ea typeface="黑体" pitchFamily="49" charset="-122"/>
                <a:cs typeface="Times New Roman" pitchFamily="18" charset="0"/>
              </a:rPr>
              <a:t>分类</a:t>
            </a:r>
            <a:r>
              <a:rPr lang="en-US" altLang="zh-CN" sz="2000" dirty="0">
                <a:solidFill>
                  <a:srgbClr val="0070C0"/>
                </a:solidFill>
                <a:latin typeface="Times New Roman" pitchFamily="18" charset="0"/>
                <a:ea typeface="黑体" pitchFamily="49" charset="-122"/>
                <a:cs typeface="Times New Roman" pitchFamily="18" charset="0"/>
              </a:rPr>
              <a:t>S </a:t>
            </a:r>
            <a:r>
              <a:rPr lang="zh-CN" altLang="en-US" sz="2000" dirty="0">
                <a:solidFill>
                  <a:srgbClr val="0070C0"/>
                </a:solidFill>
                <a:latin typeface="Times New Roman" pitchFamily="18" charset="0"/>
                <a:ea typeface="黑体" pitchFamily="49" charset="-122"/>
                <a:cs typeface="Times New Roman" pitchFamily="18" charset="0"/>
              </a:rPr>
              <a:t>后熵的</a:t>
            </a:r>
            <a:r>
              <a:rPr lang="zh-CN" altLang="en-US" dirty="0">
                <a:solidFill>
                  <a:srgbClr val="FF0000"/>
                </a:solidFill>
                <a:latin typeface="Times New Roman" pitchFamily="18" charset="0"/>
                <a:ea typeface="黑体" pitchFamily="49" charset="-122"/>
                <a:cs typeface="Times New Roman" pitchFamily="18" charset="0"/>
              </a:rPr>
              <a:t>期望值</a:t>
            </a:r>
            <a:endParaRPr lang="en-US" altLang="zh-CN" dirty="0" smtClean="0">
              <a:solidFill>
                <a:srgbClr val="FF0000"/>
              </a:solidFill>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endParaRPr lang="en-US" altLang="zh-CN" sz="2000" dirty="0" smtClean="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graphicFrame>
        <p:nvGraphicFramePr>
          <p:cNvPr id="3" name="对象 2"/>
          <p:cNvGraphicFramePr>
            <a:graphicFrameLocks noGrp="1" noChangeAspect="1"/>
          </p:cNvGraphicFramePr>
          <p:nvPr>
            <p:extLst>
              <p:ext uri="{D42A27DB-BD31-4B8C-83A1-F6EECF244321}">
                <p14:modId xmlns:p14="http://schemas.microsoft.com/office/powerpoint/2010/main" val="3176162489"/>
              </p:ext>
            </p:extLst>
          </p:nvPr>
        </p:nvGraphicFramePr>
        <p:xfrm>
          <a:off x="3213180" y="1988840"/>
          <a:ext cx="2717640" cy="583920"/>
        </p:xfrm>
        <a:graphic>
          <a:graphicData uri="http://schemas.openxmlformats.org/presentationml/2006/ole">
            <mc:AlternateContent xmlns:mc="http://schemas.openxmlformats.org/markup-compatibility/2006">
              <mc:Choice xmlns:v="urn:schemas-microsoft-com:vml" Requires="v">
                <p:oleObj spid="_x0000_s1087" name="公式" r:id="rId3" imgW="2717640" imgH="583920" progId="Equation.3">
                  <p:embed/>
                </p:oleObj>
              </mc:Choice>
              <mc:Fallback>
                <p:oleObj name="公式" r:id="rId3" imgW="2717640" imgH="583920" progId="Equation.3">
                  <p:embed/>
                  <p:pic>
                    <p:nvPicPr>
                      <p:cNvPr id="0" name="Object 4"/>
                      <p:cNvPicPr>
                        <a:picLocks noGrp="1" noChangeAspect="1" noChangeArrowheads="1"/>
                      </p:cNvPicPr>
                      <p:nvPr/>
                    </p:nvPicPr>
                    <p:blipFill>
                      <a:blip r:embed="rId4"/>
                      <a:srcRect/>
                      <a:stretch>
                        <a:fillRect/>
                      </a:stretch>
                    </p:blipFill>
                    <p:spPr bwMode="auto">
                      <a:xfrm>
                        <a:off x="3213180" y="1988840"/>
                        <a:ext cx="2717640" cy="5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Grp="1" noChangeAspect="1"/>
          </p:cNvGraphicFramePr>
          <p:nvPr>
            <p:extLst>
              <p:ext uri="{D42A27DB-BD31-4B8C-83A1-F6EECF244321}">
                <p14:modId xmlns:p14="http://schemas.microsoft.com/office/powerpoint/2010/main" val="360229265"/>
              </p:ext>
            </p:extLst>
          </p:nvPr>
        </p:nvGraphicFramePr>
        <p:xfrm>
          <a:off x="2038350" y="4143375"/>
          <a:ext cx="5067300" cy="722313"/>
        </p:xfrm>
        <a:graphic>
          <a:graphicData uri="http://schemas.openxmlformats.org/presentationml/2006/ole">
            <mc:AlternateContent xmlns:mc="http://schemas.openxmlformats.org/markup-compatibility/2006">
              <mc:Choice xmlns:v="urn:schemas-microsoft-com:vml" Requires="v">
                <p:oleObj spid="_x0000_s1088" name="公式" r:id="rId5" imgW="5067000" imgH="723600" progId="Equation.3">
                  <p:embed/>
                </p:oleObj>
              </mc:Choice>
              <mc:Fallback>
                <p:oleObj name="公式" r:id="rId5" imgW="5067000" imgH="723600" progId="Equation.3">
                  <p:embed/>
                  <p:pic>
                    <p:nvPicPr>
                      <p:cNvPr id="0" name="Object 4"/>
                      <p:cNvPicPr>
                        <a:picLocks noGrp="1" noChangeAspect="1" noChangeArrowheads="1"/>
                      </p:cNvPicPr>
                      <p:nvPr/>
                    </p:nvPicPr>
                    <p:blipFill>
                      <a:blip r:embed="rId6"/>
                      <a:srcRect/>
                      <a:stretch>
                        <a:fillRect/>
                      </a:stretch>
                    </p:blipFill>
                    <p:spPr bwMode="auto">
                      <a:xfrm>
                        <a:off x="2038350" y="4143375"/>
                        <a:ext cx="50673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2257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9593" y="764704"/>
            <a:ext cx="8024813" cy="4525963"/>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2951820" y="5542361"/>
            <a:ext cx="3240360" cy="626710"/>
          </a:xfrm>
          <a:prstGeom prst="rect">
            <a:avLst/>
          </a:prstGeom>
        </p:spPr>
        <p:txBody>
          <a:bodyPr wrap="square">
            <a:spAutoFit/>
          </a:bodyPr>
          <a:lstStyle/>
          <a:p>
            <a:pPr algn="ctr">
              <a:lnSpc>
                <a:spcPct val="120000"/>
              </a:lnSpc>
              <a:buNone/>
            </a:pP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打网球</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矩形 5"/>
          <p:cNvSpPr/>
          <p:nvPr/>
        </p:nvSpPr>
        <p:spPr>
          <a:xfrm>
            <a:off x="7285711" y="620688"/>
            <a:ext cx="1452564" cy="4794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10800000">
            <a:off x="7920371" y="5503780"/>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290046" y="6084004"/>
            <a:ext cx="1548680" cy="369332"/>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目标属性</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135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a:lum bright="-12000" contrast="40000"/>
            <a:extLst>
              <a:ext uri="{28A0092B-C50C-407E-A947-70E740481C1C}">
                <a14:useLocalDpi xmlns:a14="http://schemas.microsoft.com/office/drawing/2010/main" val="0"/>
              </a:ext>
            </a:extLst>
          </a:blip>
          <a:srcRect l="9505" t="3513" b="3000"/>
          <a:stretch>
            <a:fillRect/>
          </a:stretch>
        </p:blipFill>
        <p:spPr>
          <a:xfrm>
            <a:off x="2062956" y="836712"/>
            <a:ext cx="5018087" cy="4525963"/>
          </a:xfrm>
          <a:noFill/>
          <a:ln cap="flat">
            <a:solidFill>
              <a:schemeClr val="tx1"/>
            </a:solidFill>
            <a:bevel/>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2951820" y="5542361"/>
            <a:ext cx="3240360" cy="626710"/>
          </a:xfrm>
          <a:prstGeom prst="rect">
            <a:avLst/>
          </a:prstGeom>
        </p:spPr>
        <p:txBody>
          <a:bodyPr wrap="square">
            <a:spAutoFit/>
          </a:bodyPr>
          <a:lstStyle/>
          <a:p>
            <a:pPr algn="ctr">
              <a:lnSpc>
                <a:spcPct val="120000"/>
              </a:lnSpc>
              <a:buNone/>
            </a:pP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信用卡风险</a:t>
            </a:r>
            <a:endParaRPr lang="zh-CN" altLang="en-US" sz="32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6" name="矩形 5"/>
          <p:cNvSpPr/>
          <p:nvPr/>
        </p:nvSpPr>
        <p:spPr>
          <a:xfrm>
            <a:off x="1979712" y="709069"/>
            <a:ext cx="1020516" cy="4794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rot="10800000">
            <a:off x="2357501" y="5592161"/>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727176" y="6172385"/>
            <a:ext cx="1548680" cy="369332"/>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目标属性</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22007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决策树学习的假设空间搜索</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从</a:t>
            </a:r>
            <a:r>
              <a:rPr lang="zh-CN" altLang="en-US" sz="2000" dirty="0">
                <a:latin typeface="Times New Roman" pitchFamily="18" charset="0"/>
                <a:ea typeface="黑体" pitchFamily="49" charset="-122"/>
                <a:cs typeface="Times New Roman" pitchFamily="18" charset="0"/>
              </a:rPr>
              <a:t>一个假设空间中</a:t>
            </a:r>
            <a:r>
              <a:rPr lang="zh-CN" altLang="en-US" sz="2000" dirty="0">
                <a:solidFill>
                  <a:srgbClr val="FF0000"/>
                </a:solidFill>
                <a:latin typeface="Times New Roman" pitchFamily="18" charset="0"/>
                <a:ea typeface="黑体" pitchFamily="49" charset="-122"/>
                <a:cs typeface="Times New Roman" pitchFamily="18" charset="0"/>
              </a:rPr>
              <a:t>搜索一</a:t>
            </a:r>
            <a:r>
              <a:rPr lang="zh-CN" altLang="en-US" sz="2000" dirty="0" smtClean="0">
                <a:solidFill>
                  <a:srgbClr val="FF0000"/>
                </a:solidFill>
                <a:latin typeface="Times New Roman" pitchFamily="18" charset="0"/>
                <a:ea typeface="黑体" pitchFamily="49" charset="-122"/>
                <a:cs typeface="Times New Roman" pitchFamily="18" charset="0"/>
              </a:rPr>
              <a:t>个正确拟合</a:t>
            </a:r>
            <a:r>
              <a:rPr lang="zh-CN" altLang="en-US" sz="2000" dirty="0">
                <a:solidFill>
                  <a:srgbClr val="FF0000"/>
                </a:solidFill>
                <a:latin typeface="Times New Roman" pitchFamily="18" charset="0"/>
                <a:ea typeface="黑体" pitchFamily="49" charset="-122"/>
                <a:cs typeface="Times New Roman" pitchFamily="18" charset="0"/>
              </a:rPr>
              <a:t>训练样例</a:t>
            </a:r>
            <a:r>
              <a:rPr lang="zh-CN" altLang="en-US" sz="2000" dirty="0">
                <a:latin typeface="Times New Roman" pitchFamily="18" charset="0"/>
                <a:ea typeface="黑体" pitchFamily="49" charset="-122"/>
                <a:cs typeface="Times New Roman" pitchFamily="18" charset="0"/>
              </a:rPr>
              <a:t>的假设。</a:t>
            </a:r>
          </a:p>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搜索</a:t>
            </a:r>
            <a:r>
              <a:rPr lang="zh-CN" altLang="en-US" sz="2000" dirty="0">
                <a:latin typeface="Times New Roman" pitchFamily="18" charset="0"/>
                <a:ea typeface="黑体" pitchFamily="49" charset="-122"/>
                <a:cs typeface="Times New Roman" pitchFamily="18" charset="0"/>
              </a:rPr>
              <a:t>的假设空间就是</a:t>
            </a:r>
            <a:r>
              <a:rPr lang="zh-CN" altLang="en-US" sz="2000" dirty="0">
                <a:solidFill>
                  <a:srgbClr val="FF0000"/>
                </a:solidFill>
                <a:latin typeface="Times New Roman" pitchFamily="18" charset="0"/>
                <a:ea typeface="黑体" pitchFamily="49" charset="-122"/>
                <a:cs typeface="Times New Roman" pitchFamily="18" charset="0"/>
              </a:rPr>
              <a:t>可能的决策树的集合</a:t>
            </a:r>
            <a:r>
              <a:rPr lang="zh-CN" altLang="en-US" sz="2000" dirty="0">
                <a:latin typeface="Times New Roman" pitchFamily="18" charset="0"/>
                <a:ea typeface="黑体" pitchFamily="49" charset="-122"/>
                <a:cs typeface="Times New Roman" pitchFamily="18" charset="0"/>
              </a:rPr>
              <a:t>。</a:t>
            </a:r>
          </a:p>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从</a:t>
            </a:r>
            <a:r>
              <a:rPr lang="zh-CN" altLang="en-US" sz="2000" dirty="0">
                <a:latin typeface="Times New Roman" pitchFamily="18" charset="0"/>
                <a:ea typeface="黑体" pitchFamily="49" charset="-122"/>
                <a:cs typeface="Times New Roman" pitchFamily="18" charset="0"/>
              </a:rPr>
              <a:t>简单到复杂的</a:t>
            </a:r>
            <a:r>
              <a:rPr lang="zh-CN" altLang="en-US" sz="2000" dirty="0">
                <a:solidFill>
                  <a:srgbClr val="FF0000"/>
                </a:solidFill>
                <a:latin typeface="Times New Roman" pitchFamily="18" charset="0"/>
                <a:ea typeface="黑体" pitchFamily="49" charset="-122"/>
                <a:cs typeface="Times New Roman" pitchFamily="18" charset="0"/>
              </a:rPr>
              <a:t>爬山算法</a:t>
            </a:r>
            <a:r>
              <a:rPr lang="zh-CN" altLang="en-US" sz="2000" dirty="0" smtClean="0">
                <a:solidFill>
                  <a:srgbClr val="FF0000"/>
                </a:solidFill>
                <a:latin typeface="Times New Roman" pitchFamily="18" charset="0"/>
                <a:ea typeface="黑体" pitchFamily="49" charset="-122"/>
                <a:cs typeface="Times New Roman" pitchFamily="18" charset="0"/>
              </a:rPr>
              <a:t>遍历假设空间</a:t>
            </a:r>
            <a:r>
              <a:rPr lang="zh-CN" altLang="en-US" sz="2000" dirty="0" smtClean="0">
                <a:latin typeface="Times New Roman" pitchFamily="18" charset="0"/>
                <a:ea typeface="黑体" pitchFamily="49" charset="-122"/>
                <a:cs typeface="Times New Roman" pitchFamily="18" charset="0"/>
              </a:rPr>
              <a:t>。从</a:t>
            </a:r>
            <a:r>
              <a:rPr lang="zh-CN" altLang="en-US" sz="2000" dirty="0">
                <a:latin typeface="Times New Roman" pitchFamily="18" charset="0"/>
                <a:ea typeface="黑体" pitchFamily="49" charset="-122"/>
                <a:cs typeface="Times New Roman" pitchFamily="18" charset="0"/>
              </a:rPr>
              <a:t>空的树开始，然后逐步考虑更加复杂的</a:t>
            </a:r>
            <a:r>
              <a:rPr lang="zh-CN" altLang="en-US" sz="2000" dirty="0" smtClean="0">
                <a:latin typeface="Times New Roman" pitchFamily="18" charset="0"/>
                <a:ea typeface="黑体" pitchFamily="49" charset="-122"/>
                <a:cs typeface="Times New Roman" pitchFamily="18" charset="0"/>
              </a:rPr>
              <a:t>假设。引导爬山</a:t>
            </a:r>
            <a:r>
              <a:rPr lang="zh-CN" altLang="en-US" sz="2000" dirty="0">
                <a:latin typeface="Times New Roman" pitchFamily="18" charset="0"/>
                <a:ea typeface="黑体" pitchFamily="49" charset="-122"/>
                <a:cs typeface="Times New Roman" pitchFamily="18" charset="0"/>
              </a:rPr>
              <a:t>搜索的评估函数是信息增益度量。</a:t>
            </a: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940152" y="3455446"/>
            <a:ext cx="2953334" cy="3286667"/>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0834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itchFamily="49" charset="-122"/>
                <a:cs typeface="Times New Roman" panose="02020603050405020304" pitchFamily="18" charset="0"/>
              </a:rPr>
              <a:t>ID3</a:t>
            </a:r>
            <a:r>
              <a:rPr lang="zh-CN" altLang="en-US" dirty="0" smtClean="0">
                <a:latin typeface="黑体" pitchFamily="49" charset="-122"/>
                <a:ea typeface="黑体" pitchFamily="49" charset="-122"/>
              </a:rPr>
              <a:t>算法特点</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假设空间：包含</a:t>
            </a:r>
            <a:r>
              <a:rPr lang="zh-CN" altLang="en-US" sz="2000" dirty="0" smtClean="0">
                <a:solidFill>
                  <a:srgbClr val="FF0000"/>
                </a:solidFill>
                <a:latin typeface="Times New Roman" pitchFamily="18" charset="0"/>
                <a:ea typeface="黑体" pitchFamily="49" charset="-122"/>
                <a:cs typeface="Times New Roman" pitchFamily="18" charset="0"/>
              </a:rPr>
              <a:t>所有的决策树</a:t>
            </a:r>
            <a:endParaRPr lang="zh-CN" altLang="en-US"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遍历过程：仅维持</a:t>
            </a:r>
            <a:r>
              <a:rPr lang="zh-CN" altLang="en-US" sz="2000" dirty="0" smtClean="0">
                <a:solidFill>
                  <a:srgbClr val="FF0000"/>
                </a:solidFill>
                <a:latin typeface="Times New Roman" pitchFamily="18" charset="0"/>
                <a:ea typeface="黑体" pitchFamily="49" charset="-122"/>
                <a:cs typeface="Times New Roman" pitchFamily="18" charset="0"/>
              </a:rPr>
              <a:t>单一的当前假设</a:t>
            </a:r>
            <a:endParaRPr lang="en-US" altLang="zh-CN" sz="2000" dirty="0" smtClean="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latin typeface="Times New Roman" pitchFamily="18" charset="0"/>
                <a:ea typeface="黑体" pitchFamily="49" charset="-122"/>
                <a:cs typeface="Times New Roman" pitchFamily="18" charset="0"/>
              </a:rPr>
              <a:t>不同</a:t>
            </a:r>
            <a:r>
              <a:rPr lang="zh-CN" altLang="en-US" sz="2000" dirty="0" smtClean="0">
                <a:latin typeface="Times New Roman" pitchFamily="18" charset="0"/>
                <a:ea typeface="黑体" pitchFamily="49" charset="-122"/>
                <a:cs typeface="Times New Roman" pitchFamily="18" charset="0"/>
              </a:rPr>
              <a:t>于变型空间候选消除算法（</a:t>
            </a:r>
            <a:r>
              <a:rPr lang="zh-CN" altLang="en-US" sz="2000" dirty="0" smtClean="0">
                <a:solidFill>
                  <a:srgbClr val="0070C0"/>
                </a:solidFill>
                <a:latin typeface="Times New Roman" pitchFamily="18" charset="0"/>
                <a:ea typeface="黑体" pitchFamily="49" charset="-122"/>
                <a:cs typeface="Times New Roman" pitchFamily="18" charset="0"/>
              </a:rPr>
              <a:t>维持满足训练样例的所有假设</a:t>
            </a:r>
            <a:r>
              <a:rPr lang="zh-CN" altLang="en-US" sz="2000" dirty="0" smtClean="0">
                <a:latin typeface="Times New Roman" pitchFamily="18" charset="0"/>
                <a:ea typeface="黑体" pitchFamily="49" charset="-122"/>
                <a:cs typeface="Times New Roman" pitchFamily="18" charset="0"/>
              </a:rPr>
              <a:t>）</a:t>
            </a:r>
            <a:endParaRPr lang="en-US" altLang="zh-CN" sz="2000" dirty="0" smtClean="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solidFill>
                  <a:srgbClr val="0070C0"/>
                </a:solidFill>
                <a:latin typeface="Times New Roman" pitchFamily="18" charset="0"/>
                <a:ea typeface="黑体" pitchFamily="49" charset="-122"/>
                <a:cs typeface="Times New Roman" pitchFamily="18" charset="0"/>
              </a:rPr>
              <a:t>如何评判其他候选假设？</a:t>
            </a:r>
          </a:p>
          <a:p>
            <a:pPr>
              <a:lnSpc>
                <a:spcPct val="150000"/>
              </a:lnSpc>
              <a:buFont typeface="Wingdings" panose="05000000000000000000" pitchFamily="2" charset="2"/>
              <a:buChar char="p"/>
            </a:pPr>
            <a:r>
              <a:rPr lang="zh-CN" altLang="en-US" sz="2000" dirty="0" smtClean="0">
                <a:latin typeface="Times New Roman" pitchFamily="18" charset="0"/>
                <a:ea typeface="黑体" pitchFamily="49" charset="-122"/>
                <a:cs typeface="Times New Roman" pitchFamily="18" charset="0"/>
              </a:rPr>
              <a:t>回朔：不进行回朔</a:t>
            </a:r>
            <a:endParaRPr lang="en-US" altLang="zh-CN" sz="2000" dirty="0" smtClean="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latin typeface="Times New Roman" pitchFamily="18" charset="0"/>
                <a:ea typeface="黑体" pitchFamily="49" charset="-122"/>
                <a:cs typeface="Times New Roman" pitchFamily="18" charset="0"/>
              </a:rPr>
              <a:t>局部最优</a:t>
            </a:r>
            <a:endParaRPr lang="en-US" altLang="zh-CN" sz="2000" dirty="0">
              <a:latin typeface="Times New Roman" pitchFamily="18" charset="0"/>
              <a:ea typeface="黑体" pitchFamily="49" charset="-122"/>
              <a:cs typeface="Times New Roman" pitchFamily="18" charset="0"/>
            </a:endParaRPr>
          </a:p>
          <a:p>
            <a:pPr>
              <a:lnSpc>
                <a:spcPct val="150000"/>
              </a:lnSpc>
              <a:buFont typeface="Wingdings" panose="05000000000000000000" pitchFamily="2" charset="2"/>
              <a:buChar char="p"/>
            </a:pPr>
            <a:r>
              <a:rPr lang="zh-CN" altLang="en-US" sz="2000" dirty="0" smtClean="0">
                <a:solidFill>
                  <a:srgbClr val="FF0000"/>
                </a:solidFill>
                <a:latin typeface="Times New Roman" pitchFamily="18" charset="0"/>
                <a:ea typeface="黑体" pitchFamily="49" charset="-122"/>
                <a:cs typeface="Times New Roman" pitchFamily="18" charset="0"/>
              </a:rPr>
              <a:t>基于统计</a:t>
            </a:r>
            <a:endParaRPr lang="en-US" altLang="zh-CN" sz="2000" dirty="0" smtClean="0">
              <a:solidFill>
                <a:srgbClr val="FF0000"/>
              </a:solidFill>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latin typeface="Times New Roman" pitchFamily="18" charset="0"/>
                <a:ea typeface="黑体" pitchFamily="49" charset="-122"/>
                <a:cs typeface="Times New Roman" pitchFamily="18" charset="0"/>
              </a:rPr>
              <a:t>对错误样例不敏感</a:t>
            </a:r>
            <a:endParaRPr lang="en-US" altLang="zh-CN" sz="2000" dirty="0">
              <a:latin typeface="Times New Roman" pitchFamily="18" charset="0"/>
              <a:ea typeface="黑体" pitchFamily="49" charset="-122"/>
              <a:cs typeface="Times New Roman" pitchFamily="18" charset="0"/>
            </a:endParaRPr>
          </a:p>
          <a:p>
            <a:pPr lvl="1">
              <a:lnSpc>
                <a:spcPct val="150000"/>
              </a:lnSpc>
              <a:buFont typeface="Wingdings" panose="05000000000000000000" pitchFamily="2" charset="2"/>
              <a:buChar char="ü"/>
            </a:pPr>
            <a:r>
              <a:rPr lang="zh-CN" altLang="en-US" sz="2000" dirty="0">
                <a:latin typeface="Times New Roman" pitchFamily="18" charset="0"/>
                <a:ea typeface="黑体" pitchFamily="49" charset="-122"/>
                <a:cs typeface="Times New Roman" pitchFamily="18" charset="0"/>
              </a:rPr>
              <a:t>不适用于增量处理</a:t>
            </a: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
        <p:nvSpPr>
          <p:cNvPr id="6" name="下箭头 5"/>
          <p:cNvSpPr/>
          <p:nvPr/>
        </p:nvSpPr>
        <p:spPr>
          <a:xfrm rot="7234988">
            <a:off x="4814340" y="4402064"/>
            <a:ext cx="570713" cy="833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472381" y="5157192"/>
            <a:ext cx="2736304" cy="400110"/>
          </a:xfrm>
          <a:prstGeom prst="rect">
            <a:avLst/>
          </a:prstGeom>
          <a:noFill/>
        </p:spPr>
        <p:txBody>
          <a:bodyPr wrap="square" rtlCol="0">
            <a:spAutoFit/>
          </a:bodyPr>
          <a:lstStyle/>
          <a:p>
            <a:pPr algn="ct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C4.5</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等改进算法</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6266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lstStyle/>
          <a:p>
            <a:r>
              <a:rPr lang="zh-CN" altLang="en-US" dirty="0" smtClean="0">
                <a:latin typeface="黑体" pitchFamily="49" charset="-122"/>
                <a:ea typeface="黑体" pitchFamily="49" charset="-122"/>
              </a:rPr>
              <a:t>概念学习</a:t>
            </a:r>
            <a:r>
              <a:rPr lang="en-US" altLang="zh-CN" dirty="0" smtClean="0">
                <a:latin typeface="黑体" pitchFamily="49" charset="-122"/>
                <a:ea typeface="黑体" pitchFamily="49" charset="-122"/>
              </a:rPr>
              <a:t>(</a:t>
            </a:r>
            <a:r>
              <a:rPr lang="en-US" altLang="zh-CN" dirty="0" smtClean="0">
                <a:latin typeface="Times New Roman" panose="02020603050405020304" pitchFamily="18" charset="0"/>
                <a:ea typeface="黑体" pitchFamily="49" charset="-122"/>
                <a:cs typeface="Times New Roman" panose="02020603050405020304" pitchFamily="18" charset="0"/>
              </a:rPr>
              <a:t>Concept Learning</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6"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lang="zh-CN" altLang="en-US" sz="2400" noProof="0" dirty="0" smtClean="0">
                <a:latin typeface="Times New Roman" pitchFamily="18" charset="0"/>
                <a:ea typeface="黑体" pitchFamily="49" charset="-122"/>
                <a:cs typeface="Times New Roman" pitchFamily="18" charset="0"/>
              </a:rPr>
              <a:t>定义</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a:t>
            </a:r>
            <a:r>
              <a:rPr lang="zh-CN" altLang="en-US" sz="2400" dirty="0" smtClean="0">
                <a:solidFill>
                  <a:srgbClr val="0070C0"/>
                </a:solidFill>
                <a:latin typeface="Times New Roman" pitchFamily="18" charset="0"/>
                <a:ea typeface="黑体" pitchFamily="49" charset="-122"/>
                <a:cs typeface="Times New Roman" pitchFamily="18" charset="0"/>
              </a:rPr>
              <a:t>给定样例集合，以及每个样例是否属于某个概念，</a:t>
            </a:r>
            <a:r>
              <a:rPr lang="zh-CN" altLang="en-US" sz="2400" dirty="0" smtClean="0">
                <a:solidFill>
                  <a:srgbClr val="FF0000"/>
                </a:solidFill>
                <a:latin typeface="Times New Roman" pitchFamily="18" charset="0"/>
                <a:ea typeface="黑体" pitchFamily="49" charset="-122"/>
                <a:cs typeface="Times New Roman" pitchFamily="18" charset="0"/>
              </a:rPr>
              <a:t>自动</a:t>
            </a:r>
            <a:r>
              <a:rPr lang="zh-CN" altLang="en-US" sz="2400" dirty="0" smtClean="0">
                <a:solidFill>
                  <a:srgbClr val="0070C0"/>
                </a:solidFill>
                <a:latin typeface="Times New Roman" pitchFamily="18" charset="0"/>
                <a:ea typeface="黑体" pitchFamily="49" charset="-122"/>
                <a:cs typeface="Times New Roman" pitchFamily="18" charset="0"/>
              </a:rPr>
              <a:t>地推断出该概念的一般定义。</a:t>
            </a:r>
            <a:endParaRPr lang="en-US" altLang="zh-CN" sz="2400" dirty="0">
              <a:solidFill>
                <a:srgbClr val="0070C0"/>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3598243147"/>
              </p:ext>
            </p:extLst>
          </p:nvPr>
        </p:nvGraphicFramePr>
        <p:xfrm>
          <a:off x="179512" y="2924944"/>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Example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algn="ctr"/>
                      <a:r>
                        <a:rPr lang="en-US" altLang="zh-CN" dirty="0" smtClean="0"/>
                        <a:t>Rainy</a:t>
                      </a:r>
                      <a:endParaRPr lang="zh-CN" altLang="en-US" dirty="0"/>
                    </a:p>
                  </a:txBody>
                  <a:tcPr anchor="ctr" anchorCtr="1"/>
                </a:tc>
                <a:tc>
                  <a:txBody>
                    <a:bodyPr/>
                    <a:lstStyle/>
                    <a:p>
                      <a:pPr algn="ctr"/>
                      <a:r>
                        <a:rPr lang="en-US" altLang="zh-CN" dirty="0" smtClean="0"/>
                        <a:t>Cold</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No</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Cool</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4" name="矩形 3"/>
          <p:cNvSpPr/>
          <p:nvPr/>
        </p:nvSpPr>
        <p:spPr>
          <a:xfrm>
            <a:off x="107504" y="2780928"/>
            <a:ext cx="122413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0800000">
            <a:off x="575556" y="5229200"/>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7900" y="5805264"/>
            <a:ext cx="1331640" cy="369332"/>
          </a:xfrm>
          <a:prstGeom prst="rect">
            <a:avLst/>
          </a:prstGeom>
          <a:noFill/>
        </p:spPr>
        <p:txBody>
          <a:bodyPr wrap="square" rtlCol="0">
            <a:spAutoFit/>
          </a:bodyPr>
          <a:lstStyle/>
          <a:p>
            <a:pPr algn="ctr"/>
            <a:r>
              <a:rPr lang="zh-CN" altLang="en-US" dirty="0">
                <a:solidFill>
                  <a:srgbClr val="FF0000"/>
                </a:solidFill>
                <a:latin typeface="黑体" panose="02010609060101010101" pitchFamily="49" charset="-122"/>
                <a:ea typeface="黑体" panose="02010609060101010101" pitchFamily="49" charset="-122"/>
              </a:rPr>
              <a:t>样例数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决策树学习中的归纳偏置</a:t>
            </a:r>
            <a:endParaRPr lang="zh-CN" altLang="en-US" dirty="0">
              <a:latin typeface="黑体" pitchFamily="49" charset="-122"/>
              <a:ea typeface="黑体" pitchFamily="49" charset="-122"/>
            </a:endParaRPr>
          </a:p>
        </p:txBody>
      </p:sp>
      <p:sp>
        <p:nvSpPr>
          <p:cNvPr id="7" name="TextBox 6"/>
          <p:cNvSpPr txBox="1"/>
          <p:nvPr/>
        </p:nvSpPr>
        <p:spPr>
          <a:xfrm>
            <a:off x="755576" y="1978825"/>
            <a:ext cx="3024336" cy="400110"/>
          </a:xfrm>
          <a:prstGeom prst="rect">
            <a:avLst/>
          </a:prstGeom>
          <a:noFill/>
          <a:ln w="25400">
            <a:solidFill>
              <a:schemeClr val="accent1"/>
            </a:solidFill>
          </a:ln>
        </p:spPr>
        <p:txBody>
          <a:bodyPr wrap="square" rtlCol="0">
            <a:spAutoFit/>
          </a:bodyPr>
          <a:lstStyle/>
          <a:p>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近似：优先选择较短的树</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Box 7"/>
          <p:cNvSpPr txBox="1"/>
          <p:nvPr/>
        </p:nvSpPr>
        <p:spPr>
          <a:xfrm>
            <a:off x="755576" y="3058945"/>
            <a:ext cx="3024336" cy="795667"/>
          </a:xfrm>
          <a:prstGeom prst="rect">
            <a:avLst/>
          </a:prstGeom>
          <a:noFill/>
          <a:ln w="25400">
            <a:solidFill>
              <a:schemeClr val="accent1"/>
            </a:solidFill>
          </a:ln>
        </p:spPr>
        <p:txBody>
          <a:bodyPr wrap="square" rtlCol="0">
            <a:spAutoFit/>
          </a:bodyPr>
          <a:lstStyle/>
          <a:p>
            <a:pPr>
              <a:lnSpc>
                <a:spcPct val="12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优先选择信息增益高的属性更接近根结点的树</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十字形 4"/>
          <p:cNvSpPr/>
          <p:nvPr/>
        </p:nvSpPr>
        <p:spPr>
          <a:xfrm>
            <a:off x="2051720" y="2482881"/>
            <a:ext cx="432048" cy="43204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大括号 8"/>
          <p:cNvSpPr/>
          <p:nvPr/>
        </p:nvSpPr>
        <p:spPr>
          <a:xfrm>
            <a:off x="4412069" y="2086837"/>
            <a:ext cx="432048" cy="1656184"/>
          </a:xfrm>
          <a:prstGeom prst="rightBrace">
            <a:avLst/>
          </a:prstGeom>
          <a:ln w="25400" cmpd="thickThi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364088" y="2698905"/>
            <a:ext cx="3024336" cy="400110"/>
          </a:xfrm>
          <a:prstGeom prst="rect">
            <a:avLst/>
          </a:prstGeom>
          <a:noFill/>
          <a:ln w="25400">
            <a:solidFill>
              <a:schemeClr val="accent1"/>
            </a:solidFill>
          </a:ln>
        </p:spPr>
        <p:txBody>
          <a:bodyPr wrap="square" rtlCol="0">
            <a:spAutoFit/>
          </a:bodyPr>
          <a:lstStyle/>
          <a:p>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搜索策略决定了归纳偏置</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下箭头 10"/>
          <p:cNvSpPr/>
          <p:nvPr/>
        </p:nvSpPr>
        <p:spPr>
          <a:xfrm>
            <a:off x="6732240" y="3240754"/>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716016" y="3820978"/>
            <a:ext cx="4248472" cy="400110"/>
          </a:xfrm>
          <a:prstGeom prst="rect">
            <a:avLst/>
          </a:prstGeom>
          <a:noFill/>
        </p:spPr>
        <p:txBody>
          <a:bodyPr wrap="square" rtlCol="0">
            <a:spAutoFit/>
          </a:bodyPr>
          <a:lstStyle/>
          <a:p>
            <a:pPr algn="ct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某种假设优于其他假设</a:t>
            </a:r>
            <a:r>
              <a:rPr lang="en-US" altLang="zh-CN"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(preference)</a:t>
            </a:r>
            <a:endParaRPr lang="zh-CN" altLang="en-US"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12"/>
          <p:cNvSpPr txBox="1"/>
          <p:nvPr/>
        </p:nvSpPr>
        <p:spPr>
          <a:xfrm>
            <a:off x="1043608" y="5085184"/>
            <a:ext cx="7056784" cy="523220"/>
          </a:xfrm>
          <a:prstGeom prst="rect">
            <a:avLst/>
          </a:prstGeom>
          <a:noFill/>
        </p:spPr>
        <p:txBody>
          <a:bodyPr wrap="square" rtlCol="0">
            <a:spAutoFit/>
          </a:bodyPr>
          <a:lstStyle/>
          <a:p>
            <a:pPr algn="ct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优先偏置</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搜索偏置</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vs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限定偏置</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语言偏置</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66987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奥卡姆剃刀原理</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marL="0" indent="0">
              <a:lnSpc>
                <a:spcPct val="150000"/>
              </a:lnSpc>
              <a:buNone/>
            </a:pPr>
            <a:r>
              <a:rPr lang="zh-CN" altLang="en-US" sz="2000" dirty="0" smtClean="0">
                <a:latin typeface="Times New Roman" pitchFamily="18" charset="0"/>
                <a:ea typeface="黑体" pitchFamily="49" charset="-122"/>
                <a:cs typeface="Times New Roman" pitchFamily="18" charset="0"/>
              </a:rPr>
              <a:t>奥</a:t>
            </a:r>
            <a:r>
              <a:rPr lang="zh-CN" altLang="en-US" sz="2000" dirty="0">
                <a:latin typeface="Times New Roman" pitchFamily="18" charset="0"/>
                <a:ea typeface="黑体" pitchFamily="49" charset="-122"/>
                <a:cs typeface="Times New Roman" pitchFamily="18" charset="0"/>
              </a:rPr>
              <a:t>卡姆剃刀：如果对于同一现象有两种不同的假说，应该采取比较简单的那一种</a:t>
            </a:r>
            <a:r>
              <a:rPr lang="zh-CN" altLang="en-US" sz="2000" dirty="0" smtClean="0">
                <a:latin typeface="Times New Roman" pitchFamily="18" charset="0"/>
                <a:ea typeface="黑体" pitchFamily="49" charset="-122"/>
                <a:cs typeface="Times New Roman" pitchFamily="18" charset="0"/>
              </a:rPr>
              <a:t>。</a:t>
            </a:r>
            <a:endParaRPr lang="en-US" altLang="zh-CN" sz="2000" dirty="0" smtClean="0">
              <a:latin typeface="Times New Roman" pitchFamily="18" charset="0"/>
              <a:ea typeface="黑体" pitchFamily="49" charset="-122"/>
              <a:cs typeface="Times New Roman" pitchFamily="18" charset="0"/>
            </a:endParaRP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marL="0" indent="0">
              <a:lnSpc>
                <a:spcPct val="150000"/>
              </a:lnSpc>
              <a:buNone/>
            </a:pPr>
            <a:r>
              <a:rPr lang="zh-CN" altLang="en-US" sz="2000" dirty="0">
                <a:latin typeface="Times New Roman" pitchFamily="18" charset="0"/>
                <a:ea typeface="黑体" pitchFamily="49" charset="-122"/>
                <a:cs typeface="Times New Roman" pitchFamily="18" charset="0"/>
              </a:rPr>
              <a:t>奥卡姆剃刀：优先选择拟合数据的最简单假设。</a:t>
            </a:r>
          </a:p>
          <a:p>
            <a:pPr marL="0" indent="0">
              <a:lnSpc>
                <a:spcPct val="150000"/>
              </a:lnSpc>
              <a:buNone/>
            </a:pPr>
            <a:endParaRPr lang="zh-CN" altLang="en-US" sz="2000" dirty="0">
              <a:latin typeface="Times New Roman" pitchFamily="18" charset="0"/>
              <a:ea typeface="黑体" pitchFamily="49" charset="-122"/>
              <a:cs typeface="Times New Roman" pitchFamily="18" charset="0"/>
            </a:endParaRP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
        <p:nvSpPr>
          <p:cNvPr id="5" name="TextBox 4"/>
          <p:cNvSpPr txBox="1"/>
          <p:nvPr/>
        </p:nvSpPr>
        <p:spPr>
          <a:xfrm>
            <a:off x="251520" y="4869160"/>
            <a:ext cx="8640960" cy="1692771"/>
          </a:xfrm>
          <a:prstGeom prst="rect">
            <a:avLst/>
          </a:prstGeom>
          <a:noFill/>
          <a:ln w="25400">
            <a:solidFill>
              <a:schemeClr val="accent1"/>
            </a:solidFill>
          </a:ln>
        </p:spPr>
        <p:txBody>
          <a:bodyPr wrap="square" rtlCol="0">
            <a:spAutoFit/>
          </a:bodyPr>
          <a:lstStyle/>
          <a:p>
            <a:pPr>
              <a:lnSpc>
                <a:spcPct val="130000"/>
              </a:lnSpc>
            </a:pP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Occam’s </a:t>
            </a: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razor (1324)</a:t>
            </a: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公理</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pPr>
            <a:r>
              <a:rPr lang="zh-CN" altLang="en-US"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“如果少做就能完成，多做即是徒劳</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如无必要，勿增实体。”</a:t>
            </a:r>
          </a:p>
          <a:p>
            <a:pPr>
              <a:lnSpc>
                <a:spcPct val="130000"/>
              </a:lnSpc>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It is vain to do with more what can be done with less</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Entities should not be multiplied beyond necessity</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下箭头 5"/>
          <p:cNvSpPr/>
          <p:nvPr/>
        </p:nvSpPr>
        <p:spPr>
          <a:xfrm>
            <a:off x="4427984" y="2420888"/>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0" y="4149080"/>
            <a:ext cx="9144000" cy="400110"/>
          </a:xfrm>
          <a:prstGeom prst="rect">
            <a:avLst/>
          </a:prstGeom>
          <a:noFill/>
        </p:spPr>
        <p:txBody>
          <a:bodyPr wrap="square" rtlCol="0">
            <a:spAutoFit/>
          </a:bodyPr>
          <a:lstStyle/>
          <a:p>
            <a:pPr algn="ct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不是简单的选择</a:t>
            </a:r>
            <a:r>
              <a:rPr lang="zh-CN" altLang="en-US" sz="2000"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最简化的假设</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，而是推理所依据的是使</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可证伪的假设的数目更少</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下箭头 7"/>
          <p:cNvSpPr/>
          <p:nvPr/>
        </p:nvSpPr>
        <p:spPr>
          <a:xfrm>
            <a:off x="4436368" y="3573016"/>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9512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思考和讨论</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534380" y="1484784"/>
            <a:ext cx="8075240" cy="5256584"/>
          </a:xfrm>
        </p:spPr>
        <p:txBody>
          <a:bodyPr>
            <a:normAutofit/>
          </a:bodyPr>
          <a:lstStyle/>
          <a:p>
            <a:pPr marL="457200" indent="-457200">
              <a:lnSpc>
                <a:spcPct val="150000"/>
              </a:lnSpc>
              <a:buAutoNum type="arabicPeriod"/>
            </a:pPr>
            <a:r>
              <a:rPr lang="zh-CN" altLang="en-US" sz="2000" dirty="0" smtClean="0">
                <a:latin typeface="Times New Roman" pitchFamily="18" charset="0"/>
                <a:ea typeface="黑体" pitchFamily="49" charset="-122"/>
                <a:cs typeface="Times New Roman" pitchFamily="18" charset="0"/>
              </a:rPr>
              <a:t>假设的一般到特殊的偏序结构？</a:t>
            </a:r>
            <a:endParaRPr lang="en-US" altLang="zh-CN" sz="2000" dirty="0" smtClean="0">
              <a:latin typeface="Times New Roman" pitchFamily="18" charset="0"/>
              <a:ea typeface="黑体" pitchFamily="49" charset="-122"/>
              <a:cs typeface="Times New Roman" pitchFamily="18" charset="0"/>
            </a:endParaRPr>
          </a:p>
          <a:p>
            <a:pPr marL="457200" indent="-457200">
              <a:lnSpc>
                <a:spcPct val="150000"/>
              </a:lnSpc>
              <a:buAutoNum type="arabicPeriod"/>
            </a:pPr>
            <a:r>
              <a:rPr lang="en-US" altLang="zh-CN" sz="2000" dirty="0" smtClean="0">
                <a:latin typeface="Times New Roman" pitchFamily="18" charset="0"/>
                <a:ea typeface="黑体" pitchFamily="49" charset="-122"/>
                <a:cs typeface="Times New Roman" pitchFamily="18" charset="0"/>
              </a:rPr>
              <a:t>FIND-S</a:t>
            </a:r>
            <a:r>
              <a:rPr lang="zh-CN" altLang="en-US" sz="2000" dirty="0" smtClean="0">
                <a:latin typeface="Times New Roman" pitchFamily="18" charset="0"/>
                <a:ea typeface="黑体" pitchFamily="49" charset="-122"/>
                <a:cs typeface="Times New Roman" pitchFamily="18" charset="0"/>
              </a:rPr>
              <a:t>与候选消除算法的区别？</a:t>
            </a:r>
            <a:endParaRPr lang="en-US" altLang="zh-CN" sz="2000" dirty="0" smtClean="0">
              <a:latin typeface="Times New Roman" pitchFamily="18" charset="0"/>
              <a:ea typeface="黑体" pitchFamily="49" charset="-122"/>
              <a:cs typeface="Times New Roman" pitchFamily="18" charset="0"/>
            </a:endParaRPr>
          </a:p>
          <a:p>
            <a:pPr marL="457200" indent="-457200">
              <a:lnSpc>
                <a:spcPct val="150000"/>
              </a:lnSpc>
              <a:buAutoNum type="arabicPeriod"/>
            </a:pPr>
            <a:r>
              <a:rPr lang="zh-CN" altLang="en-US" sz="2000" dirty="0" smtClean="0">
                <a:latin typeface="Times New Roman" pitchFamily="18" charset="0"/>
                <a:ea typeface="黑体" pitchFamily="49" charset="-122"/>
                <a:cs typeface="Times New Roman" pitchFamily="18" charset="0"/>
              </a:rPr>
              <a:t>符号</a:t>
            </a:r>
            <a:r>
              <a:rPr lang="en-US" altLang="zh-CN" sz="2000" dirty="0" smtClean="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概念</a:t>
            </a:r>
            <a:r>
              <a:rPr lang="en-US" altLang="zh-CN" sz="2000" dirty="0" smtClean="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学习如何处理噪声数据呢？</a:t>
            </a:r>
            <a:endParaRPr lang="en-US" altLang="zh-CN" sz="2000" dirty="0" smtClean="0">
              <a:latin typeface="Times New Roman" pitchFamily="18" charset="0"/>
              <a:ea typeface="黑体" pitchFamily="49" charset="-122"/>
              <a:cs typeface="Times New Roman" pitchFamily="18" charset="0"/>
            </a:endParaRPr>
          </a:p>
          <a:p>
            <a:pPr marL="457200" indent="-457200">
              <a:lnSpc>
                <a:spcPct val="150000"/>
              </a:lnSpc>
              <a:buAutoNum type="arabicPeriod"/>
            </a:pPr>
            <a:r>
              <a:rPr lang="zh-CN" altLang="en-US" sz="2000" dirty="0" smtClean="0">
                <a:latin typeface="Times New Roman" pitchFamily="18" charset="0"/>
                <a:ea typeface="黑体" pitchFamily="49" charset="-122"/>
                <a:cs typeface="Times New Roman" pitchFamily="18" charset="0"/>
              </a:rPr>
              <a:t>不同算法的归纳偏置是什么？</a:t>
            </a:r>
            <a:endParaRPr lang="en-US" altLang="zh-CN" sz="2000" dirty="0" smtClean="0">
              <a:latin typeface="Times New Roman" pitchFamily="18" charset="0"/>
              <a:ea typeface="黑体" pitchFamily="49" charset="-122"/>
              <a:cs typeface="Times New Roman" pitchFamily="18" charset="0"/>
            </a:endParaRPr>
          </a:p>
          <a:p>
            <a:pPr marL="457200" indent="-457200">
              <a:lnSpc>
                <a:spcPct val="150000"/>
              </a:lnSpc>
              <a:buAutoNum type="arabicPeriod"/>
            </a:pPr>
            <a:r>
              <a:rPr lang="zh-CN" altLang="en-US" sz="2000" dirty="0" smtClean="0">
                <a:latin typeface="Times New Roman" pitchFamily="18" charset="0"/>
                <a:ea typeface="黑体" pitchFamily="49" charset="-122"/>
                <a:cs typeface="Times New Roman" pitchFamily="18" charset="0"/>
              </a:rPr>
              <a:t>如何理解奥卡姆剃刀原则</a:t>
            </a:r>
            <a:r>
              <a:rPr lang="zh-CN" altLang="en-US" sz="2000" dirty="0" smtClean="0">
                <a:latin typeface="Times New Roman" pitchFamily="18" charset="0"/>
                <a:ea typeface="黑体" pitchFamily="49" charset="-122"/>
                <a:cs typeface="Times New Roman" pitchFamily="18" charset="0"/>
              </a:rPr>
              <a:t>？</a:t>
            </a:r>
            <a:endParaRPr lang="en-US" altLang="zh-CN" sz="2000" dirty="0" smtClean="0">
              <a:latin typeface="Times New Roman" pitchFamily="18" charset="0"/>
              <a:ea typeface="黑体" pitchFamily="49" charset="-122"/>
              <a:cs typeface="Times New Roman" pitchFamily="18" charset="0"/>
            </a:endParaRPr>
          </a:p>
          <a:p>
            <a:pPr marL="457200" indent="-457200">
              <a:lnSpc>
                <a:spcPct val="150000"/>
              </a:lnSpc>
              <a:buAutoNum type="arabicPeriod"/>
            </a:pPr>
            <a:r>
              <a:rPr lang="zh-CN" altLang="en-US" sz="2000" dirty="0" smtClean="0">
                <a:latin typeface="Times New Roman" pitchFamily="18" charset="0"/>
                <a:ea typeface="黑体" pitchFamily="49" charset="-122"/>
                <a:cs typeface="Times New Roman" pitchFamily="18" charset="0"/>
              </a:rPr>
              <a:t>学习</a:t>
            </a:r>
            <a:r>
              <a:rPr lang="en-US" altLang="zh-CN" sz="2000" dirty="0" smtClean="0">
                <a:latin typeface="Times New Roman" pitchFamily="18" charset="0"/>
                <a:ea typeface="黑体" pitchFamily="49" charset="-122"/>
                <a:cs typeface="Times New Roman" pitchFamily="18" charset="0"/>
              </a:rPr>
              <a:t>GBDT</a:t>
            </a:r>
            <a:r>
              <a:rPr lang="zh-CN" altLang="en-US" sz="2000" dirty="0" smtClean="0">
                <a:latin typeface="Times New Roman" pitchFamily="18" charset="0"/>
                <a:ea typeface="黑体" pitchFamily="49" charset="-122"/>
                <a:cs typeface="Times New Roman" pitchFamily="18" charset="0"/>
              </a:rPr>
              <a:t>算法。</a:t>
            </a:r>
            <a:endParaRPr lang="en-US" altLang="zh-CN" sz="2000" dirty="0" smtClean="0">
              <a:latin typeface="Times New Roman" pitchFamily="18" charset="0"/>
              <a:ea typeface="黑体" pitchFamily="49" charset="-122"/>
              <a:cs typeface="Times New Roman" pitchFamily="18" charset="0"/>
            </a:endParaRP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实验</a:t>
            </a:r>
            <a:endParaRPr lang="zh-CN" altLang="en-US" dirty="0">
              <a:latin typeface="黑体" pitchFamily="49" charset="-122"/>
              <a:ea typeface="黑体" pitchFamily="49" charset="-122"/>
            </a:endParaRPr>
          </a:p>
        </p:txBody>
      </p:sp>
      <p:sp>
        <p:nvSpPr>
          <p:cNvPr id="4" name="内容占位符 2"/>
          <p:cNvSpPr>
            <a:spLocks noGrp="1"/>
          </p:cNvSpPr>
          <p:nvPr>
            <p:ph idx="1"/>
          </p:nvPr>
        </p:nvSpPr>
        <p:spPr>
          <a:xfrm>
            <a:off x="179512" y="1354869"/>
            <a:ext cx="8784976" cy="5400600"/>
          </a:xfrm>
        </p:spPr>
        <p:txBody>
          <a:bodyPr>
            <a:normAutofit/>
          </a:bodyPr>
          <a:lstStyle/>
          <a:p>
            <a:pPr marL="0" indent="0">
              <a:lnSpc>
                <a:spcPct val="160000"/>
              </a:lnSpc>
              <a:buNone/>
            </a:pPr>
            <a:r>
              <a:rPr lang="zh-CN" altLang="en-US" sz="2000" dirty="0">
                <a:latin typeface="Times New Roman" pitchFamily="18" charset="0"/>
                <a:ea typeface="黑体" pitchFamily="49" charset="-122"/>
                <a:cs typeface="Times New Roman" pitchFamily="18" charset="0"/>
              </a:rPr>
              <a:t>题目：实现</a:t>
            </a:r>
            <a:r>
              <a:rPr lang="en-US" altLang="zh-CN" sz="2000" dirty="0">
                <a:latin typeface="Times New Roman" pitchFamily="18" charset="0"/>
                <a:ea typeface="黑体" pitchFamily="49" charset="-122"/>
                <a:cs typeface="Times New Roman" pitchFamily="18" charset="0"/>
              </a:rPr>
              <a:t>ID3</a:t>
            </a:r>
            <a:r>
              <a:rPr lang="zh-CN" altLang="en-US" sz="2000" dirty="0">
                <a:latin typeface="Times New Roman" pitchFamily="18" charset="0"/>
                <a:ea typeface="黑体" pitchFamily="49" charset="-122"/>
                <a:cs typeface="Times New Roman" pitchFamily="18" charset="0"/>
              </a:rPr>
              <a:t>和</a:t>
            </a:r>
            <a:r>
              <a:rPr lang="en-US" altLang="zh-CN" sz="2000" dirty="0">
                <a:latin typeface="Times New Roman" pitchFamily="18" charset="0"/>
                <a:ea typeface="黑体" pitchFamily="49" charset="-122"/>
                <a:cs typeface="Times New Roman" pitchFamily="18" charset="0"/>
              </a:rPr>
              <a:t>C4.5</a:t>
            </a:r>
            <a:r>
              <a:rPr lang="zh-CN" altLang="en-US" sz="2000" dirty="0" smtClean="0">
                <a:latin typeface="Times New Roman" pitchFamily="18" charset="0"/>
                <a:ea typeface="黑体" pitchFamily="49" charset="-122"/>
                <a:cs typeface="Times New Roman" pitchFamily="18" charset="0"/>
              </a:rPr>
              <a:t>算法。在</a:t>
            </a:r>
            <a:r>
              <a:rPr lang="en-US" altLang="zh-CN" sz="2000" dirty="0" smtClean="0">
                <a:latin typeface="Times New Roman" pitchFamily="18" charset="0"/>
                <a:ea typeface="黑体" pitchFamily="49" charset="-122"/>
                <a:cs typeface="Times New Roman" pitchFamily="18" charset="0"/>
              </a:rPr>
              <a:t>UCI</a:t>
            </a:r>
            <a:r>
              <a:rPr lang="zh-CN" altLang="en-US" sz="2000" dirty="0" smtClean="0">
                <a:latin typeface="Times New Roman" pitchFamily="18" charset="0"/>
                <a:ea typeface="黑体" pitchFamily="49" charset="-122"/>
                <a:cs typeface="Times New Roman" pitchFamily="18" charset="0"/>
              </a:rPr>
              <a:t>数据集中分别选择</a:t>
            </a:r>
            <a:r>
              <a:rPr lang="en-US" altLang="zh-CN" sz="2000" dirty="0" smtClean="0">
                <a:latin typeface="Times New Roman" pitchFamily="18" charset="0"/>
                <a:ea typeface="黑体" pitchFamily="49" charset="-122"/>
                <a:cs typeface="Times New Roman" pitchFamily="18" charset="0"/>
              </a:rPr>
              <a:t>2</a:t>
            </a:r>
            <a:r>
              <a:rPr lang="zh-CN" altLang="en-US" sz="2000" dirty="0" smtClean="0">
                <a:latin typeface="Times New Roman" pitchFamily="18" charset="0"/>
                <a:ea typeface="黑体" pitchFamily="49" charset="-122"/>
                <a:cs typeface="Times New Roman" pitchFamily="18" charset="0"/>
              </a:rPr>
              <a:t>个数据集（</a:t>
            </a:r>
            <a:r>
              <a:rPr lang="en-US" altLang="zh-CN" sz="2000" dirty="0">
                <a:latin typeface="Times New Roman" pitchFamily="18" charset="0"/>
                <a:ea typeface="黑体" pitchFamily="49" charset="-122"/>
                <a:cs typeface="Times New Roman" pitchFamily="18" charset="0"/>
              </a:rPr>
              <a:t>Audiology (Standardized</a:t>
            </a:r>
            <a:r>
              <a:rPr lang="en-US" altLang="zh-CN" sz="2000" dirty="0" smtClean="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a:t>
            </a:r>
            <a:r>
              <a:rPr lang="en-US" altLang="zh-CN" sz="2000" dirty="0">
                <a:latin typeface="Times New Roman" pitchFamily="18" charset="0"/>
                <a:ea typeface="黑体" pitchFamily="49" charset="-122"/>
                <a:cs typeface="Times New Roman" pitchFamily="18" charset="0"/>
              </a:rPr>
              <a:t>Credit Approval</a:t>
            </a:r>
            <a:r>
              <a:rPr lang="zh-CN" altLang="en-US" sz="2000" dirty="0" smtClean="0">
                <a:latin typeface="Times New Roman" pitchFamily="18" charset="0"/>
                <a:ea typeface="黑体" pitchFamily="49" charset="-122"/>
                <a:cs typeface="Times New Roman" pitchFamily="18" charset="0"/>
              </a:rPr>
              <a:t>），进行学习和分类。</a:t>
            </a:r>
            <a:endParaRPr lang="zh-CN" altLang="en-US" sz="2000" dirty="0">
              <a:latin typeface="Times New Roman" pitchFamily="18" charset="0"/>
              <a:ea typeface="黑体" pitchFamily="49" charset="-122"/>
              <a:cs typeface="Times New Roman" pitchFamily="18" charset="0"/>
            </a:endParaRPr>
          </a:p>
          <a:p>
            <a:pPr marL="0" indent="0">
              <a:lnSpc>
                <a:spcPct val="160000"/>
              </a:lnSpc>
              <a:buNone/>
            </a:pPr>
            <a:r>
              <a:rPr lang="zh-CN" altLang="en-US" sz="2000" dirty="0" smtClean="0">
                <a:latin typeface="Times New Roman" pitchFamily="18" charset="0"/>
                <a:ea typeface="黑体" pitchFamily="49" charset="-122"/>
                <a:cs typeface="Times New Roman" pitchFamily="18" charset="0"/>
              </a:rPr>
              <a:t>评判</a:t>
            </a:r>
            <a:r>
              <a:rPr lang="zh-CN" altLang="en-US" sz="2000" dirty="0">
                <a:latin typeface="Times New Roman" pitchFamily="18" charset="0"/>
                <a:ea typeface="黑体" pitchFamily="49" charset="-122"/>
                <a:cs typeface="Times New Roman" pitchFamily="18" charset="0"/>
              </a:rPr>
              <a:t>预测性能的指标：准确率（</a:t>
            </a:r>
            <a:r>
              <a:rPr lang="en-US" altLang="zh-CN" sz="2000" dirty="0">
                <a:latin typeface="Times New Roman" pitchFamily="18" charset="0"/>
                <a:ea typeface="黑体" pitchFamily="49" charset="-122"/>
                <a:cs typeface="Times New Roman" pitchFamily="18" charset="0"/>
              </a:rPr>
              <a:t>precision)</a:t>
            </a:r>
            <a:r>
              <a:rPr lang="zh-CN" altLang="en-US" sz="2000" dirty="0">
                <a:latin typeface="Times New Roman" pitchFamily="18" charset="0"/>
                <a:ea typeface="黑体" pitchFamily="49" charset="-122"/>
                <a:cs typeface="Times New Roman" pitchFamily="18" charset="0"/>
              </a:rPr>
              <a:t>，召回率</a:t>
            </a:r>
            <a:r>
              <a:rPr lang="en-US" altLang="zh-CN" sz="2000" dirty="0">
                <a:latin typeface="Times New Roman" pitchFamily="18" charset="0"/>
                <a:ea typeface="黑体" pitchFamily="49" charset="-122"/>
                <a:cs typeface="Times New Roman" pitchFamily="18" charset="0"/>
              </a:rPr>
              <a:t>(recall)</a:t>
            </a:r>
            <a:r>
              <a:rPr lang="zh-CN" altLang="en-US" sz="2000" dirty="0">
                <a:latin typeface="Times New Roman" pitchFamily="18" charset="0"/>
                <a:ea typeface="黑体" pitchFamily="49" charset="-122"/>
                <a:cs typeface="Times New Roman" pitchFamily="18" charset="0"/>
              </a:rPr>
              <a:t>、真阴性（</a:t>
            </a:r>
            <a:r>
              <a:rPr lang="en-US" altLang="zh-CN" sz="2000" dirty="0">
                <a:latin typeface="Times New Roman" pitchFamily="18" charset="0"/>
                <a:ea typeface="黑体" pitchFamily="49" charset="-122"/>
                <a:cs typeface="Times New Roman" pitchFamily="18" charset="0"/>
              </a:rPr>
              <a:t>true negative</a:t>
            </a:r>
            <a:r>
              <a:rPr lang="zh-CN" altLang="en-US" sz="2000" dirty="0">
                <a:latin typeface="Times New Roman" pitchFamily="18" charset="0"/>
                <a:ea typeface="黑体" pitchFamily="49" charset="-122"/>
                <a:cs typeface="Times New Roman" pitchFamily="18" charset="0"/>
              </a:rPr>
              <a:t>）、真阳性（</a:t>
            </a:r>
            <a:r>
              <a:rPr lang="en-US" altLang="zh-CN" sz="2000" dirty="0">
                <a:latin typeface="Times New Roman" pitchFamily="18" charset="0"/>
                <a:ea typeface="黑体" pitchFamily="49" charset="-122"/>
                <a:cs typeface="Times New Roman" pitchFamily="18" charset="0"/>
              </a:rPr>
              <a:t>true positive</a:t>
            </a:r>
            <a:r>
              <a:rPr lang="zh-CN" altLang="en-US" sz="2000" dirty="0">
                <a:latin typeface="Times New Roman" pitchFamily="18" charset="0"/>
                <a:ea typeface="黑体" pitchFamily="49" charset="-122"/>
                <a:cs typeface="Times New Roman" pitchFamily="18" charset="0"/>
              </a:rPr>
              <a:t>）（</a:t>
            </a:r>
            <a:r>
              <a:rPr lang="zh-CN" altLang="en-US" sz="2000" dirty="0">
                <a:solidFill>
                  <a:srgbClr val="0070C0"/>
                </a:solidFill>
                <a:latin typeface="Times New Roman" pitchFamily="18" charset="0"/>
                <a:ea typeface="黑体" pitchFamily="49" charset="-122"/>
                <a:cs typeface="Times New Roman" pitchFamily="18" charset="0"/>
              </a:rPr>
              <a:t>请查阅资料了解这四个指标的概念</a:t>
            </a:r>
            <a:r>
              <a:rPr lang="zh-CN" altLang="en-US" sz="2000" dirty="0">
                <a:latin typeface="Times New Roman" pitchFamily="18" charset="0"/>
                <a:ea typeface="黑体" pitchFamily="49" charset="-122"/>
                <a:cs typeface="Times New Roman" pitchFamily="18" charset="0"/>
              </a:rPr>
              <a:t>）</a:t>
            </a:r>
            <a:r>
              <a:rPr lang="zh-CN" altLang="en-US" sz="2000" dirty="0" smtClean="0">
                <a:latin typeface="Times New Roman" pitchFamily="18" charset="0"/>
                <a:ea typeface="黑体" pitchFamily="49" charset="-122"/>
                <a:cs typeface="Times New Roman" pitchFamily="18" charset="0"/>
              </a:rPr>
              <a:t>。</a:t>
            </a:r>
            <a:endParaRPr lang="en-US" altLang="zh-CN" sz="2000" dirty="0">
              <a:latin typeface="Times New Roman" pitchFamily="18" charset="0"/>
              <a:ea typeface="黑体" pitchFamily="49" charset="-122"/>
              <a:cs typeface="Times New Roman" pitchFamily="18" charset="0"/>
            </a:endParaRPr>
          </a:p>
          <a:p>
            <a:pPr marL="0" indent="0">
              <a:lnSpc>
                <a:spcPct val="150000"/>
              </a:lnSpc>
              <a:buNone/>
            </a:pPr>
            <a:r>
              <a:rPr lang="en-US" altLang="zh-CN" sz="2000" dirty="0">
                <a:latin typeface="Times New Roman" pitchFamily="18" charset="0"/>
                <a:ea typeface="黑体" pitchFamily="49" charset="-122"/>
                <a:cs typeface="Times New Roman" pitchFamily="18" charset="0"/>
              </a:rPr>
              <a:t>      </a:t>
            </a:r>
          </a:p>
          <a:p>
            <a:pPr marL="0" indent="0">
              <a:lnSpc>
                <a:spcPct val="150000"/>
              </a:lnSpc>
              <a:buNone/>
            </a:pPr>
            <a:endParaRPr lang="en-US" altLang="zh-CN" sz="2000" dirty="0">
              <a:latin typeface="Times New Roman" pitchFamily="18" charset="0"/>
              <a:ea typeface="黑体" pitchFamily="49" charset="-122"/>
              <a:cs typeface="Times New Roman" pitchFamily="18" charset="0"/>
            </a:endParaRPr>
          </a:p>
          <a:p>
            <a:pPr>
              <a:buNone/>
            </a:pPr>
            <a:endParaRPr lang="en-US" altLang="zh-CN" sz="4000" b="1" dirty="0">
              <a:latin typeface="华文宋体" pitchFamily="2" charset="-122"/>
              <a:ea typeface="华文宋体" pitchFamily="2" charset="-122"/>
            </a:endParaRPr>
          </a:p>
          <a:p>
            <a:pPr>
              <a:buNone/>
            </a:pPr>
            <a:endParaRPr lang="zh-CN" altLang="en-US" sz="4000" b="1" dirty="0">
              <a:latin typeface="华文宋体" pitchFamily="2" charset="-122"/>
              <a:ea typeface="华文宋体" pitchFamily="2" charset="-122"/>
            </a:endParaRPr>
          </a:p>
        </p:txBody>
      </p:sp>
    </p:spTree>
    <p:extLst>
      <p:ext uri="{BB962C8B-B14F-4D97-AF65-F5344CB8AC3E}">
        <p14:creationId xmlns:p14="http://schemas.microsoft.com/office/powerpoint/2010/main" val="3132868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85800" y="2348880"/>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6600" b="0" i="0" u="none" strike="noStrike" kern="1200" cap="none" spc="0" normalizeH="0" baseline="0" noProof="0" dirty="0" smtClean="0">
                <a:ln>
                  <a:noFill/>
                </a:ln>
                <a:solidFill>
                  <a:srgbClr val="FF0000"/>
                </a:solidFill>
                <a:effectLst/>
                <a:uLnTx/>
                <a:uFillTx/>
                <a:latin typeface="黑体" pitchFamily="49" charset="-122"/>
                <a:ea typeface="黑体" pitchFamily="49" charset="-122"/>
                <a:cs typeface="+mj-cs"/>
              </a:rPr>
              <a:t>谢 谢 ！</a:t>
            </a:r>
            <a:endParaRPr kumimoji="0" lang="zh-CN" altLang="en-US" sz="6600" b="0" i="0" u="none" strike="noStrike" kern="1200" cap="none" spc="0" normalizeH="0" baseline="0" noProof="0" dirty="0">
              <a:ln>
                <a:noFill/>
              </a:ln>
              <a:solidFill>
                <a:srgbClr val="FF0000"/>
              </a:solidFill>
              <a:effectLst/>
              <a:uLnTx/>
              <a:uFillTx/>
              <a:latin typeface="黑体" pitchFamily="49" charset="-122"/>
              <a:ea typeface="黑体" pitchFamily="49" charset="-122"/>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lstStyle/>
          <a:p>
            <a:r>
              <a:rPr lang="zh-CN" altLang="en-US" dirty="0" smtClean="0">
                <a:latin typeface="黑体" pitchFamily="49" charset="-122"/>
                <a:ea typeface="黑体" pitchFamily="49" charset="-122"/>
              </a:rPr>
              <a:t>概念学习</a:t>
            </a:r>
            <a:r>
              <a:rPr lang="en-US" altLang="zh-CN" dirty="0" smtClean="0">
                <a:latin typeface="黑体" pitchFamily="49" charset="-122"/>
                <a:ea typeface="黑体" pitchFamily="49" charset="-122"/>
              </a:rPr>
              <a:t>(</a:t>
            </a:r>
            <a:r>
              <a:rPr lang="en-US" altLang="zh-CN" dirty="0" smtClean="0">
                <a:latin typeface="Times New Roman" panose="02020603050405020304" pitchFamily="18" charset="0"/>
                <a:ea typeface="黑体" pitchFamily="49" charset="-122"/>
                <a:cs typeface="Times New Roman" panose="02020603050405020304" pitchFamily="18" charset="0"/>
              </a:rPr>
              <a:t>Concept Learning</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6"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lang="zh-CN" altLang="en-US" sz="2400" noProof="0" dirty="0" smtClean="0">
                <a:latin typeface="Times New Roman" pitchFamily="18" charset="0"/>
                <a:ea typeface="黑体" pitchFamily="49" charset="-122"/>
                <a:cs typeface="Times New Roman" pitchFamily="18" charset="0"/>
              </a:rPr>
              <a:t>定义</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a:t>
            </a:r>
            <a:r>
              <a:rPr lang="zh-CN" altLang="en-US" sz="2400" dirty="0" smtClean="0">
                <a:solidFill>
                  <a:srgbClr val="0070C0"/>
                </a:solidFill>
                <a:latin typeface="Times New Roman" pitchFamily="18" charset="0"/>
                <a:ea typeface="黑体" pitchFamily="49" charset="-122"/>
                <a:cs typeface="Times New Roman" pitchFamily="18" charset="0"/>
              </a:rPr>
              <a:t>给定样例集合，以及每个样例是否属于某个概念，</a:t>
            </a:r>
            <a:r>
              <a:rPr lang="zh-CN" altLang="en-US" sz="2400" dirty="0" smtClean="0">
                <a:solidFill>
                  <a:srgbClr val="FF0000"/>
                </a:solidFill>
                <a:latin typeface="Times New Roman" pitchFamily="18" charset="0"/>
                <a:ea typeface="黑体" pitchFamily="49" charset="-122"/>
                <a:cs typeface="Times New Roman" pitchFamily="18" charset="0"/>
              </a:rPr>
              <a:t>自动</a:t>
            </a:r>
            <a:r>
              <a:rPr lang="zh-CN" altLang="en-US" sz="2400" dirty="0" smtClean="0">
                <a:solidFill>
                  <a:srgbClr val="0070C0"/>
                </a:solidFill>
                <a:latin typeface="Times New Roman" pitchFamily="18" charset="0"/>
                <a:ea typeface="黑体" pitchFamily="49" charset="-122"/>
                <a:cs typeface="Times New Roman" pitchFamily="18" charset="0"/>
              </a:rPr>
              <a:t>地推断出该概念的一般定义。</a:t>
            </a:r>
            <a:endParaRPr lang="en-US" altLang="zh-CN" sz="2400" dirty="0">
              <a:solidFill>
                <a:srgbClr val="0070C0"/>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3149036860"/>
              </p:ext>
            </p:extLst>
          </p:nvPr>
        </p:nvGraphicFramePr>
        <p:xfrm>
          <a:off x="179512" y="2924944"/>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Example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algn="ctr"/>
                      <a:r>
                        <a:rPr lang="en-US" altLang="zh-CN" dirty="0" smtClean="0"/>
                        <a:t>Rainy</a:t>
                      </a:r>
                      <a:endParaRPr lang="zh-CN" altLang="en-US" dirty="0"/>
                    </a:p>
                  </a:txBody>
                  <a:tcPr anchor="ctr" anchorCtr="1"/>
                </a:tc>
                <a:tc>
                  <a:txBody>
                    <a:bodyPr/>
                    <a:lstStyle/>
                    <a:p>
                      <a:pPr algn="ctr"/>
                      <a:r>
                        <a:rPr lang="en-US" altLang="zh-CN" dirty="0" smtClean="0"/>
                        <a:t>Cold</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No</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Cool</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4" name="矩形 3"/>
          <p:cNvSpPr/>
          <p:nvPr/>
        </p:nvSpPr>
        <p:spPr>
          <a:xfrm>
            <a:off x="1175220" y="2780928"/>
            <a:ext cx="122413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0800000">
            <a:off x="1643272" y="5229200"/>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55576" y="5805264"/>
            <a:ext cx="1872208" cy="646331"/>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属性</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dirty="0" smtClean="0">
                <a:solidFill>
                  <a:srgbClr val="FF0000"/>
                </a:solidFill>
                <a:latin typeface="黑体" panose="02010609060101010101" pitchFamily="49" charset="-122"/>
                <a:ea typeface="黑体" panose="02010609060101010101" pitchFamily="49" charset="-122"/>
              </a:rPr>
              <a:t>可取值</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Cloudy</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80971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lstStyle/>
          <a:p>
            <a:r>
              <a:rPr lang="zh-CN" altLang="en-US" dirty="0" smtClean="0">
                <a:latin typeface="黑体" pitchFamily="49" charset="-122"/>
                <a:ea typeface="黑体" pitchFamily="49" charset="-122"/>
              </a:rPr>
              <a:t>概念学习</a:t>
            </a:r>
            <a:r>
              <a:rPr lang="en-US" altLang="zh-CN" dirty="0" smtClean="0">
                <a:latin typeface="黑体" pitchFamily="49" charset="-122"/>
                <a:ea typeface="黑体" pitchFamily="49" charset="-122"/>
              </a:rPr>
              <a:t>(</a:t>
            </a:r>
            <a:r>
              <a:rPr lang="en-US" altLang="zh-CN" dirty="0" smtClean="0">
                <a:latin typeface="Times New Roman" panose="02020603050405020304" pitchFamily="18" charset="0"/>
                <a:ea typeface="黑体" pitchFamily="49" charset="-122"/>
                <a:cs typeface="Times New Roman" panose="02020603050405020304" pitchFamily="18" charset="0"/>
              </a:rPr>
              <a:t>Concept Learning</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6"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lang="zh-CN" altLang="en-US" sz="2400" noProof="0" dirty="0" smtClean="0">
                <a:latin typeface="Times New Roman" pitchFamily="18" charset="0"/>
                <a:ea typeface="黑体" pitchFamily="49" charset="-122"/>
                <a:cs typeface="Times New Roman" pitchFamily="18" charset="0"/>
              </a:rPr>
              <a:t>定义</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a:t>
            </a:r>
            <a:r>
              <a:rPr lang="zh-CN" altLang="en-US" sz="2400" dirty="0" smtClean="0">
                <a:solidFill>
                  <a:srgbClr val="0070C0"/>
                </a:solidFill>
                <a:latin typeface="Times New Roman" pitchFamily="18" charset="0"/>
                <a:ea typeface="黑体" pitchFamily="49" charset="-122"/>
                <a:cs typeface="Times New Roman" pitchFamily="18" charset="0"/>
              </a:rPr>
              <a:t>给定样例集合，以及每个样例是否属于某个概念，</a:t>
            </a:r>
            <a:r>
              <a:rPr lang="zh-CN" altLang="en-US" sz="2400" dirty="0" smtClean="0">
                <a:solidFill>
                  <a:srgbClr val="FF0000"/>
                </a:solidFill>
                <a:latin typeface="Times New Roman" pitchFamily="18" charset="0"/>
                <a:ea typeface="黑体" pitchFamily="49" charset="-122"/>
                <a:cs typeface="Times New Roman" pitchFamily="18" charset="0"/>
              </a:rPr>
              <a:t>自动</a:t>
            </a:r>
            <a:r>
              <a:rPr lang="zh-CN" altLang="en-US" sz="2400" dirty="0" smtClean="0">
                <a:solidFill>
                  <a:srgbClr val="0070C0"/>
                </a:solidFill>
                <a:latin typeface="Times New Roman" pitchFamily="18" charset="0"/>
                <a:ea typeface="黑体" pitchFamily="49" charset="-122"/>
                <a:cs typeface="Times New Roman" pitchFamily="18" charset="0"/>
              </a:rPr>
              <a:t>地推断出该概念的一般定义。</a:t>
            </a:r>
            <a:endParaRPr lang="en-US" altLang="zh-CN" sz="2400" dirty="0">
              <a:solidFill>
                <a:srgbClr val="0070C0"/>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2562676732"/>
              </p:ext>
            </p:extLst>
          </p:nvPr>
        </p:nvGraphicFramePr>
        <p:xfrm>
          <a:off x="179512" y="2924944"/>
          <a:ext cx="8784976" cy="1849120"/>
        </p:xfrm>
        <a:graphic>
          <a:graphicData uri="http://schemas.openxmlformats.org/drawingml/2006/table">
            <a:tbl>
              <a:tblPr firstRow="1" bandRow="1">
                <a:tableStyleId>{5940675A-B579-460E-94D1-54222C63F5DA}</a:tableStyleId>
              </a:tblPr>
              <a:tblGrid>
                <a:gridCol w="1071119">
                  <a:extLst>
                    <a:ext uri="{9D8B030D-6E8A-4147-A177-3AD203B41FA5}">
                      <a16:colId xmlns:a16="http://schemas.microsoft.com/office/drawing/2014/main" val="20000"/>
                    </a:ext>
                  </a:extLst>
                </a:gridCol>
                <a:gridCol w="1071119">
                  <a:extLst>
                    <a:ext uri="{9D8B030D-6E8A-4147-A177-3AD203B41FA5}">
                      <a16:colId xmlns:a16="http://schemas.microsoft.com/office/drawing/2014/main" val="20001"/>
                    </a:ext>
                  </a:extLst>
                </a:gridCol>
                <a:gridCol w="1071119">
                  <a:extLst>
                    <a:ext uri="{9D8B030D-6E8A-4147-A177-3AD203B41FA5}">
                      <a16:colId xmlns:a16="http://schemas.microsoft.com/office/drawing/2014/main" val="20002"/>
                    </a:ext>
                  </a:extLst>
                </a:gridCol>
                <a:gridCol w="1071119">
                  <a:extLst>
                    <a:ext uri="{9D8B030D-6E8A-4147-A177-3AD203B41FA5}">
                      <a16:colId xmlns:a16="http://schemas.microsoft.com/office/drawing/2014/main" val="20003"/>
                    </a:ext>
                  </a:extLst>
                </a:gridCol>
                <a:gridCol w="1071119">
                  <a:extLst>
                    <a:ext uri="{9D8B030D-6E8A-4147-A177-3AD203B41FA5}">
                      <a16:colId xmlns:a16="http://schemas.microsoft.com/office/drawing/2014/main" val="20004"/>
                    </a:ext>
                  </a:extLst>
                </a:gridCol>
                <a:gridCol w="1071119">
                  <a:extLst>
                    <a:ext uri="{9D8B030D-6E8A-4147-A177-3AD203B41FA5}">
                      <a16:colId xmlns:a16="http://schemas.microsoft.com/office/drawing/2014/main" val="20005"/>
                    </a:ext>
                  </a:extLst>
                </a:gridCol>
                <a:gridCol w="1071119">
                  <a:extLst>
                    <a:ext uri="{9D8B030D-6E8A-4147-A177-3AD203B41FA5}">
                      <a16:colId xmlns:a16="http://schemas.microsoft.com/office/drawing/2014/main" val="20006"/>
                    </a:ext>
                  </a:extLst>
                </a:gridCol>
                <a:gridCol w="1287143">
                  <a:extLst>
                    <a:ext uri="{9D8B030D-6E8A-4147-A177-3AD203B41FA5}">
                      <a16:colId xmlns:a16="http://schemas.microsoft.com/office/drawing/2014/main" val="20007"/>
                    </a:ext>
                  </a:extLst>
                </a:gridCol>
              </a:tblGrid>
              <a:tr h="370840">
                <a:tc>
                  <a:txBody>
                    <a:bodyPr/>
                    <a:lstStyle/>
                    <a:p>
                      <a:pPr algn="ctr"/>
                      <a:r>
                        <a:rPr lang="en-US" altLang="zh-CN" dirty="0" smtClean="0"/>
                        <a:t>Example</a:t>
                      </a:r>
                      <a:endParaRPr lang="zh-CN" altLang="en-US" dirty="0"/>
                    </a:p>
                  </a:txBody>
                  <a:tcPr anchor="ctr" anchorCtr="1"/>
                </a:tc>
                <a:tc>
                  <a:txBody>
                    <a:bodyPr/>
                    <a:lstStyle/>
                    <a:p>
                      <a:pPr algn="ctr"/>
                      <a:r>
                        <a:rPr lang="en-US" altLang="zh-CN" dirty="0" smtClean="0"/>
                        <a:t>Sky</a:t>
                      </a:r>
                      <a:endParaRPr lang="zh-CN" altLang="en-US" dirty="0"/>
                    </a:p>
                  </a:txBody>
                  <a:tcPr anchor="ctr" anchorCtr="1"/>
                </a:tc>
                <a:tc>
                  <a:txBody>
                    <a:bodyPr/>
                    <a:lstStyle/>
                    <a:p>
                      <a:pPr algn="ctr"/>
                      <a:r>
                        <a:rPr lang="en-US" altLang="zh-CN" dirty="0" err="1" smtClean="0"/>
                        <a:t>AirTemp</a:t>
                      </a:r>
                      <a:endParaRPr lang="zh-CN" altLang="en-US" dirty="0"/>
                    </a:p>
                  </a:txBody>
                  <a:tcPr anchor="ctr" anchorCtr="1"/>
                </a:tc>
                <a:tc>
                  <a:txBody>
                    <a:bodyPr/>
                    <a:lstStyle/>
                    <a:p>
                      <a:pPr algn="ctr"/>
                      <a:r>
                        <a:rPr lang="en-US" altLang="zh-CN" dirty="0" smtClean="0"/>
                        <a:t>Humidity</a:t>
                      </a:r>
                      <a:endParaRPr lang="zh-CN" altLang="en-US" dirty="0"/>
                    </a:p>
                  </a:txBody>
                  <a:tcPr anchor="ctr" anchorCtr="1"/>
                </a:tc>
                <a:tc>
                  <a:txBody>
                    <a:bodyPr/>
                    <a:lstStyle/>
                    <a:p>
                      <a:pPr algn="ctr"/>
                      <a:r>
                        <a:rPr lang="en-US" altLang="zh-CN" dirty="0" smtClean="0"/>
                        <a:t>Wind</a:t>
                      </a:r>
                      <a:endParaRPr lang="zh-CN" altLang="en-US" dirty="0"/>
                    </a:p>
                  </a:txBody>
                  <a:tcPr anchor="ctr" anchorCtr="1"/>
                </a:tc>
                <a:tc>
                  <a:txBody>
                    <a:bodyPr/>
                    <a:lstStyle/>
                    <a:p>
                      <a:pPr algn="ctr"/>
                      <a:r>
                        <a:rPr lang="en-US" altLang="zh-CN" dirty="0" smtClean="0"/>
                        <a:t>Water</a:t>
                      </a:r>
                      <a:endParaRPr lang="zh-CN" altLang="en-US" dirty="0"/>
                    </a:p>
                  </a:txBody>
                  <a:tcPr anchor="ctr" anchorCtr="1"/>
                </a:tc>
                <a:tc>
                  <a:txBody>
                    <a:bodyPr/>
                    <a:lstStyle/>
                    <a:p>
                      <a:pPr algn="ctr"/>
                      <a:r>
                        <a:rPr lang="en-US" altLang="zh-CN" dirty="0" smtClean="0"/>
                        <a:t>Forecast</a:t>
                      </a:r>
                      <a:endParaRPr lang="zh-CN" altLang="en-US" dirty="0"/>
                    </a:p>
                  </a:txBody>
                  <a:tcPr anchor="ctr" anchorCtr="1"/>
                </a:tc>
                <a:tc>
                  <a:txBody>
                    <a:bodyPr/>
                    <a:lstStyle/>
                    <a:p>
                      <a:pPr algn="ctr"/>
                      <a:r>
                        <a:rPr lang="en-US" altLang="zh-CN" dirty="0" err="1" smtClean="0"/>
                        <a:t>EnjoySport</a:t>
                      </a:r>
                      <a:endParaRPr lang="zh-CN" altLang="en-US" dirty="0"/>
                    </a:p>
                  </a:txBody>
                  <a:tcPr anchor="ctr" anchorCtr="1"/>
                </a:tc>
                <a:extLst>
                  <a:ext uri="{0D108BD9-81ED-4DB2-BD59-A6C34878D82A}">
                    <a16:rowId xmlns:a16="http://schemas.microsoft.com/office/drawing/2014/main" val="10000"/>
                  </a:ext>
                </a:extLst>
              </a:tr>
              <a:tr h="370840">
                <a:tc>
                  <a:txBody>
                    <a:bodyPr/>
                    <a:lstStyle/>
                    <a:p>
                      <a:pPr algn="ctr"/>
                      <a:r>
                        <a:rPr lang="en-US" altLang="zh-CN" dirty="0" smtClean="0"/>
                        <a:t>1</a:t>
                      </a:r>
                      <a:endParaRPr lang="zh-CN" altLang="en-US" dirty="0"/>
                    </a:p>
                  </a:txBody>
                  <a:tcPr anchor="ctr" anchorCtr="1"/>
                </a:tc>
                <a:tc>
                  <a:txBody>
                    <a:bodyPr/>
                    <a:lstStyle/>
                    <a:p>
                      <a:pPr algn="ctr"/>
                      <a:r>
                        <a:rPr lang="en-US" altLang="zh-CN" dirty="0" smtClean="0"/>
                        <a:t>Sunny</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Normal</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1"/>
                  </a:ext>
                </a:extLst>
              </a:tr>
              <a:tr h="357232">
                <a:tc>
                  <a:txBody>
                    <a:bodyPr/>
                    <a:lstStyle/>
                    <a:p>
                      <a:pPr algn="ctr"/>
                      <a:r>
                        <a:rPr lang="en-US" altLang="zh-CN" dirty="0" smtClean="0"/>
                        <a:t>2</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smtClean="0"/>
                        <a:t>Warm</a:t>
                      </a:r>
                      <a:endParaRPr lang="zh-CN" altLang="en-US" dirty="0"/>
                    </a:p>
                  </a:txBody>
                  <a:tcPr anchor="ctr" anchorCtr="1"/>
                </a:tc>
                <a:tc>
                  <a:txBody>
                    <a:bodyPr/>
                    <a:lstStyle/>
                    <a:p>
                      <a:pPr algn="ctr"/>
                      <a:r>
                        <a:rPr lang="en-US" altLang="zh-CN" dirty="0" smtClean="0"/>
                        <a:t>Same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2"/>
                  </a:ext>
                </a:extLst>
              </a:tr>
              <a:tr h="370840">
                <a:tc>
                  <a:txBody>
                    <a:bodyPr/>
                    <a:lstStyle/>
                    <a:p>
                      <a:pPr algn="ctr"/>
                      <a:r>
                        <a:rPr lang="en-US" altLang="zh-CN" dirty="0" smtClean="0"/>
                        <a:t>3</a:t>
                      </a:r>
                      <a:endParaRPr lang="zh-CN" altLang="en-US" dirty="0"/>
                    </a:p>
                  </a:txBody>
                  <a:tcPr anchor="ctr" anchorCtr="1"/>
                </a:tc>
                <a:tc>
                  <a:txBody>
                    <a:bodyPr/>
                    <a:lstStyle/>
                    <a:p>
                      <a:pPr algn="ctr"/>
                      <a:r>
                        <a:rPr lang="en-US" altLang="zh-CN" dirty="0" smtClean="0"/>
                        <a:t>Rainy</a:t>
                      </a:r>
                      <a:endParaRPr lang="zh-CN" altLang="en-US" dirty="0"/>
                    </a:p>
                  </a:txBody>
                  <a:tcPr anchor="ctr" anchorCtr="1"/>
                </a:tc>
                <a:tc>
                  <a:txBody>
                    <a:bodyPr/>
                    <a:lstStyle/>
                    <a:p>
                      <a:pPr algn="ctr"/>
                      <a:r>
                        <a:rPr lang="en-US" altLang="zh-CN" dirty="0" smtClean="0"/>
                        <a:t>Cold</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smtClean="0"/>
                        <a:t>Strong</a:t>
                      </a:r>
                      <a:endParaRPr lang="zh-CN" altLang="en-US" dirty="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No</a:t>
                      </a:r>
                      <a:endParaRPr lang="zh-CN" altLang="en-US" dirty="0"/>
                    </a:p>
                  </a:txBody>
                  <a:tcPr anchor="ctr" anchorCtr="1"/>
                </a:tc>
                <a:extLst>
                  <a:ext uri="{0D108BD9-81ED-4DB2-BD59-A6C34878D82A}">
                    <a16:rowId xmlns:a16="http://schemas.microsoft.com/office/drawing/2014/main" val="10003"/>
                  </a:ext>
                </a:extLst>
              </a:tr>
              <a:tr h="370840">
                <a:tc>
                  <a:txBody>
                    <a:bodyPr/>
                    <a:lstStyle/>
                    <a:p>
                      <a:pPr algn="ctr"/>
                      <a:r>
                        <a:rPr lang="en-US" altLang="zh-CN" dirty="0" smtClean="0"/>
                        <a:t>4</a:t>
                      </a:r>
                      <a:endParaRPr lang="zh-CN" altLang="en-US"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Sunny</a:t>
                      </a:r>
                      <a:endParaRPr lang="zh-CN" altLang="en-US" dirty="0" smtClean="0"/>
                    </a:p>
                  </a:txBody>
                  <a:tcPr anchor="ctr" anchorCtr="1"/>
                </a:tc>
                <a:tc>
                  <a:txBody>
                    <a:bodyPr/>
                    <a:lstStyle/>
                    <a:p>
                      <a:pPr algn="ctr"/>
                      <a:r>
                        <a:rPr lang="en-US" altLang="zh-CN" dirty="0" smtClean="0"/>
                        <a:t>Warm</a:t>
                      </a:r>
                      <a:endParaRPr lang="zh-CN" altLang="en-US" dirty="0"/>
                    </a:p>
                  </a:txBody>
                  <a:tcPr anchor="ctr" anchorCtr="1"/>
                </a:tc>
                <a:tc>
                  <a:txBody>
                    <a:bodyPr/>
                    <a:lstStyle/>
                    <a:p>
                      <a:pPr algn="ctr"/>
                      <a:r>
                        <a:rPr lang="en-US" altLang="zh-CN" dirty="0" smtClean="0"/>
                        <a:t>High</a:t>
                      </a:r>
                      <a:endParaRPr lang="zh-CN" altLang="en-US" dirty="0"/>
                    </a:p>
                  </a:txBody>
                  <a:tcPr anchor="ctr" anchorCtr="1"/>
                </a:tc>
                <a:tc>
                  <a:txBody>
                    <a:bodyPr/>
                    <a:lstStyle/>
                    <a:p>
                      <a:pPr algn="ctr"/>
                      <a:r>
                        <a:rPr lang="en-US" altLang="zh-CN" dirty="0" smtClean="0"/>
                        <a:t>Strong</a:t>
                      </a:r>
                      <a:endParaRPr lang="zh-CN" altLang="en-US" dirty="0"/>
                    </a:p>
                  </a:txBody>
                  <a:tcPr anchor="ctr" anchorCtr="1"/>
                </a:tc>
                <a:tc>
                  <a:txBody>
                    <a:bodyPr/>
                    <a:lstStyle/>
                    <a:p>
                      <a:pPr algn="ctr"/>
                      <a:r>
                        <a:rPr lang="en-US" altLang="zh-CN" dirty="0" smtClean="0"/>
                        <a:t>Cool</a:t>
                      </a:r>
                      <a:endParaRPr lang="zh-CN" altLang="en-US" dirty="0"/>
                    </a:p>
                  </a:txBody>
                  <a:tcPr anchor="ctr" anchorCtr="1"/>
                </a:tc>
                <a:tc>
                  <a:txBody>
                    <a:bodyPr/>
                    <a:lstStyle/>
                    <a:p>
                      <a:pPr algn="ctr"/>
                      <a:r>
                        <a:rPr lang="en-US" altLang="zh-CN" dirty="0" smtClean="0"/>
                        <a:t>Change</a:t>
                      </a:r>
                      <a:endParaRPr lang="zh-CN" altLang="en-US" dirty="0"/>
                    </a:p>
                  </a:txBody>
                  <a:tcPr anchor="ctr" anchorCtr="1"/>
                </a:tc>
                <a:tc>
                  <a:txBody>
                    <a:bodyPr/>
                    <a:lstStyle/>
                    <a:p>
                      <a:pPr algn="ctr"/>
                      <a:r>
                        <a:rPr lang="en-US" altLang="zh-CN" dirty="0" smtClean="0"/>
                        <a:t>Yes</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10" name="矩形 9"/>
          <p:cNvSpPr/>
          <p:nvPr/>
        </p:nvSpPr>
        <p:spPr>
          <a:xfrm>
            <a:off x="7596336" y="2751103"/>
            <a:ext cx="1452564"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0800000">
            <a:off x="8064388" y="5199375"/>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71792" y="5775439"/>
            <a:ext cx="1872208" cy="369332"/>
          </a:xfrm>
          <a:prstGeom prst="rect">
            <a:avLst/>
          </a:prstGeom>
          <a:noFill/>
        </p:spPr>
        <p:txBody>
          <a:bodyPr wrap="square" rtlCol="0">
            <a:spAutoFit/>
          </a:bodyPr>
          <a:lstStyle/>
          <a:p>
            <a:pPr algn="ctr"/>
            <a:r>
              <a:rPr lang="zh-CN" altLang="en-US" dirty="0" smtClean="0">
                <a:solidFill>
                  <a:srgbClr val="FF0000"/>
                </a:solidFill>
                <a:latin typeface="黑体" panose="02010609060101010101" pitchFamily="49" charset="-122"/>
                <a:ea typeface="黑体" panose="02010609060101010101" pitchFamily="49" charset="-122"/>
              </a:rPr>
              <a:t>目标概念</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10829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概念学习任务</a:t>
            </a:r>
            <a:endParaRPr lang="zh-CN" altLang="en-US" dirty="0">
              <a:latin typeface="黑体" pitchFamily="49" charset="-122"/>
              <a:ea typeface="黑体" pitchFamily="49" charset="-122"/>
            </a:endParaRPr>
          </a:p>
        </p:txBody>
      </p:sp>
      <p:sp>
        <p:nvSpPr>
          <p:cNvPr id="5"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lang="zh-CN" altLang="en-US" sz="2400" dirty="0" smtClean="0">
                <a:latin typeface="Times New Roman" pitchFamily="18" charset="0"/>
                <a:ea typeface="黑体" pitchFamily="49" charset="-122"/>
                <a:cs typeface="Times New Roman" pitchFamily="18" charset="0"/>
              </a:rPr>
              <a:t>实例集合</a:t>
            </a:r>
            <a:r>
              <a:rPr lang="en-US" altLang="zh-CN" sz="2400" dirty="0" smtClean="0">
                <a:latin typeface="Times New Roman" pitchFamily="18" charset="0"/>
                <a:ea typeface="黑体" pitchFamily="49" charset="-122"/>
                <a:cs typeface="Times New Roman" pitchFamily="18" charset="0"/>
              </a:rPr>
              <a:t>X</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上例中用六个属性表示</a:t>
            </a:r>
            <a:endParaRPr lang="en-US" altLang="zh-CN" sz="2400" dirty="0">
              <a:solidFill>
                <a:srgbClr val="FF0000"/>
              </a:solidFill>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latin typeface="Times New Roman" pitchFamily="18" charset="0"/>
                <a:ea typeface="黑体" pitchFamily="49" charset="-122"/>
                <a:cs typeface="Times New Roman" pitchFamily="18" charset="0"/>
              </a:rPr>
              <a:t>目标概念</a:t>
            </a:r>
            <a:r>
              <a:rPr lang="en-US" altLang="zh-CN" sz="2400" dirty="0" smtClean="0">
                <a:latin typeface="Times New Roman" pitchFamily="18" charset="0"/>
                <a:ea typeface="黑体" pitchFamily="49" charset="-122"/>
                <a:cs typeface="Times New Roman" pitchFamily="18" charset="0"/>
              </a:rPr>
              <a:t>c</a:t>
            </a:r>
            <a:r>
              <a:rPr lang="zh-CN" altLang="en-US" sz="2400" dirty="0" smtClean="0">
                <a:latin typeface="Times New Roman" pitchFamily="18" charset="0"/>
                <a:ea typeface="黑体" pitchFamily="49" charset="-122"/>
                <a:cs typeface="Times New Roman" pitchFamily="18" charset="0"/>
              </a:rPr>
              <a:t>：</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定义在实例集上的布尔函数 </a:t>
            </a:r>
            <a:r>
              <a:rPr lang="en-US" altLang="zh-CN" sz="2400" dirty="0" smtClean="0">
                <a:solidFill>
                  <a:srgbClr val="FF0000"/>
                </a:solidFill>
                <a:latin typeface="Times New Roman" pitchFamily="18" charset="0"/>
                <a:ea typeface="黑体" pitchFamily="49" charset="-122"/>
                <a:cs typeface="Times New Roman" pitchFamily="18" charset="0"/>
              </a:rPr>
              <a:t>c:X</a:t>
            </a:r>
            <a:r>
              <a:rPr lang="en-US" altLang="zh-CN" sz="2400" dirty="0" smtClean="0">
                <a:solidFill>
                  <a:srgbClr val="FF0000"/>
                </a:solidFill>
                <a:latin typeface="Times New Roman" pitchFamily="18" charset="0"/>
                <a:ea typeface="黑体" pitchFamily="49" charset="-122"/>
                <a:cs typeface="Times New Roman" pitchFamily="18" charset="0"/>
                <a:sym typeface="Wingdings" panose="05000000000000000000" pitchFamily="2" charset="2"/>
              </a:rPr>
              <a:t>{0,1}</a:t>
            </a:r>
            <a:endParaRPr lang="en-US" altLang="zh-CN" sz="2400" dirty="0" smtClean="0">
              <a:solidFill>
                <a:srgbClr val="FF0000"/>
              </a:solidFill>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latin typeface="Times New Roman" pitchFamily="18" charset="0"/>
                <a:ea typeface="黑体" pitchFamily="49" charset="-122"/>
                <a:cs typeface="Times New Roman" pitchFamily="18" charset="0"/>
              </a:rPr>
              <a:t>训练样例：</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正例</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a:t>
            </a:r>
            <a:r>
              <a:rPr lang="en-US" altLang="zh-CN" sz="2400" dirty="0" smtClean="0">
                <a:solidFill>
                  <a:srgbClr val="FF0000"/>
                </a:solidFill>
                <a:latin typeface="Times New Roman" pitchFamily="18" charset="0"/>
                <a:ea typeface="黑体" pitchFamily="49" charset="-122"/>
                <a:cs typeface="Times New Roman" pitchFamily="18" charset="0"/>
              </a:rPr>
              <a:t>c(x)=1</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，反例</a:t>
            </a: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rPr>
              <a:t>(</a:t>
            </a:r>
            <a:r>
              <a:rPr lang="en-US" altLang="zh-CN" sz="2400" dirty="0">
                <a:solidFill>
                  <a:srgbClr val="FF0000"/>
                </a:solidFill>
                <a:latin typeface="Times New Roman" pitchFamily="18" charset="0"/>
                <a:ea typeface="黑体" pitchFamily="49" charset="-122"/>
                <a:cs typeface="Times New Roman" pitchFamily="18" charset="0"/>
              </a:rPr>
              <a:t>c(x</a:t>
            </a:r>
            <a:r>
              <a:rPr lang="en-US" altLang="zh-CN" sz="2400" dirty="0" smtClean="0">
                <a:solidFill>
                  <a:srgbClr val="FF0000"/>
                </a:solidFill>
                <a:latin typeface="Times New Roman" pitchFamily="18" charset="0"/>
                <a:ea typeface="黑体" pitchFamily="49" charset="-122"/>
                <a:cs typeface="Times New Roman" pitchFamily="18" charset="0"/>
              </a:rPr>
              <a:t>)=0</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a:t>
            </a:r>
          </a:p>
          <a:p>
            <a:pPr marL="342900" indent="-342900">
              <a:lnSpc>
                <a:spcPct val="150000"/>
              </a:lnSpc>
              <a:spcBef>
                <a:spcPct val="20000"/>
              </a:spcBef>
              <a:spcAft>
                <a:spcPts val="1000"/>
              </a:spcAft>
              <a:defRPr/>
            </a:pPr>
            <a:r>
              <a:rPr lang="zh-CN" altLang="en-US" sz="2400" dirty="0" smtClean="0">
                <a:latin typeface="Times New Roman" pitchFamily="18" charset="0"/>
                <a:ea typeface="黑体" pitchFamily="49" charset="-122"/>
                <a:cs typeface="Times New Roman" pitchFamily="18" charset="0"/>
              </a:rPr>
              <a:t>假设集</a:t>
            </a:r>
            <a:r>
              <a:rPr lang="en-US" altLang="zh-CN" sz="2400" dirty="0" smtClean="0">
                <a:latin typeface="Times New Roman" pitchFamily="18" charset="0"/>
                <a:ea typeface="黑体" pitchFamily="49" charset="-122"/>
                <a:cs typeface="Times New Roman" pitchFamily="18" charset="0"/>
              </a:rPr>
              <a:t>H</a:t>
            </a:r>
            <a:r>
              <a:rPr lang="zh-CN" altLang="en-US" sz="2400" dirty="0" smtClean="0">
                <a:latin typeface="Times New Roman" pitchFamily="18" charset="0"/>
                <a:ea typeface="黑体" pitchFamily="49" charset="-122"/>
                <a:cs typeface="Times New Roman" pitchFamily="18" charset="0"/>
              </a:rPr>
              <a:t>：</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rPr>
              <a:t>每个假设</a:t>
            </a: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rPr>
              <a:t>h</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rPr>
              <a:t>表示</a:t>
            </a: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rPr>
              <a:t>X</a:t>
            </a:r>
            <a:r>
              <a:rPr lang="zh-CN" altLang="en-US" sz="2400" dirty="0">
                <a:solidFill>
                  <a:schemeClr val="tx2">
                    <a:lumMod val="60000"/>
                    <a:lumOff val="40000"/>
                  </a:schemeClr>
                </a:solidFill>
                <a:latin typeface="Times New Roman" pitchFamily="18" charset="0"/>
                <a:ea typeface="黑体" pitchFamily="49" charset="-122"/>
                <a:cs typeface="Times New Roman" pitchFamily="18" charset="0"/>
              </a:rPr>
              <a:t>上定义的布尔函数</a:t>
            </a:r>
            <a:r>
              <a:rPr lang="en-US" altLang="zh-CN" sz="2400" dirty="0" smtClean="0">
                <a:solidFill>
                  <a:srgbClr val="FF0000"/>
                </a:solidFill>
                <a:latin typeface="Times New Roman" pitchFamily="18" charset="0"/>
                <a:ea typeface="黑体" pitchFamily="49" charset="-122"/>
                <a:cs typeface="Times New Roman" pitchFamily="18" charset="0"/>
              </a:rPr>
              <a:t>h:X</a:t>
            </a:r>
            <a:r>
              <a:rPr lang="en-US" altLang="zh-CN" sz="2400" dirty="0">
                <a:solidFill>
                  <a:srgbClr val="FF0000"/>
                </a:solidFill>
                <a:latin typeface="Times New Roman" pitchFamily="18" charset="0"/>
                <a:ea typeface="黑体" pitchFamily="49" charset="-122"/>
                <a:cs typeface="Times New Roman" pitchFamily="18" charset="0"/>
                <a:sym typeface="Wingdings" panose="05000000000000000000" pitchFamily="2" charset="2"/>
              </a:rPr>
              <a:t>{0,1}</a:t>
            </a:r>
            <a:endParaRPr lang="en-US" altLang="zh-CN" sz="2400" dirty="0">
              <a:solidFill>
                <a:srgbClr val="FF0000"/>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sp>
        <p:nvSpPr>
          <p:cNvPr id="9" name="矩形 8"/>
          <p:cNvSpPr/>
          <p:nvPr/>
        </p:nvSpPr>
        <p:spPr>
          <a:xfrm>
            <a:off x="251520" y="4798439"/>
            <a:ext cx="8640960" cy="1481175"/>
          </a:xfrm>
          <a:prstGeom prst="rect">
            <a:avLst/>
          </a:prstGeom>
        </p:spPr>
        <p:txBody>
          <a:bodyPr wrap="square">
            <a:spAutoFit/>
          </a:bodyPr>
          <a:lstStyle/>
          <a:p>
            <a:pPr algn="ctr">
              <a:lnSpc>
                <a:spcPct val="150000"/>
              </a:lnSpc>
              <a:buNone/>
            </a:pPr>
            <a:r>
              <a:rPr lang="zh-CN" altLang="en-US" sz="3200" dirty="0" smtClean="0">
                <a:solidFill>
                  <a:srgbClr val="FF0000"/>
                </a:solidFill>
                <a:latin typeface="Times New Roman" panose="02020603050405020304" pitchFamily="18" charset="0"/>
                <a:ea typeface="黑体" pitchFamily="49" charset="-122"/>
                <a:cs typeface="Times New Roman" panose="02020603050405020304" pitchFamily="18" charset="0"/>
              </a:rPr>
              <a:t>概念学习：</a:t>
            </a:r>
            <a:r>
              <a:rPr lang="zh-CN" altLang="en-US" sz="3200" dirty="0" smtClean="0">
                <a:solidFill>
                  <a:srgbClr val="0070C0"/>
                </a:solidFill>
                <a:latin typeface="Times New Roman" panose="02020603050405020304" pitchFamily="18" charset="0"/>
                <a:ea typeface="黑体" pitchFamily="49" charset="-122"/>
                <a:cs typeface="Times New Roman" panose="02020603050405020304" pitchFamily="18" charset="0"/>
              </a:rPr>
              <a:t>寻找一个假设</a:t>
            </a:r>
            <a:r>
              <a:rPr lang="en-US" altLang="zh-CN" sz="3200" dirty="0" smtClean="0">
                <a:solidFill>
                  <a:srgbClr val="0070C0"/>
                </a:solidFill>
                <a:latin typeface="Times New Roman" panose="02020603050405020304" pitchFamily="18" charset="0"/>
                <a:ea typeface="黑体" pitchFamily="49" charset="-122"/>
                <a:cs typeface="Times New Roman" panose="02020603050405020304" pitchFamily="18" charset="0"/>
              </a:rPr>
              <a:t>h</a:t>
            </a:r>
            <a:r>
              <a:rPr lang="zh-CN" altLang="en-US" sz="3200" dirty="0" smtClean="0">
                <a:solidFill>
                  <a:srgbClr val="0070C0"/>
                </a:solidFill>
                <a:latin typeface="Times New Roman" panose="02020603050405020304" pitchFamily="18" charset="0"/>
                <a:ea typeface="黑体" pitchFamily="49" charset="-122"/>
                <a:cs typeface="Times New Roman" panose="02020603050405020304" pitchFamily="18" charset="0"/>
              </a:rPr>
              <a:t>，使对于</a:t>
            </a:r>
            <a:r>
              <a:rPr lang="en-US" altLang="zh-CN" sz="3200" dirty="0" smtClean="0">
                <a:solidFill>
                  <a:srgbClr val="0070C0"/>
                </a:solidFill>
                <a:latin typeface="Times New Roman" panose="02020603050405020304" pitchFamily="18" charset="0"/>
                <a:ea typeface="黑体" pitchFamily="49" charset="-122"/>
                <a:cs typeface="Times New Roman" panose="02020603050405020304" pitchFamily="18" charset="0"/>
              </a:rPr>
              <a:t>X</a:t>
            </a:r>
            <a:r>
              <a:rPr lang="zh-CN" altLang="en-US" sz="3200" dirty="0" smtClean="0">
                <a:solidFill>
                  <a:srgbClr val="0070C0"/>
                </a:solidFill>
                <a:latin typeface="Times New Roman" panose="02020603050405020304" pitchFamily="18" charset="0"/>
                <a:ea typeface="黑体" pitchFamily="49" charset="-122"/>
                <a:cs typeface="Times New Roman" panose="02020603050405020304" pitchFamily="18" charset="0"/>
              </a:rPr>
              <a:t>中的所有</a:t>
            </a:r>
            <a:r>
              <a:rPr lang="en-US" altLang="zh-CN" sz="3200" dirty="0" smtClean="0">
                <a:solidFill>
                  <a:srgbClr val="0070C0"/>
                </a:solidFill>
                <a:latin typeface="Times New Roman" panose="02020603050405020304" pitchFamily="18" charset="0"/>
                <a:ea typeface="黑体" pitchFamily="49" charset="-122"/>
                <a:cs typeface="Times New Roman" panose="02020603050405020304" pitchFamily="18" charset="0"/>
              </a:rPr>
              <a:t>x</a:t>
            </a:r>
            <a:r>
              <a:rPr lang="zh-CN" altLang="en-US" sz="3200" dirty="0" smtClean="0">
                <a:solidFill>
                  <a:srgbClr val="0070C0"/>
                </a:solidFill>
                <a:latin typeface="Times New Roman" panose="02020603050405020304" pitchFamily="18" charset="0"/>
                <a:ea typeface="黑体" pitchFamily="49" charset="-122"/>
                <a:cs typeface="Times New Roman" panose="02020603050405020304" pitchFamily="18" charset="0"/>
              </a:rPr>
              <a:t>，</a:t>
            </a:r>
            <a:r>
              <a:rPr lang="en-US" altLang="zh-CN" sz="3200" dirty="0" smtClean="0">
                <a:solidFill>
                  <a:srgbClr val="0070C0"/>
                </a:solidFill>
                <a:latin typeface="Times New Roman" panose="02020603050405020304" pitchFamily="18" charset="0"/>
                <a:ea typeface="黑体" pitchFamily="49" charset="-122"/>
                <a:cs typeface="Times New Roman" panose="02020603050405020304" pitchFamily="18" charset="0"/>
              </a:rPr>
              <a:t>h(x)=c(x)</a:t>
            </a:r>
          </a:p>
        </p:txBody>
      </p:sp>
    </p:spTree>
    <p:extLst>
      <p:ext uri="{BB962C8B-B14F-4D97-AF65-F5344CB8AC3E}">
        <p14:creationId xmlns:p14="http://schemas.microsoft.com/office/powerpoint/2010/main" val="132046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实例空间和假设数</a:t>
            </a:r>
            <a:endParaRPr lang="zh-CN" altLang="en-US" dirty="0">
              <a:latin typeface="黑体" pitchFamily="49" charset="-122"/>
              <a:ea typeface="黑体" pitchFamily="49" charset="-122"/>
            </a:endParaRPr>
          </a:p>
        </p:txBody>
      </p:sp>
      <p:sp>
        <p:nvSpPr>
          <p:cNvPr id="5" name="内容占位符 2"/>
          <p:cNvSpPr txBox="1">
            <a:spLocks/>
          </p:cNvSpPr>
          <p:nvPr/>
        </p:nvSpPr>
        <p:spPr>
          <a:xfrm>
            <a:off x="323528" y="1360338"/>
            <a:ext cx="8496944" cy="51650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r>
              <a:rPr lang="zh-CN" altLang="en-US" sz="2400" dirty="0" smtClean="0">
                <a:solidFill>
                  <a:srgbClr val="FF0000"/>
                </a:solidFill>
                <a:latin typeface="Times New Roman" pitchFamily="18" charset="0"/>
                <a:ea typeface="黑体" pitchFamily="49" charset="-122"/>
                <a:cs typeface="Times New Roman" pitchFamily="18" charset="0"/>
              </a:rPr>
              <a:t>最一般的假设</a:t>
            </a:r>
            <a:r>
              <a:rPr kumimoji="0" lang="zh-CN" altLang="en-US"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&lt;?, ?, ?, ?, ?, ?&gt;</a:t>
            </a:r>
            <a:endParaRPr lang="en-US" altLang="zh-CN" sz="2400" dirty="0">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solidFill>
                  <a:srgbClr val="FF0000"/>
                </a:solidFill>
                <a:latin typeface="Times New Roman" pitchFamily="18" charset="0"/>
                <a:ea typeface="黑体" pitchFamily="49" charset="-122"/>
                <a:cs typeface="Times New Roman" pitchFamily="18" charset="0"/>
              </a:rPr>
              <a:t>最特殊的假设</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&lt;</a:t>
            </a:r>
            <a:r>
              <a:rPr lang="el-GR" altLang="zh-CN" sz="2400" dirty="0" smtClean="0">
                <a:latin typeface="Times New Roman" pitchFamily="18" charset="0"/>
                <a:ea typeface="黑体" pitchFamily="49" charset="-122"/>
                <a:cs typeface="Times New Roman" pitchFamily="18" charset="0"/>
              </a:rPr>
              <a:t>﹩</a:t>
            </a:r>
            <a:r>
              <a:rPr lang="en-US" altLang="zh-CN" sz="2400" dirty="0">
                <a:latin typeface="Times New Roman" pitchFamily="18" charset="0"/>
                <a:ea typeface="黑体" pitchFamily="49" charset="-122"/>
                <a:cs typeface="Times New Roman" pitchFamily="18" charset="0"/>
              </a:rPr>
              <a:t>,</a:t>
            </a:r>
            <a:r>
              <a:rPr lang="el-GR" altLang="zh-CN"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a:t>
            </a:r>
            <a:r>
              <a:rPr lang="el-GR" altLang="zh-CN"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a:t>
            </a:r>
            <a:r>
              <a:rPr lang="el-GR" altLang="zh-CN"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a:t>
            </a:r>
            <a:r>
              <a:rPr lang="el-GR" altLang="zh-CN"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a:t>
            </a:r>
            <a:r>
              <a:rPr lang="el-GR" altLang="zh-CN"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&gt;</a:t>
            </a:r>
          </a:p>
          <a:p>
            <a:pPr marL="342900" lvl="0" indent="-342900">
              <a:lnSpc>
                <a:spcPct val="150000"/>
              </a:lnSpc>
              <a:spcBef>
                <a:spcPct val="20000"/>
              </a:spcBef>
              <a:spcAft>
                <a:spcPts val="1000"/>
              </a:spcAft>
              <a:defRPr/>
            </a:pPr>
            <a:r>
              <a:rPr lang="zh-CN" altLang="en-US" sz="2400" dirty="0" smtClean="0">
                <a:solidFill>
                  <a:srgbClr val="FF0000"/>
                </a:solidFill>
                <a:latin typeface="Times New Roman" pitchFamily="18" charset="0"/>
                <a:ea typeface="黑体" pitchFamily="49" charset="-122"/>
                <a:cs typeface="Times New Roman" pitchFamily="18" charset="0"/>
              </a:rPr>
              <a:t>实例空间</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3*2*2*2*2*2=96</a:t>
            </a: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lvl="0" indent="-342900">
              <a:lnSpc>
                <a:spcPct val="150000"/>
              </a:lnSpc>
              <a:spcBef>
                <a:spcPct val="20000"/>
              </a:spcBef>
              <a:spcAft>
                <a:spcPts val="1000"/>
              </a:spcAft>
              <a:defRPr/>
            </a:pPr>
            <a:r>
              <a:rPr lang="zh-CN" altLang="en-US" sz="2400" dirty="0" smtClean="0">
                <a:solidFill>
                  <a:srgbClr val="FF0000"/>
                </a:solidFill>
                <a:latin typeface="Times New Roman" pitchFamily="18" charset="0"/>
                <a:ea typeface="黑体" pitchFamily="49" charset="-122"/>
                <a:cs typeface="Times New Roman" pitchFamily="18" charset="0"/>
              </a:rPr>
              <a:t>假设空间</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5</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4</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4</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4</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4</a:t>
            </a:r>
            <a:r>
              <a:rPr lang="zh-CN" altLang="en-US" sz="2400" dirty="0" smtClean="0">
                <a:latin typeface="Times New Roman" pitchFamily="18" charset="0"/>
                <a:ea typeface="黑体" pitchFamily="49" charset="-122"/>
                <a:cs typeface="Times New Roman" pitchFamily="18" charset="0"/>
              </a:rPr>
              <a:t>*</a:t>
            </a:r>
            <a:r>
              <a:rPr lang="en-US" altLang="zh-CN" sz="2400" dirty="0" smtClean="0">
                <a:latin typeface="Times New Roman" pitchFamily="18" charset="0"/>
                <a:ea typeface="黑体" pitchFamily="49" charset="-122"/>
                <a:cs typeface="Times New Roman" pitchFamily="18" charset="0"/>
              </a:rPr>
              <a:t>4=5120 (</a:t>
            </a:r>
            <a:r>
              <a:rPr lang="zh-CN" altLang="en-US" sz="2400" dirty="0" smtClean="0">
                <a:latin typeface="Times New Roman" pitchFamily="18" charset="0"/>
                <a:ea typeface="黑体" pitchFamily="49" charset="-122"/>
                <a:cs typeface="Times New Roman" pitchFamily="18" charset="0"/>
              </a:rPr>
              <a:t>语法不同</a:t>
            </a:r>
            <a:r>
              <a:rPr lang="en-US" altLang="zh-CN" sz="2400" dirty="0" smtClean="0">
                <a:latin typeface="Times New Roman" pitchFamily="18" charset="0"/>
                <a:ea typeface="黑体" pitchFamily="49" charset="-122"/>
                <a:cs typeface="Times New Roman" pitchFamily="18" charset="0"/>
              </a:rPr>
              <a:t>)</a:t>
            </a:r>
          </a:p>
          <a:p>
            <a:pPr marL="342900" lvl="0" indent="-342900">
              <a:lnSpc>
                <a:spcPct val="150000"/>
              </a:lnSpc>
              <a:spcBef>
                <a:spcPct val="20000"/>
              </a:spcBef>
              <a:spcAft>
                <a:spcPts val="1000"/>
              </a:spcAft>
              <a:defRPr/>
            </a:pPr>
            <a:r>
              <a:rPr lang="en-US" altLang="zh-CN" sz="2400" dirty="0">
                <a:solidFill>
                  <a:schemeClr val="tx2">
                    <a:lumMod val="60000"/>
                    <a:lumOff val="40000"/>
                  </a:schemeClr>
                </a:solidFill>
                <a:latin typeface="Times New Roman" pitchFamily="18" charset="0"/>
                <a:ea typeface="黑体" pitchFamily="49" charset="-122"/>
                <a:cs typeface="Times New Roman" pitchFamily="18" charset="0"/>
              </a:rPr>
              <a:t> </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                    1+4*3*3*3*3*3=973(</a:t>
            </a:r>
            <a:r>
              <a:rPr lang="zh-CN" altLang="en-US" sz="2400" dirty="0" smtClean="0">
                <a:solidFill>
                  <a:schemeClr val="tx2">
                    <a:lumMod val="60000"/>
                    <a:lumOff val="40000"/>
                  </a:schemeClr>
                </a:solidFill>
                <a:latin typeface="Times New Roman" pitchFamily="18" charset="0"/>
                <a:ea typeface="黑体" pitchFamily="49" charset="-122"/>
                <a:cs typeface="Times New Roman" pitchFamily="18" charset="0"/>
              </a:rPr>
              <a:t>语义不同</a:t>
            </a:r>
            <a:r>
              <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rPr>
              <a:t>)</a:t>
            </a:r>
          </a:p>
          <a:p>
            <a:pPr marL="342900" indent="-342900">
              <a:lnSpc>
                <a:spcPct val="150000"/>
              </a:lnSpc>
              <a:spcBef>
                <a:spcPct val="20000"/>
              </a:spcBef>
              <a:spcAft>
                <a:spcPts val="1000"/>
              </a:spcAft>
            </a:pPr>
            <a:endParaRPr lang="en-US" altLang="zh-CN" sz="2400" dirty="0">
              <a:solidFill>
                <a:schemeClr val="tx2">
                  <a:lumMod val="60000"/>
                  <a:lumOff val="40000"/>
                </a:schemeClr>
              </a:solidFill>
              <a:latin typeface="Times New Roman" pitchFamily="18" charset="0"/>
              <a:ea typeface="黑体" pitchFamily="49" charset="-122"/>
              <a:cs typeface="Times New Roman" pitchFamily="18" charset="0"/>
            </a:endParaRPr>
          </a:p>
          <a:p>
            <a:pPr marL="342900" indent="-342900">
              <a:lnSpc>
                <a:spcPct val="150000"/>
              </a:lnSpc>
              <a:spcBef>
                <a:spcPct val="20000"/>
              </a:spcBef>
              <a:spcAft>
                <a:spcPts val="1000"/>
              </a:spcAft>
            </a:pPr>
            <a:endParaRPr lang="en-US" altLang="zh-CN" sz="2400" dirty="0" smtClean="0">
              <a:solidFill>
                <a:schemeClr val="tx2">
                  <a:lumMod val="60000"/>
                  <a:lumOff val="40000"/>
                </a:schemeClr>
              </a:solidFill>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lang="en-US" altLang="zh-CN" sz="2400" dirty="0" smtClean="0">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100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Times New Roman" pitchFamily="18" charset="0"/>
              <a:ea typeface="黑体" pitchFamily="49" charset="-122"/>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altLang="zh-CN" sz="4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4000" b="1" i="0" u="none" strike="noStrike" kern="1200" cap="none" spc="0" normalizeH="0" baseline="0" noProof="0" dirty="0" smtClean="0">
              <a:ln>
                <a:noFill/>
              </a:ln>
              <a:solidFill>
                <a:schemeClr val="tx1"/>
              </a:solidFill>
              <a:effectLst/>
              <a:uLnTx/>
              <a:uFillTx/>
              <a:latin typeface="华文宋体" pitchFamily="2" charset="-122"/>
              <a:ea typeface="华文宋体" pitchFamily="2" charset="-122"/>
              <a:cs typeface="+mn-cs"/>
            </a:endParaRPr>
          </a:p>
        </p:txBody>
      </p:sp>
      <p:sp>
        <p:nvSpPr>
          <p:cNvPr id="9" name="矩形 8"/>
          <p:cNvSpPr/>
          <p:nvPr/>
        </p:nvSpPr>
        <p:spPr>
          <a:xfrm>
            <a:off x="296035" y="5013176"/>
            <a:ext cx="8524437" cy="1723549"/>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p"/>
            </a:pPr>
            <a:r>
              <a:rPr lang="zh-CN" altLang="en-US" sz="2400" dirty="0" smtClean="0">
                <a:solidFill>
                  <a:srgbClr val="FF0000"/>
                </a:solidFill>
                <a:latin typeface="黑体" pitchFamily="49" charset="-122"/>
                <a:ea typeface="黑体" pitchFamily="49" charset="-122"/>
              </a:rPr>
              <a:t>归纳学习假设</a:t>
            </a:r>
            <a:endParaRPr lang="en-US" altLang="zh-CN" sz="2400" dirty="0" smtClean="0">
              <a:solidFill>
                <a:srgbClr val="FF0000"/>
              </a:solidFill>
              <a:latin typeface="黑体" pitchFamily="49" charset="-122"/>
              <a:ea typeface="黑体" pitchFamily="49" charset="-122"/>
            </a:endParaRPr>
          </a:p>
          <a:p>
            <a:pPr>
              <a:lnSpc>
                <a:spcPct val="150000"/>
              </a:lnSpc>
              <a:spcBef>
                <a:spcPts val="600"/>
              </a:spcBef>
              <a:spcAft>
                <a:spcPts val="600"/>
              </a:spcAft>
              <a:buNone/>
            </a:pPr>
            <a:r>
              <a:rPr lang="zh-CN" altLang="en-US" sz="2400" dirty="0" smtClean="0">
                <a:latin typeface="黑体" pitchFamily="49" charset="-122"/>
                <a:ea typeface="黑体" pitchFamily="49" charset="-122"/>
              </a:rPr>
              <a:t>任一假设如果在足够大的训练样例集合中能很好的逼近目标概念函数，它也能在未见实例中很好的逼近目标概念。</a:t>
            </a:r>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3762198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8164</TotalTime>
  <Words>3673</Words>
  <Application>Microsoft Office PowerPoint</Application>
  <PresentationFormat>全屏显示(4:3)</PresentationFormat>
  <Paragraphs>727</Paragraphs>
  <Slides>54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3" baseType="lpstr">
      <vt:lpstr>黑体</vt:lpstr>
      <vt:lpstr>华文宋体</vt:lpstr>
      <vt:lpstr>宋体</vt:lpstr>
      <vt:lpstr>Arial</vt:lpstr>
      <vt:lpstr>Calibri</vt:lpstr>
      <vt:lpstr>Times New Roman</vt:lpstr>
      <vt:lpstr>Wingdings</vt:lpstr>
      <vt:lpstr>Office 主题</vt:lpstr>
      <vt:lpstr>公式</vt:lpstr>
      <vt:lpstr>符号学习</vt:lpstr>
      <vt:lpstr>符号学习</vt:lpstr>
      <vt:lpstr>大纲</vt:lpstr>
      <vt:lpstr>回顾</vt:lpstr>
      <vt:lpstr>概念学习(Concept Learning)</vt:lpstr>
      <vt:lpstr>概念学习(Concept Learning)</vt:lpstr>
      <vt:lpstr>概念学习(Concept Learning)</vt:lpstr>
      <vt:lpstr>概念学习任务</vt:lpstr>
      <vt:lpstr>实例空间和假设数</vt:lpstr>
      <vt:lpstr>作为搜索的概念学习</vt:lpstr>
      <vt:lpstr>假设的一般到特殊序</vt:lpstr>
      <vt:lpstr>Find-S:寻找极大特殊假设</vt:lpstr>
      <vt:lpstr>Find-S:算法特点</vt:lpstr>
      <vt:lpstr>变型空间</vt:lpstr>
      <vt:lpstr>列表消除算法: List-Then-Eliminate</vt:lpstr>
      <vt:lpstr>PowerPoint 演示文稿</vt:lpstr>
      <vt:lpstr>变型空间</vt:lpstr>
      <vt:lpstr>变型空间表示定理</vt:lpstr>
      <vt:lpstr>正例和反例的作用</vt:lpstr>
      <vt:lpstr>候选消除算法: Candidate-Eliminate</vt:lpstr>
      <vt:lpstr>候选消除算法-步骤1</vt:lpstr>
      <vt:lpstr>候选消除算法-步骤2</vt:lpstr>
      <vt:lpstr>候选消除算法-步骤3</vt:lpstr>
      <vt:lpstr>候选消除算法-步骤4</vt:lpstr>
      <vt:lpstr>讨论</vt:lpstr>
      <vt:lpstr>PowerPoint 演示文稿</vt:lpstr>
      <vt:lpstr>PowerPoint 演示文稿</vt:lpstr>
      <vt:lpstr>PowerPoint 演示文稿</vt:lpstr>
      <vt:lpstr>PowerPoint 演示文稿</vt:lpstr>
      <vt:lpstr>归纳偏置</vt:lpstr>
      <vt:lpstr>新的样例</vt:lpstr>
      <vt:lpstr>构造无偏的学习器</vt:lpstr>
      <vt:lpstr>无偏学习的无用性</vt:lpstr>
      <vt:lpstr>归纳偏置(inductive bias)</vt:lpstr>
      <vt:lpstr>不同的归纳偏置</vt:lpstr>
      <vt:lpstr>如何学习具有析取表示的假设空间呢？</vt:lpstr>
      <vt:lpstr>决策树学习</vt:lpstr>
      <vt:lpstr>PowerPoint 演示文稿</vt:lpstr>
      <vt:lpstr>PowerPoint 演示文稿</vt:lpstr>
      <vt:lpstr>问题设置</vt:lpstr>
      <vt:lpstr>用于学习布尔函数的ID3算法</vt:lpstr>
      <vt:lpstr>用于学习布尔函数的ID3算法</vt:lpstr>
      <vt:lpstr>如何选择最佳属性</vt:lpstr>
      <vt:lpstr>例子</vt:lpstr>
      <vt:lpstr>信息增益</vt:lpstr>
      <vt:lpstr>PowerPoint 演示文稿</vt:lpstr>
      <vt:lpstr>PowerPoint 演示文稿</vt:lpstr>
      <vt:lpstr>决策树学习的假设空间搜索</vt:lpstr>
      <vt:lpstr>ID3算法特点</vt:lpstr>
      <vt:lpstr>决策树学习中的归纳偏置</vt:lpstr>
      <vt:lpstr>奥卡姆剃刀原理</vt:lpstr>
      <vt:lpstr>思考和讨论</vt:lpstr>
      <vt:lpstr>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计算思维之人工智能</dc:title>
  <dc:creator>高阳</dc:creator>
  <cp:lastModifiedBy>高阳</cp:lastModifiedBy>
  <cp:revision>323</cp:revision>
  <dcterms:created xsi:type="dcterms:W3CDTF">2012-05-02T00:33:57Z</dcterms:created>
  <dcterms:modified xsi:type="dcterms:W3CDTF">2019-10-28T14:19:15Z</dcterms:modified>
</cp:coreProperties>
</file>