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7"/>
  </p:notesMasterIdLst>
  <p:handoutMasterIdLst>
    <p:handoutMasterId r:id="rId38"/>
  </p:handoutMasterIdLst>
  <p:sldIdLst>
    <p:sldId id="256" r:id="rId3"/>
    <p:sldId id="322" r:id="rId4"/>
    <p:sldId id="323" r:id="rId5"/>
    <p:sldId id="324" r:id="rId6"/>
    <p:sldId id="325" r:id="rId7"/>
    <p:sldId id="328" r:id="rId8"/>
    <p:sldId id="329" r:id="rId9"/>
    <p:sldId id="330" r:id="rId10"/>
    <p:sldId id="353" r:id="rId11"/>
    <p:sldId id="354" r:id="rId12"/>
    <p:sldId id="331" r:id="rId13"/>
    <p:sldId id="332" r:id="rId14"/>
    <p:sldId id="333" r:id="rId15"/>
    <p:sldId id="259" r:id="rId16"/>
    <p:sldId id="300" r:id="rId17"/>
    <p:sldId id="301" r:id="rId18"/>
    <p:sldId id="317" r:id="rId19"/>
    <p:sldId id="316" r:id="rId20"/>
    <p:sldId id="285" r:id="rId21"/>
    <p:sldId id="289" r:id="rId22"/>
    <p:sldId id="286" r:id="rId23"/>
    <p:sldId id="303" r:id="rId24"/>
    <p:sldId id="290" r:id="rId25"/>
    <p:sldId id="318" r:id="rId26"/>
    <p:sldId id="314" r:id="rId27"/>
    <p:sldId id="306" r:id="rId28"/>
    <p:sldId id="307" r:id="rId29"/>
    <p:sldId id="298" r:id="rId30"/>
    <p:sldId id="291" r:id="rId31"/>
    <p:sldId id="319" r:id="rId32"/>
    <p:sldId id="302" r:id="rId33"/>
    <p:sldId id="320" r:id="rId34"/>
    <p:sldId id="378" r:id="rId35"/>
    <p:sldId id="379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723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99932-2EFC-194F-AA0C-95216AE0D28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6173-427E-5343-9D47-E8D061BB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8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/faq.html" TargetMode="External"/><Relationship Id="rId2" Type="http://schemas.openxmlformats.org/officeDocument/2006/relationships/hyperlink" Target="http://csapp.cs.cmu.edu/public/docs/gdbnotes-x86-6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5-213-staff@cs.cmu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and Bomb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15-213: Introduction to Computer Systems</a:t>
            </a:r>
            <a:br>
              <a:rPr lang="en-US" dirty="0" smtClean="0"/>
            </a:br>
            <a:r>
              <a:rPr lang="en-US" dirty="0" smtClean="0"/>
              <a:t>Recitation 4: Monday, Sept. 16, 2013</a:t>
            </a:r>
          </a:p>
          <a:p>
            <a:r>
              <a:rPr lang="en-US" dirty="0" smtClean="0"/>
              <a:t>Marjorie Carlson</a:t>
            </a:r>
            <a:br>
              <a:rPr lang="en-US" dirty="0" smtClean="0"/>
            </a:br>
            <a:r>
              <a:rPr lang="en-US" dirty="0" smtClean="0"/>
              <a:t>Section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413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     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两种目标文件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67300" y="2484438"/>
            <a:ext cx="37353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“objdump -d test” </a:t>
            </a:r>
            <a:r>
              <a:rPr lang="zh-CN" altLang="en-US" sz="2200" kern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00000000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&lt;add&gt;: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0:    55	   push  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1:    89 e5	   mov   %esp,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3:    83 ec 10   sub    $0x10, %esp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6:    8b 45 0c   mov   0xc(%ebp),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9:    8b 55 08   mov   0x8(%ebp), %edx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c:    8d 04 02   lea     (%edx,%eax,1),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f:     89 45 fc    mov   %eax, -0x4(%ebp)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12:  8b 45 fc    mov   -0x4(%ebp),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15:  c9             leave 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16:  c3             ret 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test.o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中的代码从地址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开始，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中的代码从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80483d4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开始！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080483d4 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&lt;add&gt;: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80483d4:    55                push ... 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80483d5:    89 e5    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80483d7:    83 ec 10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80483da:    8b 45 0c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80483dd:    8b 55 08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80483e0:    8d 04 02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80483e3:    89 45 fc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80483e6:    8b 45 fc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80483e9:    c9                 …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80483ea:    c3                 ret       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“objdump -d test.o”</a:t>
            </a:r>
            <a:r>
              <a:rPr lang="zh-CN" altLang="en-US" sz="220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rgbClr val="BBE0E3">
              <a:alpha val="28000"/>
            </a:srgbClr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rgbClr val="BBE0E3">
              <a:alpha val="28000"/>
            </a:srgbClr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r>
              <a:rPr lang="zh-CN" altLang="en-US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：可重定位目标文件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：可执行目标文件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241" y="99189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7" tIns="44450" rIns="90487" bIns="44450"/>
            <a:lstStyle/>
            <a:p>
              <a:pPr marL="224155" indent="-224155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anose="020F0502020204030204" pitchFamily="34" charset="0"/>
                </a:rPr>
                <a:t>Disassembled</a:t>
              </a:r>
            </a:p>
            <a:p>
              <a:pPr marL="224155" indent="-224155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Dump of assembler code for function </a:t>
              </a:r>
              <a:r>
                <a:rPr lang="en-US" sz="1800" dirty="0" err="1">
                  <a:latin typeface="Courier New" panose="02070309020205020404" pitchFamily="49" charset="0"/>
                </a:rPr>
                <a:t>sumstore</a:t>
              </a:r>
              <a:r>
                <a:rPr lang="en-US" sz="1800" dirty="0">
                  <a:latin typeface="Courier New" panose="02070309020205020404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0x0000000000400596 &lt;+1&gt;: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rdx</a:t>
              </a:r>
              <a:r>
                <a:rPr lang="en-US" sz="1800" dirty="0">
                  <a:latin typeface="Courier New" panose="02070309020205020404" pitchFamily="49" charset="0"/>
                </a:rPr>
                <a:t>,%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0x0000000000400599 &lt;+4&gt;: </a:t>
              </a:r>
              <a:r>
                <a:rPr lang="en-US" sz="1800" dirty="0" err="1">
                  <a:latin typeface="Courier New" panose="02070309020205020404" pitchFamily="49" charset="0"/>
                </a:rPr>
                <a:t>callq</a:t>
              </a:r>
              <a:r>
                <a:rPr lang="en-US" sz="1800" dirty="0">
                  <a:latin typeface="Courier New" panose="02070309020205020404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0x000000000040059e &lt;+9&gt;: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rax</a:t>
              </a:r>
              <a:r>
                <a:rPr lang="en-US" sz="1800" dirty="0">
                  <a:latin typeface="Courier New" panose="02070309020205020404" pitchFamily="49" charset="0"/>
                </a:rPr>
                <a:t>,(%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r>
                <a:rPr lang="en-US" sz="1800" dirty="0">
                  <a:latin typeface="Courier New" panose="02070309020205020404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0x00000000004005a2 &lt;+13&gt;:</a:t>
              </a:r>
              <a:r>
                <a:rPr lang="en-US" sz="1800" dirty="0" err="1">
                  <a:latin typeface="Courier New" panose="02070309020205020404" pitchFamily="49" charset="0"/>
                </a:rPr>
                <a:t>retq</a:t>
              </a:r>
              <a:r>
                <a:rPr lang="en-US" sz="1800" dirty="0">
                  <a:latin typeface="Courier New" panose="02070309020205020404" pitchFamily="49" charset="0"/>
                </a:rPr>
                <a:t> </a:t>
              </a:r>
              <a:endParaRPr lang="en-US" sz="1800" i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6157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err="1">
                <a:latin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</a:rPr>
              <a:t> sum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disassemble </a:t>
            </a:r>
            <a:r>
              <a:rPr lang="en-US" b="1" dirty="0" err="1">
                <a:latin typeface="Courier New" panose="02070309020205020404" pitchFamily="49" charset="0"/>
              </a:rPr>
              <a:t>sumstore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7" tIns="44450" rIns="90487" bIns="44450"/>
            <a:lstStyle/>
            <a:p>
              <a:pPr marL="224155" indent="-224155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anose="020F0502020204030204" pitchFamily="34" charset="0"/>
                </a:rPr>
                <a:t>Disassembled</a:t>
              </a:r>
            </a:p>
            <a:p>
              <a:pPr marL="224155" indent="-224155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Dump of assembler code for function </a:t>
              </a:r>
              <a:r>
                <a:rPr lang="en-US" sz="1800" dirty="0" err="1">
                  <a:latin typeface="Courier New" panose="02070309020205020404" pitchFamily="49" charset="0"/>
                </a:rPr>
                <a:t>sumstore</a:t>
              </a:r>
              <a:r>
                <a:rPr lang="en-US" sz="1800" dirty="0">
                  <a:latin typeface="Courier New" panose="02070309020205020404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0x0000000000400596 &lt;+1&gt;: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rdx</a:t>
              </a:r>
              <a:r>
                <a:rPr lang="en-US" sz="1800" dirty="0">
                  <a:latin typeface="Courier New" panose="02070309020205020404" pitchFamily="49" charset="0"/>
                </a:rPr>
                <a:t>,%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0x0000000000400599 &lt;+4&gt;: </a:t>
              </a:r>
              <a:r>
                <a:rPr lang="en-US" sz="1800" dirty="0" err="1">
                  <a:latin typeface="Courier New" panose="02070309020205020404" pitchFamily="49" charset="0"/>
                </a:rPr>
                <a:t>callq</a:t>
              </a:r>
              <a:r>
                <a:rPr lang="en-US" sz="1800" dirty="0">
                  <a:latin typeface="Courier New" panose="02070309020205020404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0x000000000040059e &lt;+9&gt;: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rax</a:t>
              </a:r>
              <a:r>
                <a:rPr lang="en-US" sz="1800" dirty="0">
                  <a:latin typeface="Courier New" panose="02070309020205020404" pitchFamily="49" charset="0"/>
                </a:rPr>
                <a:t>,(%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r>
                <a:rPr lang="en-US" sz="1800" dirty="0">
                  <a:latin typeface="Courier New" panose="02070309020205020404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0x00000000004005a2 &lt;+13&gt;:</a:t>
              </a:r>
              <a:r>
                <a:rPr lang="en-US" sz="1800" dirty="0" err="1">
                  <a:latin typeface="Courier New" panose="02070309020205020404" pitchFamily="49" charset="0"/>
                </a:rPr>
                <a:t>retq</a:t>
              </a:r>
              <a:r>
                <a:rPr lang="en-US" sz="1800" dirty="0">
                  <a:latin typeface="Courier New" panose="02070309020205020404" pitchFamily="49" charset="0"/>
                </a:rPr>
                <a:t> </a:t>
              </a:r>
              <a:endParaRPr lang="en-US" sz="1800" i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err="1">
                <a:latin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</a:rPr>
              <a:t> sum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disassemble </a:t>
            </a:r>
            <a:r>
              <a:rPr lang="en-US" b="1" dirty="0" err="1">
                <a:latin typeface="Courier New" panose="02070309020205020404" pitchFamily="49" charset="0"/>
              </a:rPr>
              <a:t>sumstore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anose="02070309020205020404" pitchFamily="49" charset="0"/>
              </a:rPr>
              <a:t>sumstore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x/14xb </a:t>
            </a:r>
            <a:r>
              <a:rPr lang="en-US" b="1" dirty="0" err="1">
                <a:latin typeface="Courier New" panose="02070309020205020404" pitchFamily="49" charset="0"/>
              </a:rPr>
              <a:t>sumstore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7" tIns="44450" rIns="90487" bIns="44450"/>
            <a:lstStyle/>
            <a:p>
              <a:pPr marL="224155" indent="-224155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anose="020F0502020204030204" pitchFamily="34" charset="0"/>
                </a:rPr>
                <a:t>Code</a:t>
              </a:r>
            </a:p>
            <a:p>
              <a:pPr marL="224155" indent="-224155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% </a:t>
            </a:r>
            <a:r>
              <a:rPr lang="en-US" sz="1800" dirty="0" err="1">
                <a:latin typeface="Courier New" panose="02070309020205020404" pitchFamily="49" charset="0"/>
              </a:rPr>
              <a:t>objdump</a:t>
            </a:r>
            <a:r>
              <a:rPr lang="en-US" sz="1800" dirty="0">
                <a:latin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</a:rPr>
              <a:t>d</a:t>
            </a:r>
            <a:r>
              <a:rPr lang="en-US" sz="1800" dirty="0">
                <a:latin typeface="Courier New" panose="02070309020205020404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30001000:  55             push   %</a:t>
            </a:r>
            <a:r>
              <a:rPr lang="en-US" sz="1800" dirty="0" err="1">
                <a:latin typeface="Courier New" panose="02070309020205020404" pitchFamily="49" charset="0"/>
              </a:rPr>
              <a:t>ebp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30001001:  8b </a:t>
            </a:r>
            <a:r>
              <a:rPr lang="en-US" sz="1800" dirty="0" err="1">
                <a:latin typeface="Courier New" panose="02070309020205020404" pitchFamily="49" charset="0"/>
              </a:rPr>
              <a:t>ec</a:t>
            </a:r>
            <a:r>
              <a:rPr lang="en-US" sz="1800" dirty="0">
                <a:latin typeface="Courier New" panose="02070309020205020404" pitchFamily="49" charset="0"/>
              </a:rPr>
              <a:t>          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esp,%ebp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43100" y="3853898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 smtClean="0"/>
              <a:t>Overview of Bomb Lab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</a:p>
          <a:p>
            <a:pPr>
              <a:spcAft>
                <a:spcPts val="2400"/>
              </a:spcAft>
            </a:pPr>
            <a:endParaRPr lang="en-US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Oh no! Dr. Evil has written an evil program that will “explode” the Shark machines!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The program is in phases, each of which reads in input – something like a password – from standard input.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If your input is correct, you go on to the next phase.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If not, </a:t>
            </a:r>
            <a:r>
              <a:rPr lang="en-US" b="1" dirty="0" smtClean="0"/>
              <a:t>the bomb explodes.</a:t>
            </a:r>
            <a:r>
              <a:rPr lang="en-US" dirty="0" smtClean="0"/>
              <a:t> The program prints “BOOM!!!” and terminates, and you lose half a point. (Your score is updated </a:t>
            </a:r>
            <a:r>
              <a:rPr lang="en-US" b="1" dirty="0" smtClean="0"/>
              <a:t>automatically</a:t>
            </a:r>
            <a:r>
              <a:rPr lang="en-US" dirty="0" smtClean="0"/>
              <a:t> – you don’t have to upload anything to </a:t>
            </a:r>
            <a:r>
              <a:rPr lang="en-US" dirty="0" err="1" smtClean="0"/>
              <a:t>Autolab</a:t>
            </a:r>
            <a:r>
              <a:rPr lang="en-US" dirty="0" smtClean="0"/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We give you: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Partial source code, in which Dr. Evil mocks you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The executable file itself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You can’t read the C source code. So how can you figure out what the program does?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From the binary executable!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</a:p>
          <a:p>
            <a:pPr>
              <a:spcAft>
                <a:spcPts val="2400"/>
              </a:spcAft>
            </a:pPr>
            <a:r>
              <a:rPr lang="en-US" b="1" dirty="0" smtClean="0"/>
              <a:t>Assembly Refresher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/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smtClean="0"/>
              <a:t>x86-64 Integer Registers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</p:spPr>
        <p:txBody>
          <a:bodyPr/>
          <a:lstStyle/>
          <a:p>
            <a:pPr lvl="1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27654" name="Rectangle 6"/>
          <p:cNvSpPr/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/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/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/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/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/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/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/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/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/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/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/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/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/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/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/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/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/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/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/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/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/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/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/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/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/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/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/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/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/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/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752600" y="42672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36576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752600" y="30480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752600" y="24384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38800" y="12192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638800" y="18288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6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600200" y="1219200"/>
            <a:ext cx="8382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>
                <a:latin typeface="Calibri" panose="020F0502020204030204" pitchFamily="34" charset="0"/>
              </a:rPr>
              <a:t>return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Assembly: Operands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5"/>
          <p:cNvGraphicFramePr/>
          <p:nvPr/>
        </p:nvGraphicFramePr>
        <p:xfrm>
          <a:off x="396875" y="1362075"/>
          <a:ext cx="8137524" cy="49674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4381"/>
                <a:gridCol w="2034381"/>
                <a:gridCol w="2034381"/>
                <a:gridCol w="2034381"/>
              </a:tblGrid>
              <a:tr h="3992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Data type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Syntax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Examples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Notes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13403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Immediate values (constant integers)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Start with 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$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200"/>
                        </a:spcAft>
                      </a:pP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$0x0</a:t>
                      </a:r>
                      <a:r>
                        <a:rPr lang="en-US" sz="800" dirty="0" smtClean="0">
                          <a:latin typeface="Consolas" panose="020B0609020204030204"/>
                          <a:cs typeface="Consolas" panose="020B0609020204030204"/>
                        </a:rPr>
                        <a:t/>
                      </a:r>
                      <a:br>
                        <a:rPr lang="en-US" sz="8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  <a:t/>
                      </a: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$-15213</a:t>
                      </a:r>
                      <a:endParaRPr lang="en-US" sz="22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Don’t forget 0x means hex!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102663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Registers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Start with %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%</a:t>
                      </a:r>
                      <a:r>
                        <a:rPr lang="en-US" sz="2200" dirty="0" err="1" smtClean="0">
                          <a:latin typeface="Consolas" panose="020B0609020204030204"/>
                          <a:cs typeface="Consolas" panose="020B0609020204030204"/>
                        </a:rPr>
                        <a:t>esi</a:t>
                      </a:r>
                      <a:r>
                        <a:rPr lang="en-US" sz="800" dirty="0" smtClean="0">
                          <a:latin typeface="Consolas" panose="020B0609020204030204"/>
                          <a:cs typeface="Consolas" panose="020B0609020204030204"/>
                        </a:rPr>
                        <a:t/>
                      </a:r>
                      <a:br>
                        <a:rPr lang="en-US" sz="8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  <a:t/>
                      </a: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%</a:t>
                      </a:r>
                      <a:r>
                        <a:rPr lang="en-US" sz="22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2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Can represent a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value or an address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19677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Memory locations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Parentheses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around a register, or addressing mode – </a:t>
                      </a:r>
                      <a:r>
                        <a:rPr lang="en-US" sz="22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D(Rb,Ri,S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(%</a:t>
                      </a:r>
                      <a:r>
                        <a:rPr lang="en-US" sz="2200" dirty="0" err="1" smtClean="0">
                          <a:latin typeface="Consolas" panose="020B0609020204030204"/>
                          <a:cs typeface="Consolas" panose="020B0609020204030204"/>
                        </a:rPr>
                        <a:t>esi</a:t>
                      </a: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lang="en-US" sz="300" dirty="0" smtClean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  <a:t/>
                      </a: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0x8(%rax)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  <a:t/>
                      </a: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1600" dirty="0" smtClean="0">
                          <a:latin typeface="Consolas" panose="020B0609020204030204"/>
                          <a:cs typeface="Consolas" panose="020B0609020204030204"/>
                        </a:rPr>
                        <a:t>(%</a:t>
                      </a:r>
                      <a:r>
                        <a:rPr lang="en-US" sz="16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r>
                        <a:rPr lang="en-US" sz="16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1600" dirty="0" err="1" smtClean="0">
                          <a:latin typeface="Consolas" panose="020B0609020204030204"/>
                          <a:cs typeface="Consolas" panose="020B0609020204030204"/>
                        </a:rPr>
                        <a:t>rsi</a:t>
                      </a:r>
                      <a:r>
                        <a:rPr lang="en-US" sz="1600" dirty="0" smtClean="0">
                          <a:latin typeface="Consolas" panose="020B0609020204030204"/>
                          <a:cs typeface="Consolas" panose="020B0609020204030204"/>
                        </a:rPr>
                        <a:t>, 4)</a:t>
                      </a:r>
                      <a:endParaRPr lang="en-US" sz="16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alibri" panose="020F0502020204030204"/>
                          <a:cs typeface="Calibri" panose="020F0502020204030204"/>
                        </a:rPr>
                        <a:t>Parentheses</a:t>
                      </a:r>
                      <a:r>
                        <a:rPr lang="en-US" sz="2200" b="1" baseline="0" dirty="0" smtClean="0">
                          <a:latin typeface="Calibri" panose="020F0502020204030204"/>
                          <a:cs typeface="Calibri" panose="020F0502020204030204"/>
                        </a:rPr>
                        <a:t> dereference.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If %</a:t>
                      </a:r>
                      <a:r>
                        <a:rPr lang="en-US" sz="22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esi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stores an address, </a:t>
                      </a:r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(%</a:t>
                      </a:r>
                      <a:r>
                        <a:rPr lang="en-US" sz="2200" dirty="0" err="1" smtClean="0">
                          <a:latin typeface="Calibri" panose="020F0502020204030204"/>
                          <a:cs typeface="Calibri" panose="020F0502020204030204"/>
                        </a:rPr>
                        <a:t>esi</a:t>
                      </a:r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) is the value at that address.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Compiler (</a:t>
            </a:r>
            <a:r>
              <a:rPr lang="en-US" sz="2000" dirty="0" err="1">
                <a:latin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</a:rPr>
              <a:t> –</a:t>
            </a:r>
            <a:r>
              <a:rPr lang="en-US" sz="2000" dirty="0" err="1">
                <a:latin typeface="Courier New" panose="02070309020205020404" pitchFamily="49" charset="0"/>
              </a:rPr>
              <a:t>Og</a:t>
            </a:r>
            <a:r>
              <a:rPr lang="en-US" sz="2000" dirty="0">
                <a:latin typeface="Courier New" panose="02070309020205020404" pitchFamily="49" charset="0"/>
              </a:rPr>
              <a:t> -S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Assembler (</a:t>
            </a:r>
            <a:r>
              <a:rPr lang="en-US" sz="2000" dirty="0" err="1">
                <a:latin typeface="Courier New" panose="02070309020205020404" pitchFamily="49" charset="0"/>
              </a:rPr>
              <a:t>gcc</a:t>
            </a:r>
            <a:r>
              <a:rPr lang="en-US" sz="2000" dirty="0">
                <a:latin typeface="Calibri" panose="020F0502020204030204" pitchFamily="34" charset="0"/>
              </a:rPr>
              <a:t> or </a:t>
            </a:r>
            <a:r>
              <a:rPr lang="en-US" sz="2000" dirty="0">
                <a:latin typeface="Courier New" panose="02070309020205020404" pitchFamily="49" charset="0"/>
              </a:rPr>
              <a:t>as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Linker (</a:t>
            </a:r>
            <a:r>
              <a:rPr lang="en-US" sz="2000" dirty="0" err="1">
                <a:latin typeface="Courier New" panose="02070309020205020404" pitchFamily="49" charset="0"/>
              </a:rPr>
              <a:t>gcc</a:t>
            </a:r>
            <a:r>
              <a:rPr lang="en-US" sz="2000" dirty="0">
                <a:latin typeface="Calibri" panose="020F0502020204030204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ld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C program (</a:t>
            </a:r>
            <a:r>
              <a:rPr lang="en-US" sz="2000" dirty="0">
                <a:latin typeface="Courier New" panose="02070309020205020404" pitchFamily="49" charset="0"/>
              </a:rPr>
              <a:t>p1.c p2.c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anose="020F0502020204030204" pitchFamily="34" charset="0"/>
              </a:rPr>
              <a:t>Asm</a:t>
            </a:r>
            <a:r>
              <a:rPr lang="en-US" sz="2000" dirty="0">
                <a:latin typeface="Calibri" panose="020F0502020204030204" pitchFamily="34" charset="0"/>
              </a:rPr>
              <a:t> program (</a:t>
            </a:r>
            <a:r>
              <a:rPr lang="en-US" sz="2000" dirty="0">
                <a:latin typeface="Courier New" panose="02070309020205020404" pitchFamily="49" charset="0"/>
              </a:rPr>
              <a:t>p1.s p2.s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Object program (</a:t>
            </a:r>
            <a:r>
              <a:rPr lang="en-US" sz="2000" dirty="0">
                <a:latin typeface="Courier New" panose="02070309020205020404" pitchFamily="49" charset="0"/>
              </a:rPr>
              <a:t>p1.o p2.o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Executable program (</a:t>
            </a:r>
            <a:r>
              <a:rPr lang="en-US" sz="2000" dirty="0">
                <a:latin typeface="Courier New" panose="02070309020205020404" pitchFamily="49" charset="0"/>
              </a:rPr>
              <a:t>p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Static libraries (</a:t>
            </a:r>
            <a:r>
              <a:rPr lang="en-US" sz="2000" dirty="0">
                <a:latin typeface="Courier New" panose="02070309020205020404" pitchFamily="49" charset="0"/>
              </a:rPr>
              <a:t>.a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回顾：</a:t>
            </a:r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705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anose="02070309020205020404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705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40105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40105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Some Common Operations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1362071"/>
          <a:ext cx="8213725" cy="5539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74140"/>
                <a:gridCol w="4539585"/>
              </a:tblGrid>
              <a:tr h="42951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Instruction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mov</a:t>
                      </a:r>
                      <a:r>
                        <a:rPr lang="en-US" sz="2000" baseline="0" dirty="0" smtClean="0">
                          <a:latin typeface="Consolas" panose="020B0609020204030204"/>
                          <a:cs typeface="Consolas" panose="020B0609020204030204"/>
                        </a:rPr>
                        <a:t> %</a:t>
                      </a:r>
                      <a:r>
                        <a:rPr lang="en-US" sz="2000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baseline="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=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endParaRPr lang="en-US" sz="2000" dirty="0" smtClean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add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=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+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endParaRPr lang="en-US" sz="2000" dirty="0" smtClean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sub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=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-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lea (%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rsi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2),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=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+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(2 *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rsi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) </a:t>
                      </a:r>
                      <a:r>
                        <a:rPr lang="en-US" sz="2000" b="1" dirty="0" smtClean="0">
                          <a:latin typeface="Calibri" panose="020F0502020204030204"/>
                          <a:cs typeface="Calibri" panose="020F0502020204030204"/>
                        </a:rPr>
                        <a:t>(doesn’t dereference)</a:t>
                      </a:r>
                      <a:endParaRPr lang="en-US" sz="20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call</a:t>
                      </a:r>
                      <a:r>
                        <a:rPr lang="en-US" sz="2000" baseline="0" dirty="0" smtClean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lang="en-US" sz="2000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foo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Calls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function “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foo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”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push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eax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Pushes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eax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onto the stack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pop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eax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Pops a value off the stack and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into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eax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6674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ret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Returns to the return address (i.e., the next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line in the calling function)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nop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Does nothing!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Calibri" panose="020F0502020204030204"/>
                          <a:cs typeface="Calibri" panose="020F0502020204030204"/>
                        </a:rPr>
                        <a:t>You may see suffixes on the end:</a:t>
                      </a:r>
                      <a:r>
                        <a:rPr lang="en-US" sz="2000" i="1" baseline="0" dirty="0" smtClean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i="1" dirty="0" err="1" smtClean="0"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r>
                        <a:rPr lang="en-US" sz="2000" i="1" dirty="0" smtClean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lang="en-US" sz="2000" i="1" baseline="0" dirty="0" smtClean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lang="en-US" sz="2000" i="1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w</a:t>
                      </a:r>
                      <a:r>
                        <a:rPr lang="en-US" sz="2000" i="1" baseline="0" dirty="0" smtClean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lang="en-US" sz="2000" i="1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r>
                        <a:rPr lang="en-US" sz="2000" i="1" baseline="0" dirty="0" smtClean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lang="en-US" sz="2000" i="1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q</a:t>
                      </a:r>
                      <a:endParaRPr lang="en-US" sz="2000" i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Calibri" panose="020F0502020204030204"/>
                          <a:cs typeface="Calibri" panose="020F0502020204030204"/>
                        </a:rPr>
                        <a:t>Specify operand is 1, 2, 4, 8 bytes</a:t>
                      </a:r>
                      <a:endParaRPr lang="en-US" sz="2000" i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Comparisons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from class that Assembly uses comparisons and jumps (</a:t>
            </a:r>
            <a:r>
              <a:rPr lang="en-US" dirty="0" err="1" smtClean="0"/>
              <a:t>gotos</a:t>
            </a:r>
            <a:r>
              <a:rPr lang="en-US" dirty="0" smtClean="0"/>
              <a:t>) to execute various conditionals and loops.</a:t>
            </a:r>
          </a:p>
          <a:p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b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a </a:t>
            </a:r>
            <a:r>
              <a:rPr lang="en-US" dirty="0" smtClean="0"/>
              <a:t>sets the same flags as computing a – </a:t>
            </a:r>
            <a:r>
              <a:rPr lang="en-US" dirty="0" err="1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nsolas" panose="020B0609020204030204"/>
                <a:cs typeface="Consolas" panose="020B0609020204030204"/>
              </a:rPr>
              <a:t>test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b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a </a:t>
            </a:r>
            <a:r>
              <a:rPr lang="en-US" dirty="0" smtClean="0"/>
              <a:t>sets the same flags as computing a &amp; </a:t>
            </a:r>
            <a:r>
              <a:rPr lang="en-US" dirty="0" err="1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usually followed by a conditional jump instruction that relies on the results.</a:t>
            </a:r>
          </a:p>
          <a:p>
            <a:r>
              <a:rPr lang="en-US" dirty="0" smtClean="0"/>
              <a:t>Watch out for operand order: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cmpl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eax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edx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		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%</a:t>
            </a:r>
            <a:r>
              <a:rPr lang="en-US" dirty="0" err="1" smtClean="0">
                <a:solidFill>
                  <a:srgbClr val="FF0000"/>
                </a:solidFill>
              </a:rPr>
              <a:t>edx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err="1" smtClean="0">
                <a:solidFill>
                  <a:srgbClr val="FF0000"/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/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jg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  401095			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jump to 401095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/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smtClean="0">
                <a:latin typeface="Consolas" panose="020B0609020204030204"/>
                <a:cs typeface="Consolas" panose="020B0609020204030204"/>
              </a:rPr>
              <a:t/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endParaRPr lang="en-US" dirty="0" smtClean="0"/>
          </a:p>
        </p:txBody>
      </p:sp>
      <p:sp>
        <p:nvSpPr>
          <p:cNvPr id="4" name="Left-Right Arrow 3"/>
          <p:cNvSpPr/>
          <p:nvPr/>
        </p:nvSpPr>
        <p:spPr bwMode="auto">
          <a:xfrm>
            <a:off x="3810000" y="4876800"/>
            <a:ext cx="762000" cy="274319"/>
          </a:xfrm>
          <a:prstGeom prst="left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Comparisons and Jumps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1362071"/>
          <a:ext cx="8273773" cy="49708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2363"/>
                <a:gridCol w="2427962"/>
                <a:gridCol w="1442363"/>
                <a:gridCol w="2961085"/>
              </a:tblGrid>
              <a:tr h="60126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Instruction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Instruction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jmp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Always jump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ja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</a:t>
                      </a:r>
                      <a:r>
                        <a:rPr lang="en-US" sz="2000" b="0" dirty="0" smtClean="0">
                          <a:latin typeface="Calibri" panose="020F0502020204030204"/>
                          <a:cs typeface="Calibri" panose="020F0502020204030204"/>
                        </a:rPr>
                        <a:t>above</a:t>
                      </a:r>
                      <a:r>
                        <a:rPr lang="en-US" sz="2000" b="0" baseline="0" dirty="0" smtClean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b="0" dirty="0" smtClean="0">
                          <a:latin typeface="Calibri" panose="020F0502020204030204"/>
                          <a:cs typeface="Calibri" panose="020F0502020204030204"/>
                        </a:rPr>
                        <a:t>(unsigned &gt;)</a:t>
                      </a:r>
                      <a:endParaRPr lang="en-US" sz="20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je/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jz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=/0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jae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above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or equal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jne/jnz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≠/0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jb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below (unsigned &lt;)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jg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&gt;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jbe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below or equal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jge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&gt;=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js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negative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jl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&lt;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jns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nonnegative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jle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&lt;=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Comparisons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$0x42,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edi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/>
                <a:cs typeface="Consolas" panose="020B0609020204030204"/>
              </a:rPr>
              <a:t>	je 400d3b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smtClean="0"/>
              <a:t>if ____________,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jump to 400d3b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esi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edx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/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jle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400e71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if_____________, jump to 400e71 </a:t>
            </a:r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/>
                <a:cs typeface="Consolas" panose="020B0609020204030204"/>
              </a:rPr>
              <a:t>test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rdi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rdi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/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jne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400e87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smtClean="0"/>
              <a:t>if ____________, jump to 400e87 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72417" y="2163003"/>
            <a:ext cx="1327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edi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== 66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3767668"/>
            <a:ext cx="1422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edx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&lt;= </a:t>
            </a:r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esi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5395152"/>
            <a:ext cx="1288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/>
                <a:cs typeface="Calibri" panose="020F0502020204030204"/>
              </a:rPr>
              <a:t>%</a:t>
            </a:r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rdi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!= </a:t>
            </a:r>
            <a:r>
              <a:rPr lang="en-US" sz="2400" b="1" dirty="0" smtClean="0">
                <a:latin typeface="Calibri" panose="020F0502020204030204"/>
                <a:cs typeface="Calibri" panose="020F0502020204030204"/>
              </a:rPr>
              <a:t>0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</a:p>
          <a:p>
            <a:pPr>
              <a:spcAft>
                <a:spcPts val="2400"/>
              </a:spcAft>
            </a:pPr>
            <a:r>
              <a:rPr lang="en-US" b="1" dirty="0" smtClean="0"/>
              <a:t>Intro to GDB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Defusing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objdump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–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t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bomb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prints the symbol table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>
              <a:spcAft>
                <a:spcPts val="3000"/>
              </a:spcAft>
            </a:pPr>
            <a:r>
              <a:rPr lang="en-US" dirty="0" smtClean="0">
                <a:latin typeface="Consolas" panose="020B0609020204030204"/>
                <a:cs typeface="Consolas" panose="020B0609020204030204"/>
              </a:rPr>
              <a:t>strings bomb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prints all printable strings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>
              <a:spcAft>
                <a:spcPts val="3000"/>
              </a:spcAft>
            </a:pP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objdump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–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bomb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prints the Assembly</a:t>
            </a:r>
          </a:p>
          <a:p>
            <a:pPr>
              <a:spcAft>
                <a:spcPts val="3000"/>
              </a:spcAft>
            </a:pP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gdb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bomb </a:t>
            </a:r>
            <a:r>
              <a:rPr lang="en-US" dirty="0" smtClean="0"/>
              <a:t>shows you the executable file in Assembly and lets you step through it line by line, peeking into the registers and stack as you go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Stepping Through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break &lt;location&gt;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sets a breakpoint. Location can be a function name or an address.</a:t>
            </a: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Pro tip: you have to reset your break points when you restart GDB!</a:t>
            </a: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run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 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run &lt;filename&gt;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runs the program up till the next breakpoint.</a:t>
            </a: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Pro tip: instead of typing in your inputs each time, you can put them in a text file, one per line, and run that.</a:t>
            </a: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disassemble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(or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disas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– but not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dis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!!!)</a:t>
            </a: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shows you the current function, with an arrow to the </a:t>
            </a:r>
            <a:r>
              <a:rPr lang="en-US" b="1" dirty="0" smtClean="0">
                <a:latin typeface="Calibri" panose="020F0502020204030204"/>
                <a:cs typeface="Calibri" panose="020F0502020204030204"/>
              </a:rPr>
              <a:t>next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line.</a:t>
            </a: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step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stepi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nexti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>
                <a:latin typeface="Consolas" panose="020B0609020204030204"/>
                <a:cs typeface="Consolas" panose="020B0609020204030204"/>
              </a:rPr>
              <a:t>step 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executes one C statement – it doesn’t work for us.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stepi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steps to the next line of Assembly.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nexti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does the same but doesn’t stop in function calls.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stepi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&lt;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or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nexti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&lt;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steps through </a:t>
            </a:r>
            <a:r>
              <a:rPr lang="en-US" dirty="0" err="1" smtClean="0">
                <a:latin typeface="Calibri" panose="020F0502020204030204"/>
                <a:cs typeface="Calibri" panose="020F0502020204030204"/>
              </a:rPr>
              <a:t>n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info registers</a:t>
            </a:r>
          </a:p>
          <a:p>
            <a:pPr lvl="1"/>
            <a:r>
              <a:rPr lang="en-US" dirty="0" smtClean="0"/>
              <a:t>prints the (hex) contents of every register.</a:t>
            </a: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print $&lt;register&gt;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/>
              <a:t>prints the contents of a register.</a:t>
            </a:r>
          </a:p>
          <a:p>
            <a:pPr lvl="1"/>
            <a:r>
              <a:rPr lang="en-US" dirty="0" smtClean="0"/>
              <a:t>Note the $ – not a %.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</a:t>
            </a:r>
            <a:r>
              <a:rPr lang="en-US" dirty="0" smtClean="0"/>
              <a:t>, to specify hex or decimal: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print 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$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rax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.</a:t>
            </a:r>
          </a:p>
          <a:p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$&lt;register&gt; / </a:t>
            </a: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0x&lt;address&gt;</a:t>
            </a:r>
          </a:p>
          <a:p>
            <a:pPr lvl="1"/>
            <a:r>
              <a:rPr lang="en-US" dirty="0" smtClean="0"/>
              <a:t>prints what the register points to (or what’s at the given address).</a:t>
            </a:r>
          </a:p>
          <a:p>
            <a:pPr lvl="1"/>
            <a:r>
              <a:rPr lang="en-US" dirty="0" smtClean="0"/>
              <a:t>By default, prints one word (a “word” here is 4 bytes).</a:t>
            </a:r>
          </a:p>
          <a:p>
            <a:pPr lvl="1"/>
            <a:r>
              <a:rPr lang="en-US" dirty="0" smtClean="0"/>
              <a:t>However, in addition to specifying format (now including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</a:t>
            </a:r>
            <a:r>
              <a:rPr lang="en-US" dirty="0" smtClean="0"/>
              <a:t>, string), you can specify how many objects of what size to print, in the format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/[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num][size][format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]</a:t>
            </a:r>
            <a:r>
              <a:rPr lang="en-US" dirty="0" smtClean="0">
                <a:cs typeface="Consolas" panose="020B0609020204030204"/>
              </a:rPr>
              <a:t>, for example: </a:t>
            </a:r>
            <a:br>
              <a:rPr lang="en-US" dirty="0" smtClean="0"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/4wd $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rsp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Hint: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sscanf</a:t>
            </a:r>
            <a:endParaRPr lang="en-US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bomb frequently calls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sscanf</a:t>
            </a:r>
            <a:r>
              <a:rPr lang="en-US" dirty="0" smtClean="0"/>
              <a:t> to read in formatted arguments.</a:t>
            </a:r>
          </a:p>
          <a:p>
            <a:r>
              <a:rPr lang="en-US" dirty="0" smtClean="0"/>
              <a:t>If you’re  not familiar with the formatting used by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printf</a:t>
            </a:r>
            <a:r>
              <a:rPr lang="en-US" dirty="0" smtClean="0"/>
              <a:t>, now’s the time!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</a:t>
            </a:r>
            <a:r>
              <a:rPr lang="en-US" dirty="0" smtClean="0"/>
              <a:t> represents an input of a string, hex number, and string.</a:t>
            </a:r>
          </a:p>
          <a:p>
            <a:r>
              <a:rPr lang="en-US" dirty="0" smtClean="0"/>
              <a:t>This could be handy in figuring out what kinds of arguments a phase is expecting.</a:t>
            </a:r>
          </a:p>
          <a:p>
            <a:r>
              <a:rPr lang="en-US" dirty="0" smtClean="0">
                <a:latin typeface="Consolas" panose="020B0609020204030204"/>
                <a:cs typeface="Consolas" panose="020B0609020204030204"/>
              </a:rPr>
              <a:t>man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sscanf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alibri" panose="020F0502020204030204" pitchFamily="34" charset="0"/>
              </a:rPr>
              <a:t>Assignment </a:t>
            </a:r>
            <a:r>
              <a:rPr lang="en-US" sz="2200" dirty="0" err="1" smtClean="0">
                <a:latin typeface="Calibri" panose="020F0502020204030204" pitchFamily="34" charset="0"/>
              </a:rPr>
              <a:t>writeup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GDB cheat sheet: </a:t>
            </a:r>
            <a:r>
              <a:rPr lang="en-US" sz="2200" dirty="0" smtClean="0">
                <a:latin typeface="Calibri" panose="020F0502020204030204" pitchFamily="34" charset="0"/>
                <a:hlinkClick r:id="rId2"/>
              </a:rPr>
              <a:t>http://csapp.cs.cmu.edu/public/docs/gdbnotes-x86-64.pdf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CS:APP Chapter 3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If you’re stuck, check the course FAQ: </a:t>
            </a:r>
            <a:r>
              <a:rPr lang="en-US" sz="2200" dirty="0" smtClean="0">
                <a:latin typeface="Calibri" panose="020F0502020204030204" pitchFamily="34" charset="0"/>
                <a:hlinkClick r:id="rId3"/>
              </a:rPr>
              <a:t>http://www.cs.cmu.edu/~213/faq.html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If that doesn’t help, email us: </a:t>
            </a:r>
            <a:r>
              <a:rPr lang="en-US" sz="2200" dirty="0" smtClean="0">
                <a:latin typeface="Calibri" panose="020F0502020204030204" pitchFamily="34" charset="0"/>
                <a:hlinkClick r:id="rId4"/>
              </a:rPr>
              <a:t>15-213-staff@cs.cmu.edu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Office hours: Sun-Thu, 5:30-8:30 pm, in Wean 5207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Peer tutoring: Tue 8:30-11, </a:t>
            </a:r>
            <a:r>
              <a:rPr lang="en-US" sz="2200" dirty="0" err="1" smtClean="0">
                <a:latin typeface="Calibri" panose="020F0502020204030204" pitchFamily="34" charset="0"/>
              </a:rPr>
              <a:t>Mudge</a:t>
            </a:r>
            <a:r>
              <a:rPr lang="en-US" sz="2200" dirty="0" smtClean="0">
                <a:latin typeface="Calibri" panose="020F0502020204030204" pitchFamily="34" charset="0"/>
              </a:rPr>
              <a:t> Reading Room</a:t>
            </a:r>
          </a:p>
          <a:p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Note: if you Google Assembly instructions, make sure what you find is in </a:t>
            </a:r>
            <a:r>
              <a:rPr lang="en-US" sz="2200" b="1" dirty="0" smtClean="0">
                <a:latin typeface="Calibri" panose="020F0502020204030204" pitchFamily="34" charset="0"/>
              </a:rPr>
              <a:t>AT&amp;T </a:t>
            </a:r>
            <a:r>
              <a:rPr lang="en-US" sz="2200" dirty="0" smtClean="0">
                <a:latin typeface="Calibri" panose="020F0502020204030204" pitchFamily="34" charset="0"/>
              </a:rPr>
              <a:t>syntax, not Intel. (The operands are reversed.)</a:t>
            </a:r>
          </a:p>
          <a:p>
            <a:endParaRPr 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           long *</a:t>
            </a:r>
            <a:r>
              <a:rPr lang="en-US" sz="1800" dirty="0" err="1">
                <a:latin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 *</a:t>
            </a:r>
            <a:r>
              <a:rPr lang="en-US" sz="1800" dirty="0" err="1">
                <a:latin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Generated x86-64 Assembly</a:t>
            </a:r>
          </a:p>
          <a:p>
            <a:pPr marL="224155" indent="-224155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pushq</a:t>
            </a:r>
            <a:r>
              <a:rPr lang="en-US" sz="1800" dirty="0">
                <a:latin typeface="Courier New" panose="02070309020205020404" pitchFamily="49" charset="0"/>
              </a:rPr>
              <a:t>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rdx</a:t>
            </a:r>
            <a:r>
              <a:rPr lang="en-US" sz="1800" dirty="0">
                <a:latin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 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popq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</a:rPr>
              <a:t>Og</a:t>
            </a:r>
            <a:r>
              <a:rPr lang="en-US" dirty="0">
                <a:latin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</a:rPr>
              <a:t>sum.c</a:t>
            </a:r>
            <a:endParaRPr lang="en-US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Produces file </a:t>
            </a:r>
            <a:r>
              <a:rPr lang="en-US" dirty="0" err="1">
                <a:latin typeface="Courier New" panose="02070309020205020404" pitchFamily="49" charset="0"/>
              </a:rPr>
              <a:t>sum.s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</a:p>
          <a:p>
            <a:pPr>
              <a:spcAft>
                <a:spcPts val="2400"/>
              </a:spcAft>
            </a:pPr>
            <a:r>
              <a:rPr lang="en-US" b="1" dirty="0" smtClean="0"/>
              <a:t>Unix Refresher</a:t>
            </a:r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very least, you should be comfortable with:</a:t>
            </a:r>
          </a:p>
          <a:p>
            <a:pPr lvl="1"/>
            <a:r>
              <a:rPr lang="en-US" dirty="0" smtClean="0">
                <a:latin typeface="Consolas" panose="020B0609020204030204"/>
                <a:cs typeface="Consolas" panose="020B0609020204030204"/>
              </a:rPr>
              <a:t>man </a:t>
            </a:r>
            <a:r>
              <a:rPr lang="en-US" dirty="0" smtClean="0"/>
              <a:t>to read manual pages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cd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</a:t>
            </a:r>
            <a:r>
              <a:rPr lang="en-US" dirty="0" smtClean="0"/>
              <a:t>to change directories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ls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</a:t>
            </a:r>
            <a:r>
              <a:rPr lang="en-US" dirty="0" smtClean="0"/>
              <a:t>to list contents of the current directory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ls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–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l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cs typeface="Consolas" panose="020B0609020204030204"/>
              </a:rPr>
              <a:t>to list contents with extra info, including permission bits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scp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/>
              <a:t>to send files between your computer and the Shark machines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ssh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/>
              <a:t>to log into the Shark machines</a:t>
            </a:r>
          </a:p>
          <a:p>
            <a:pPr lvl="1"/>
            <a:r>
              <a:rPr lang="en-US" dirty="0" smtClean="0">
                <a:latin typeface="Consolas" panose="020B0609020204030204"/>
                <a:cs typeface="Consolas" panose="020B0609020204030204"/>
              </a:rPr>
              <a:t>tar </a:t>
            </a:r>
            <a:r>
              <a:rPr lang="en-US" dirty="0" smtClean="0"/>
              <a:t>to tar (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-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cvf</a:t>
            </a:r>
            <a:r>
              <a:rPr lang="en-US" dirty="0" smtClean="0"/>
              <a:t>) and </a:t>
            </a:r>
            <a:r>
              <a:rPr lang="en-US" dirty="0" err="1" smtClean="0"/>
              <a:t>untar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-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xvf</a:t>
            </a:r>
            <a:r>
              <a:rPr lang="en-US" dirty="0" smtClean="0"/>
              <a:t>) things (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-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z</a:t>
            </a:r>
            <a:r>
              <a:rPr lang="en-US" dirty="0" smtClean="0"/>
              <a:t> for optional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chmod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 to change permission bits if necessary</a:t>
            </a:r>
            <a:endParaRPr lang="en-US" dirty="0" smtClean="0"/>
          </a:p>
          <a:p>
            <a:pPr lvl="1"/>
            <a:r>
              <a:rPr lang="en-US" dirty="0" smtClean="0"/>
              <a:t>flags (e.g.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–R</a:t>
            </a:r>
            <a:r>
              <a:rPr lang="en-US" dirty="0" smtClean="0"/>
              <a:t> to apply a command recursively to a folder)</a:t>
            </a:r>
          </a:p>
          <a:p>
            <a:r>
              <a:rPr lang="en-US" dirty="0" smtClean="0"/>
              <a:t>Helpful hints: Tab </a:t>
            </a:r>
            <a:r>
              <a:rPr lang="en-US" dirty="0" err="1" smtClean="0"/>
              <a:t>autocompletes</a:t>
            </a:r>
            <a:r>
              <a:rPr lang="en-US" dirty="0" smtClean="0"/>
              <a:t>. An up arrow scrolls up through your last few commands.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zh-CN" altLang="en-US" dirty="0"/>
              <a:t>本课程是“北邮-华为智能基座联合课程”，其目的是介绍华为的鲲鹏处理器（基于ARM v8架构）和openEuler操作系统等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</a:t>
            </a:r>
            <a:r>
              <a:rPr lang="zh-CN" altLang="en-US" dirty="0"/>
              <a:t>目前为止，大家已初步了解C程序与x86-64机器指令间的映射关系，lab2实验就是让同学们从可执行程序入手，采用逆向工程的手段分析机器指令，推断出程序的功能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</a:t>
            </a:r>
            <a:r>
              <a:rPr lang="zh-CN" altLang="en-US" dirty="0"/>
              <a:t>学期，我们将增加鲲鹏处理器的内容，同时开设</a:t>
            </a:r>
            <a:r>
              <a:rPr lang="zh-CN" altLang="en-US" dirty="0">
                <a:solidFill>
                  <a:srgbClr val="FF0000"/>
                </a:solidFill>
              </a:rPr>
              <a:t>高阶lab2实验</a:t>
            </a:r>
            <a:r>
              <a:rPr lang="zh-CN" altLang="en-US" dirty="0"/>
              <a:t>，与lab2不同的是可执行程序是在鲲鹏处理器上运行的，换句话说你需要熟悉ARM AArch64的指令才能完成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</a:t>
            </a:r>
            <a:r>
              <a:rPr lang="zh-CN" altLang="en-US" dirty="0"/>
              <a:t>情况下，如果熟悉了一种处理器的指令后，再学习其他处理器的指令会非常快。现在我们希望对ARM处理器有兴趣、有探索精神、有好奇心、或自学能力强的同学踊跃报名参加高阶lba2实验。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4972050"/>
          </a:xfrm>
        </p:spPr>
        <p:txBody>
          <a:bodyPr/>
          <a:lstStyle/>
          <a:p>
            <a:r>
              <a:rPr lang="zh-CN" altLang="en-US" dirty="0"/>
              <a:t>我们提供：</a:t>
            </a:r>
          </a:p>
          <a:p>
            <a:pPr lvl="1"/>
            <a:r>
              <a:rPr lang="zh-CN" altLang="en-US" dirty="0"/>
              <a:t>1、相关的资料和文档</a:t>
            </a:r>
          </a:p>
          <a:p>
            <a:pPr lvl="1"/>
            <a:r>
              <a:rPr lang="zh-CN" altLang="en-US" dirty="0"/>
              <a:t>2、华为鲲鹏计算平台的账号</a:t>
            </a:r>
          </a:p>
          <a:p>
            <a:pPr lvl="1"/>
            <a:r>
              <a:rPr lang="zh-CN" altLang="en-US" dirty="0"/>
              <a:t>3、完成实验后，自动记分牌的分数与普通lab2得的分数等值，但作为鼓励，在“计算机系统基础”课平时成绩+5分（暂定</a:t>
            </a:r>
            <a:r>
              <a:rPr lang="zh-CN" altLang="en-US"/>
              <a:t>标准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注：1.你可以只完成高阶lab2实验</a:t>
            </a:r>
            <a:r>
              <a:rPr lang="zh-CN" altLang="en-US" dirty="0" smtClean="0"/>
              <a:t>，也</a:t>
            </a:r>
            <a:r>
              <a:rPr lang="zh-CN" altLang="en-US" dirty="0"/>
              <a:t>可以先完成lab2，再尝试完成高阶lab2实验</a:t>
            </a:r>
            <a:r>
              <a:rPr lang="zh-CN" altLang="en-US" dirty="0" smtClean="0"/>
              <a:t>，计入</a:t>
            </a:r>
            <a:r>
              <a:rPr lang="zh-CN" altLang="en-US" dirty="0" smtClean="0">
                <a:solidFill>
                  <a:srgbClr val="FF0000"/>
                </a:solidFill>
              </a:rPr>
              <a:t>最好</a:t>
            </a:r>
            <a:r>
              <a:rPr lang="zh-CN" altLang="en-US" dirty="0">
                <a:solidFill>
                  <a:srgbClr val="FF0000"/>
                </a:solidFill>
              </a:rPr>
              <a:t>成绩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注：2.lab2为期</a:t>
            </a:r>
            <a:r>
              <a:rPr lang="zh-CN" altLang="en-US" dirty="0">
                <a:solidFill>
                  <a:srgbClr val="FF0000"/>
                </a:solidFill>
              </a:rPr>
              <a:t>2周</a:t>
            </a:r>
            <a:r>
              <a:rPr lang="zh-CN" altLang="en-US" dirty="0"/>
              <a:t>；高阶lab2为期</a:t>
            </a:r>
            <a:r>
              <a:rPr lang="zh-CN" altLang="en-US" dirty="0">
                <a:solidFill>
                  <a:srgbClr val="FF0000"/>
                </a:solidFill>
              </a:rPr>
              <a:t>3周</a:t>
            </a:r>
          </a:p>
          <a:p>
            <a:r>
              <a:rPr lang="zh-CN" altLang="en-US" dirty="0"/>
              <a:t>稍后助教会发出报名的电子文档。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pushq</a:t>
            </a:r>
            <a:r>
              <a:rPr lang="en-US" sz="1800" dirty="0">
                <a:latin typeface="Courier New" panose="02070309020205020404" pitchFamily="49" charset="0"/>
              </a:rPr>
              <a:t>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rdx</a:t>
            </a:r>
            <a:r>
              <a:rPr lang="en-US" sz="1800" dirty="0">
                <a:latin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 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popq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Code for </a:t>
            </a:r>
            <a:r>
              <a:rPr lang="en-US" sz="2400" dirty="0" err="1">
                <a:latin typeface="Courier New" panose="02070309020205020404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24155" indent="-224155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anose="02070309020205020404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anose="02070309020205020404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560705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Total of 14 bytes</a:t>
            </a:r>
          </a:p>
          <a:p>
            <a:pPr marL="560705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Each instruction 1, 3, or 5 bytes</a:t>
            </a:r>
          </a:p>
          <a:p>
            <a:pPr marL="560705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0x0400595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4155" indent="-224155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dest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224155" indent="-224155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40105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40105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anose="02070309020205020404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</a:endParaRPr>
          </a:p>
          <a:p>
            <a:pPr marL="840105" lvl="2" indent="-165100" defTabSz="895350">
              <a:buFont typeface="Wingdings" panose="05000000000000000000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anose="02070309020205020404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840105" lvl="2" indent="-165100" defTabSz="895350">
              <a:buFont typeface="Wingdings" panose="05000000000000000000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]</a:t>
            </a:r>
            <a:endParaRPr lang="en-US" b="1" dirty="0"/>
          </a:p>
          <a:p>
            <a:pPr marL="224155" indent="-224155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anose="02070309020205020404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 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0x40059e:  48 89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Disassembled</a:t>
            </a:r>
          </a:p>
          <a:p>
            <a:pPr marL="224155" indent="-224155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err="1">
                <a:latin typeface="Courier New" panose="02070309020205020404" pitchFamily="49" charset="0"/>
              </a:rPr>
              <a:t>objdump</a:t>
            </a:r>
            <a:r>
              <a:rPr lang="en-US" b="1" dirty="0">
                <a:latin typeface="Courier New" panose="02070309020205020404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anose="02070309020205020404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anose="02070309020205020404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0000000000400595 &lt;</a:t>
            </a: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400595:  53               push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400596:  48 89 d3         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rdx</a:t>
            </a:r>
            <a:r>
              <a:rPr lang="en-US" sz="1800" dirty="0">
                <a:latin typeface="Courier New" panose="02070309020205020404" pitchFamily="49" charset="0"/>
              </a:rPr>
              <a:t>,%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400599:  e8 f2 </a:t>
            </a:r>
            <a:r>
              <a:rPr lang="en-US" sz="1800" dirty="0" err="1">
                <a:latin typeface="Courier New" panose="02070309020205020404" pitchFamily="49" charset="0"/>
              </a:rPr>
              <a:t>ff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ff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ff</a:t>
            </a: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callq</a:t>
            </a:r>
            <a:r>
              <a:rPr lang="en-US" sz="1800" dirty="0">
                <a:latin typeface="Courier New" panose="02070309020205020404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40059e:  48 89 03         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4005a1:  5b               pop 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4005a2:  c3               </a:t>
            </a:r>
            <a:r>
              <a:rPr lang="en-US" sz="1800" dirty="0" err="1">
                <a:latin typeface="Courier New" panose="02070309020205020404" pitchFamily="49" charset="0"/>
              </a:rPr>
              <a:t>retq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-219075" y="19208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                GCC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使用举例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62038" y="798584"/>
            <a:ext cx="79787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两个源程序文件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test1.c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test2.c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，最终生成可执行文件为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-O1 test1.c test2.c -o test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表示一级优化，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为二级优化，选项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指出输出文件名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目标文件可用“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objdump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-d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test.o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”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反汇编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汇编语言程序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" y="381000"/>
            <a:ext cx="268224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add: 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pushl	%ebp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%esp, %ebp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subl 	$16, %esp 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12(%ebp), %eax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8(%ebp), %edx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leal  	(%edx, %eax), %eax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%eax, -4(%ebp)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-4(%ebp), %eax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leave</a:t>
            </a: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ret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00000000 &lt;add&gt;: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0:    55	   push  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1:    89 e5	   mov   %esp, %ebp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3:    83 ec 10   sub    $0x10, %esp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6:    8b 45 0c   mov   0xc(%ebp),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9:    8b 55 08   mov   0x8(%ebp), %edx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c:    8d 04 02   lea     (%edx,%eax,1),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f:     89 45 fc    mov   %eax, -0x4(%ebp)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12:  8b 45 fc    mov   -0x4(%ebp), %eax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15:  c9             leave  </a:t>
            </a: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16:  c3             ret 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-E test.c -o test.i </a:t>
            </a:r>
          </a:p>
          <a:p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-S test.i -o test.s</a:t>
            </a:r>
            <a:r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–S test.c –o test.s</a:t>
            </a:r>
            <a:r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test.s</a:t>
            </a:r>
          </a:p>
        </p:txBody>
      </p:sp>
      <p:grpSp>
        <p:nvGrpSpPr>
          <p:cNvPr id="38" name="Group 31"/>
          <p:cNvGrpSpPr/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Group 23"/>
            <p:cNvGrpSpPr/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41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位移量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32"/>
          <p:cNvGrpSpPr/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rgbClr val="BBE0E3">
                <a:alpha val="25999"/>
              </a:srgb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24"/>
            <p:cNvGrpSpPr/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46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机器指令</a:t>
                </a: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8" name="Group 33"/>
          <p:cNvGrpSpPr/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27"/>
            <p:cNvGrpSpPr/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51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汇编指令</a:t>
                </a:r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编译得到的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zh-CN" altLang="en-US" sz="20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反汇编得到的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汇编指令形式稍有差异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5" grpId="0" bldLvl="0" animBg="1"/>
      <p:bldP spid="36" grpId="0" bldLvl="0" animBg="1"/>
      <p:bldP spid="37" grpId="0" bldLvl="0" animBg="1"/>
      <p:bldP spid="53" grpId="0" bldLvl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2623</Words>
  <Application>Microsoft Office PowerPoint</Application>
  <PresentationFormat>全屏显示(4:3)</PresentationFormat>
  <Paragraphs>510</Paragraphs>
  <Slides>34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template2007</vt:lpstr>
      <vt:lpstr>Office Theme</vt:lpstr>
      <vt:lpstr>Assembly and Bomb Lab</vt:lpstr>
      <vt:lpstr>回顾：Turning C into Object Code</vt:lpstr>
      <vt:lpstr>Compiling Into Assembly</vt:lpstr>
      <vt:lpstr>What it really looks like</vt:lpstr>
      <vt:lpstr>What it really looks like</vt:lpstr>
      <vt:lpstr>Object Code</vt:lpstr>
      <vt:lpstr>Machine Instruction Example</vt:lpstr>
      <vt:lpstr>Disassembling Object Code</vt:lpstr>
      <vt:lpstr>PowerPoint 演示文稿</vt:lpstr>
      <vt:lpstr>PowerPoint 演示文稿</vt:lpstr>
      <vt:lpstr>Alternate Disassembly</vt:lpstr>
      <vt:lpstr>Alternate Disassembly</vt:lpstr>
      <vt:lpstr>What Can be Disassembled?</vt:lpstr>
      <vt:lpstr>Agenda</vt:lpstr>
      <vt:lpstr>Bomb Lab</vt:lpstr>
      <vt:lpstr>Bomb Lab</vt:lpstr>
      <vt:lpstr>Agenda</vt:lpstr>
      <vt:lpstr>x86-64 Integer Registers</vt:lpstr>
      <vt:lpstr>Assembly: Operands</vt:lpstr>
      <vt:lpstr>Assembly: Some Common Operations</vt:lpstr>
      <vt:lpstr>Assembly: Comparisons and Jumps</vt:lpstr>
      <vt:lpstr>Assembly: Comparisons and Jumps</vt:lpstr>
      <vt:lpstr>Assembly: Comparisons and Jumps</vt:lpstr>
      <vt:lpstr>Agenda</vt:lpstr>
      <vt:lpstr>Your Defusing Toolkit</vt:lpstr>
      <vt:lpstr>GDB: Stepping Through Code</vt:lpstr>
      <vt:lpstr>GDB: Examining Data</vt:lpstr>
      <vt:lpstr>One Last Hint: sscanf</vt:lpstr>
      <vt:lpstr>Resources </vt:lpstr>
      <vt:lpstr>Agenda</vt:lpstr>
      <vt:lpstr>Unix Refresher</vt:lpstr>
      <vt:lpstr>Agenda</vt:lpstr>
      <vt:lpstr>高阶实验</vt:lpstr>
      <vt:lpstr>高阶实验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lin</cp:lastModifiedBy>
  <cp:revision>1035</cp:revision>
  <cp:lastPrinted>2013-09-16T03:07:00Z</cp:lastPrinted>
  <dcterms:created xsi:type="dcterms:W3CDTF">2013-09-16T02:54:00Z</dcterms:created>
  <dcterms:modified xsi:type="dcterms:W3CDTF">2021-11-01T19:14:09Z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A47AD22730EC40498C7B7DBC20A84B37</vt:lpwstr>
  </property>
  <property fmtid="{D5CDD505-2E9C-101B-9397-08002B2CF9AE}" pid="3" name="KSOProductBuildVer">
    <vt:lpwstr>2052-11.1.0.10938</vt:lpwstr>
  </property>
</Properties>
</file>